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  <p:sldMasterId id="2147483698" r:id="rId3"/>
    <p:sldMasterId id="2147483710" r:id="rId4"/>
    <p:sldMasterId id="2147483722" r:id="rId5"/>
    <p:sldMasterId id="2147483734" r:id="rId6"/>
  </p:sldMasterIdLst>
  <p:notesMasterIdLst>
    <p:notesMasterId r:id="rId8"/>
  </p:notesMasterIdLst>
  <p:handoutMasterIdLst>
    <p:handoutMasterId r:id="rId9"/>
  </p:handoutMasterIdLst>
  <p:sldIdLst>
    <p:sldId id="387" r:id="rId7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63" autoAdjust="0"/>
    <p:restoredTop sz="94608" autoAdjust="0"/>
  </p:normalViewPr>
  <p:slideViewPr>
    <p:cSldViewPr snapToGrid="0" snapToObjects="1">
      <p:cViewPr varScale="1">
        <p:scale>
          <a:sx n="101" d="100"/>
          <a:sy n="101" d="100"/>
        </p:scale>
        <p:origin x="58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-195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23813E-3BE5-4EC4-A27D-8F534CDDC8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54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C7B5B9-EB38-489C-BEFB-D51CE1AC81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629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4.bin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5.bin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xEKUT_WortBildMarke_W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8" y="358775"/>
            <a:ext cx="28067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719138" y="1258888"/>
            <a:ext cx="77057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19138" y="5194300"/>
            <a:ext cx="7700962" cy="803275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719138" y="4672013"/>
            <a:ext cx="7700962" cy="42703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19138" y="6172200"/>
            <a:ext cx="7700962" cy="25400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600" b="1"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	© 2010 Universität Tübingen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9225" y="1292225"/>
            <a:ext cx="1925638" cy="48339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1292225"/>
            <a:ext cx="5627687" cy="48339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	© 2010 Universität Tübingen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clear_up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4213225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81" name="Object 9"/>
          <p:cNvGraphicFramePr>
            <a:graphicFrameLocks noChangeAspect="1"/>
          </p:cNvGraphicFramePr>
          <p:nvPr userDrawn="1"/>
        </p:nvGraphicFramePr>
        <p:xfrm>
          <a:off x="1116013" y="4049713"/>
          <a:ext cx="8027987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7" name="Image" r:id="rId4" imgW="6844444" imgH="2539683" progId="Photoshop.Image.10">
                  <p:embed/>
                </p:oleObj>
              </mc:Choice>
              <mc:Fallback>
                <p:oleObj name="Image" r:id="rId4" imgW="6844444" imgH="2539683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5754"/>
                      <a:stretch>
                        <a:fillRect/>
                      </a:stretch>
                    </p:blipFill>
                    <p:spPr bwMode="auto">
                      <a:xfrm>
                        <a:off x="1116013" y="4049713"/>
                        <a:ext cx="8027987" cy="280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0" y="2636838"/>
            <a:ext cx="9144000" cy="1727200"/>
          </a:xfrm>
          <a:prstGeom prst="rect">
            <a:avLst/>
          </a:prstGeom>
          <a:solidFill>
            <a:srgbClr val="5A87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781300"/>
            <a:ext cx="8713787" cy="9350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743325"/>
            <a:ext cx="6872287" cy="4064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DDDDDD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7950" y="6524625"/>
            <a:ext cx="2133600" cy="196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1C73FA-4559-44FB-90C0-9D27094BFE23}" type="datetime1">
              <a:rPr lang="en-GB">
                <a:solidFill>
                  <a:srgbClr val="000000"/>
                </a:solidFill>
              </a:rPr>
              <a:pPr/>
              <a:t>14/04/2021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763713" y="1700213"/>
            <a:ext cx="7380287" cy="431800"/>
          </a:xfrm>
        </p:spPr>
        <p:txBody>
          <a:bodyPr/>
          <a:lstStyle>
            <a:lvl1pPr>
              <a:defRPr sz="1600">
                <a:solidFill>
                  <a:srgbClr val="333333"/>
                </a:solidFill>
              </a:defRPr>
            </a:lvl1pPr>
          </a:lstStyle>
          <a:p>
            <a:r>
              <a:rPr lang="en-GB"/>
              <a:t>Kick Off Meeting, Tübingen 09.12.08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65863"/>
            <a:ext cx="2133600" cy="258762"/>
          </a:xfrm>
        </p:spPr>
        <p:txBody>
          <a:bodyPr/>
          <a:lstStyle>
            <a:lvl1pPr>
              <a:defRPr sz="1400" b="1"/>
            </a:lvl1pPr>
          </a:lstStyle>
          <a:p>
            <a:fld id="{42406AF4-9CE9-4859-A4A9-FB87067083EC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 userDrawn="1"/>
        </p:nvSpPr>
        <p:spPr bwMode="auto">
          <a:xfrm>
            <a:off x="7180263" y="6524625"/>
            <a:ext cx="200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FFFF"/>
                </a:solidFill>
              </a:rPr>
              <a:t>www.clear-up.eu</a:t>
            </a:r>
            <a:endParaRPr lang="en-GB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67398"/>
      </p:ext>
    </p:extLst>
  </p:cSld>
  <p:clrMapOvr>
    <a:masterClrMapping/>
  </p:clrMapOvr>
  <p:transition advTm="6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6790D7-62A4-4F63-838D-B4EF8209D712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9D204-10CB-4BA0-8CF1-009DCF493CB0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51919"/>
      </p:ext>
    </p:extLst>
  </p:cSld>
  <p:clrMapOvr>
    <a:masterClrMapping/>
  </p:clrMapOvr>
  <p:transition advTm="6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671006-3020-4BD3-B057-6AAA848EC073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DD99D-03B1-43C7-822B-8FC052D11F32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87626"/>
      </p:ext>
    </p:extLst>
  </p:cSld>
  <p:clrMapOvr>
    <a:masterClrMapping/>
  </p:clrMapOvr>
  <p:transition advTm="6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1A2B7D-BC6F-4767-884C-BE811437EBE8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A7FFC-6DD0-42FD-92E6-71E1DD06A7BB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16436"/>
      </p:ext>
    </p:extLst>
  </p:cSld>
  <p:clrMapOvr>
    <a:masterClrMapping/>
  </p:clrMapOvr>
  <p:transition advTm="6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61224F-7AED-4395-A842-A3041DA4EF19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1C8CF-A37D-4288-99CF-6FA4E4A08997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51597"/>
      </p:ext>
    </p:extLst>
  </p:cSld>
  <p:clrMapOvr>
    <a:masterClrMapping/>
  </p:clrMapOvr>
  <p:transition advTm="6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9394B2-C4DE-429A-BA96-791ADDDE224E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1F65A-C7E7-4CC1-AB59-5A8173F188E0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2992"/>
      </p:ext>
    </p:extLst>
  </p:cSld>
  <p:clrMapOvr>
    <a:masterClrMapping/>
  </p:clrMapOvr>
  <p:transition advTm="6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D113B-9542-4A4A-892B-987DCFE08AB1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E7C66-1BB6-44F3-AC52-C7DDE7BF95B2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936346"/>
      </p:ext>
    </p:extLst>
  </p:cSld>
  <p:clrMapOvr>
    <a:masterClrMapping/>
  </p:clrMapOvr>
  <p:transition advTm="6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E469D7-57C3-4181-A937-02091312BCA4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D6DAE-795A-4C11-97CF-AE99BCDBFA9B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20261"/>
      </p:ext>
    </p:extLst>
  </p:cSld>
  <p:clrMapOvr>
    <a:masterClrMapping/>
  </p:clrMapOvr>
  <p:transition advTm="6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	© 2010 Universität Tübingen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3FD239-086C-4C92-87EF-393E7E66E8B2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02160-9EF7-48DF-A4C2-951A31F16A70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98548"/>
      </p:ext>
    </p:extLst>
  </p:cSld>
  <p:clrMapOvr>
    <a:masterClrMapping/>
  </p:clrMapOvr>
  <p:transition advTm="6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B0DD19-C010-44D1-94E2-CEF23579CCCA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26599-1278-4467-8580-3E2D9AB89C5A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84364"/>
      </p:ext>
    </p:extLst>
  </p:cSld>
  <p:clrMapOvr>
    <a:masterClrMapping/>
  </p:clrMapOvr>
  <p:transition advTm="6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2088" y="58738"/>
            <a:ext cx="2144712" cy="581818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7950" y="58738"/>
            <a:ext cx="6281738" cy="581818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5C071F-6E13-480A-81FE-2148C00E4F61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3BC96-6408-45B6-A5CE-542287CDD5C9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1907"/>
      </p:ext>
    </p:extLst>
  </p:cSld>
  <p:clrMapOvr>
    <a:masterClrMapping/>
  </p:clrMapOvr>
  <p:transition advTm="6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clear_up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4213225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81" name="Object 9"/>
          <p:cNvGraphicFramePr>
            <a:graphicFrameLocks noChangeAspect="1"/>
          </p:cNvGraphicFramePr>
          <p:nvPr userDrawn="1"/>
        </p:nvGraphicFramePr>
        <p:xfrm>
          <a:off x="1116013" y="4049713"/>
          <a:ext cx="8027987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1" name="Image" r:id="rId4" imgW="6844444" imgH="2539683" progId="Photoshop.Image.10">
                  <p:embed/>
                </p:oleObj>
              </mc:Choice>
              <mc:Fallback>
                <p:oleObj name="Image" r:id="rId4" imgW="6844444" imgH="2539683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5754"/>
                      <a:stretch>
                        <a:fillRect/>
                      </a:stretch>
                    </p:blipFill>
                    <p:spPr bwMode="auto">
                      <a:xfrm>
                        <a:off x="1116013" y="4049713"/>
                        <a:ext cx="8027987" cy="280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0" y="2636838"/>
            <a:ext cx="9144000" cy="1727200"/>
          </a:xfrm>
          <a:prstGeom prst="rect">
            <a:avLst/>
          </a:prstGeom>
          <a:solidFill>
            <a:srgbClr val="5A87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781300"/>
            <a:ext cx="8713787" cy="9350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743325"/>
            <a:ext cx="6872287" cy="4064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DDDDDD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7950" y="6524625"/>
            <a:ext cx="2133600" cy="196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1C73FA-4559-44FB-90C0-9D27094BFE23}" type="datetime1">
              <a:rPr lang="en-GB">
                <a:solidFill>
                  <a:srgbClr val="000000"/>
                </a:solidFill>
              </a:rPr>
              <a:pPr/>
              <a:t>14/04/2021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763713" y="1700213"/>
            <a:ext cx="7380287" cy="431800"/>
          </a:xfrm>
        </p:spPr>
        <p:txBody>
          <a:bodyPr/>
          <a:lstStyle>
            <a:lvl1pPr>
              <a:defRPr sz="1600">
                <a:solidFill>
                  <a:srgbClr val="333333"/>
                </a:solidFill>
              </a:defRPr>
            </a:lvl1pPr>
          </a:lstStyle>
          <a:p>
            <a:r>
              <a:rPr lang="en-GB"/>
              <a:t>Kick Off Meeting, Tübingen 09.12.08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65863"/>
            <a:ext cx="2133600" cy="258762"/>
          </a:xfrm>
        </p:spPr>
        <p:txBody>
          <a:bodyPr/>
          <a:lstStyle>
            <a:lvl1pPr>
              <a:defRPr sz="1400" b="1"/>
            </a:lvl1pPr>
          </a:lstStyle>
          <a:p>
            <a:fld id="{42406AF4-9CE9-4859-A4A9-FB87067083EC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 userDrawn="1"/>
        </p:nvSpPr>
        <p:spPr bwMode="auto">
          <a:xfrm>
            <a:off x="7180263" y="6524625"/>
            <a:ext cx="200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FFFF"/>
                </a:solidFill>
              </a:rPr>
              <a:t>www.clear-up.eu</a:t>
            </a:r>
            <a:endParaRPr lang="en-GB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59402"/>
      </p:ext>
    </p:extLst>
  </p:cSld>
  <p:clrMapOvr>
    <a:masterClrMapping/>
  </p:clrMapOvr>
  <p:transition advTm="6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6790D7-62A4-4F63-838D-B4EF8209D712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9D204-10CB-4BA0-8CF1-009DCF493CB0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80533"/>
      </p:ext>
    </p:extLst>
  </p:cSld>
  <p:clrMapOvr>
    <a:masterClrMapping/>
  </p:clrMapOvr>
  <p:transition advTm="6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671006-3020-4BD3-B057-6AAA848EC073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DD99D-03B1-43C7-822B-8FC052D11F32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94129"/>
      </p:ext>
    </p:extLst>
  </p:cSld>
  <p:clrMapOvr>
    <a:masterClrMapping/>
  </p:clrMapOvr>
  <p:transition advTm="6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1A2B7D-BC6F-4767-884C-BE811437EBE8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A7FFC-6DD0-42FD-92E6-71E1DD06A7BB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58326"/>
      </p:ext>
    </p:extLst>
  </p:cSld>
  <p:clrMapOvr>
    <a:masterClrMapping/>
  </p:clrMapOvr>
  <p:transition advTm="6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61224F-7AED-4395-A842-A3041DA4EF19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1C8CF-A37D-4288-99CF-6FA4E4A08997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55483"/>
      </p:ext>
    </p:extLst>
  </p:cSld>
  <p:clrMapOvr>
    <a:masterClrMapping/>
  </p:clrMapOvr>
  <p:transition advTm="6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9394B2-C4DE-429A-BA96-791ADDDE224E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1F65A-C7E7-4CC1-AB59-5A8173F188E0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09247"/>
      </p:ext>
    </p:extLst>
  </p:cSld>
  <p:clrMapOvr>
    <a:masterClrMapping/>
  </p:clrMapOvr>
  <p:transition advTm="6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D113B-9542-4A4A-892B-987DCFE08AB1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E7C66-1BB6-44F3-AC52-C7DDE7BF95B2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07989"/>
      </p:ext>
    </p:extLst>
  </p:cSld>
  <p:clrMapOvr>
    <a:masterClrMapping/>
  </p:clrMapOvr>
  <p:transition advTm="6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	© 2010 Universität Tübingen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E469D7-57C3-4181-A937-02091312BCA4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D6DAE-795A-4C11-97CF-AE99BCDBFA9B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30841"/>
      </p:ext>
    </p:extLst>
  </p:cSld>
  <p:clrMapOvr>
    <a:masterClrMapping/>
  </p:clrMapOvr>
  <p:transition advTm="6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3FD239-086C-4C92-87EF-393E7E66E8B2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02160-9EF7-48DF-A4C2-951A31F16A70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09400"/>
      </p:ext>
    </p:extLst>
  </p:cSld>
  <p:clrMapOvr>
    <a:masterClrMapping/>
  </p:clrMapOvr>
  <p:transition advTm="6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B0DD19-C010-44D1-94E2-CEF23579CCCA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26599-1278-4467-8580-3E2D9AB89C5A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1248"/>
      </p:ext>
    </p:extLst>
  </p:cSld>
  <p:clrMapOvr>
    <a:masterClrMapping/>
  </p:clrMapOvr>
  <p:transition advTm="6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2088" y="58738"/>
            <a:ext cx="2144712" cy="581818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7950" y="58738"/>
            <a:ext cx="6281738" cy="581818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5C071F-6E13-480A-81FE-2148C00E4F61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3BC96-6408-45B6-A5CE-542287CDD5C9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88448"/>
      </p:ext>
    </p:extLst>
  </p:cSld>
  <p:clrMapOvr>
    <a:masterClrMapping/>
  </p:clrMapOvr>
  <p:transition advTm="600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clear_up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4213225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81" name="Object 9"/>
          <p:cNvGraphicFramePr>
            <a:graphicFrameLocks noChangeAspect="1"/>
          </p:cNvGraphicFramePr>
          <p:nvPr userDrawn="1"/>
        </p:nvGraphicFramePr>
        <p:xfrm>
          <a:off x="1116013" y="4049713"/>
          <a:ext cx="8027987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5" name="Image" r:id="rId4" imgW="6844444" imgH="2539683" progId="Photoshop.Image.10">
                  <p:embed/>
                </p:oleObj>
              </mc:Choice>
              <mc:Fallback>
                <p:oleObj name="Image" r:id="rId4" imgW="6844444" imgH="2539683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5754"/>
                      <a:stretch>
                        <a:fillRect/>
                      </a:stretch>
                    </p:blipFill>
                    <p:spPr bwMode="auto">
                      <a:xfrm>
                        <a:off x="1116013" y="4049713"/>
                        <a:ext cx="8027987" cy="280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0" y="2636838"/>
            <a:ext cx="9144000" cy="1727200"/>
          </a:xfrm>
          <a:prstGeom prst="rect">
            <a:avLst/>
          </a:prstGeom>
          <a:solidFill>
            <a:srgbClr val="5A87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781300"/>
            <a:ext cx="8713787" cy="9350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743325"/>
            <a:ext cx="6872287" cy="4064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DDDDDD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7950" y="6524625"/>
            <a:ext cx="2133600" cy="196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1C73FA-4559-44FB-90C0-9D27094BFE23}" type="datetime1">
              <a:rPr lang="en-GB">
                <a:solidFill>
                  <a:srgbClr val="000000"/>
                </a:solidFill>
              </a:rPr>
              <a:pPr/>
              <a:t>14/04/2021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763713" y="1700213"/>
            <a:ext cx="7380287" cy="431800"/>
          </a:xfrm>
        </p:spPr>
        <p:txBody>
          <a:bodyPr/>
          <a:lstStyle>
            <a:lvl1pPr>
              <a:defRPr sz="1600">
                <a:solidFill>
                  <a:srgbClr val="333333"/>
                </a:solidFill>
              </a:defRPr>
            </a:lvl1pPr>
          </a:lstStyle>
          <a:p>
            <a:r>
              <a:rPr lang="en-GB"/>
              <a:t>Kick Off Meeting, Tübingen 09.12.08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65863"/>
            <a:ext cx="2133600" cy="258762"/>
          </a:xfrm>
        </p:spPr>
        <p:txBody>
          <a:bodyPr/>
          <a:lstStyle>
            <a:lvl1pPr>
              <a:defRPr sz="1400" b="1"/>
            </a:lvl1pPr>
          </a:lstStyle>
          <a:p>
            <a:fld id="{42406AF4-9CE9-4859-A4A9-FB87067083EC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 userDrawn="1"/>
        </p:nvSpPr>
        <p:spPr bwMode="auto">
          <a:xfrm>
            <a:off x="7180263" y="6524625"/>
            <a:ext cx="200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FFFF"/>
                </a:solidFill>
              </a:rPr>
              <a:t>www.clear-up.eu</a:t>
            </a:r>
            <a:endParaRPr lang="en-GB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17561"/>
      </p:ext>
    </p:extLst>
  </p:cSld>
  <p:clrMapOvr>
    <a:masterClrMapping/>
  </p:clrMapOvr>
  <p:transition advTm="600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6790D7-62A4-4F63-838D-B4EF8209D712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9D204-10CB-4BA0-8CF1-009DCF493CB0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40241"/>
      </p:ext>
    </p:extLst>
  </p:cSld>
  <p:clrMapOvr>
    <a:masterClrMapping/>
  </p:clrMapOvr>
  <p:transition advTm="600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671006-3020-4BD3-B057-6AAA848EC073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DD99D-03B1-43C7-822B-8FC052D11F32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49341"/>
      </p:ext>
    </p:extLst>
  </p:cSld>
  <p:clrMapOvr>
    <a:masterClrMapping/>
  </p:clrMapOvr>
  <p:transition advTm="600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1A2B7D-BC6F-4767-884C-BE811437EBE8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A7FFC-6DD0-42FD-92E6-71E1DD06A7BB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593744"/>
      </p:ext>
    </p:extLst>
  </p:cSld>
  <p:clrMapOvr>
    <a:masterClrMapping/>
  </p:clrMapOvr>
  <p:transition advTm="600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61224F-7AED-4395-A842-A3041DA4EF19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1C8CF-A37D-4288-99CF-6FA4E4A08997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92592"/>
      </p:ext>
    </p:extLst>
  </p:cSld>
  <p:clrMapOvr>
    <a:masterClrMapping/>
  </p:clrMapOvr>
  <p:transition advTm="600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9394B2-C4DE-429A-BA96-791ADDDE224E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1F65A-C7E7-4CC1-AB59-5A8173F188E0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89418"/>
      </p:ext>
    </p:extLst>
  </p:cSld>
  <p:clrMapOvr>
    <a:masterClrMapping/>
  </p:clrMapOvr>
  <p:transition advTm="6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773238"/>
            <a:ext cx="3776662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3776663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	© 2010 Universität Tübingen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D113B-9542-4A4A-892B-987DCFE08AB1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E7C66-1BB6-44F3-AC52-C7DDE7BF95B2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07516"/>
      </p:ext>
    </p:extLst>
  </p:cSld>
  <p:clrMapOvr>
    <a:masterClrMapping/>
  </p:clrMapOvr>
  <p:transition advTm="600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E469D7-57C3-4181-A937-02091312BCA4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D6DAE-795A-4C11-97CF-AE99BCDBFA9B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11919"/>
      </p:ext>
    </p:extLst>
  </p:cSld>
  <p:clrMapOvr>
    <a:masterClrMapping/>
  </p:clrMapOvr>
  <p:transition advTm="600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3FD239-086C-4C92-87EF-393E7E66E8B2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02160-9EF7-48DF-A4C2-951A31F16A70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19511"/>
      </p:ext>
    </p:extLst>
  </p:cSld>
  <p:clrMapOvr>
    <a:masterClrMapping/>
  </p:clrMapOvr>
  <p:transition advTm="600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B0DD19-C010-44D1-94E2-CEF23579CCCA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26599-1278-4467-8580-3E2D9AB89C5A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43363"/>
      </p:ext>
    </p:extLst>
  </p:cSld>
  <p:clrMapOvr>
    <a:masterClrMapping/>
  </p:clrMapOvr>
  <p:transition advTm="600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2088" y="58738"/>
            <a:ext cx="2144712" cy="581818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7950" y="58738"/>
            <a:ext cx="6281738" cy="581818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5C071F-6E13-480A-81FE-2148C00E4F61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3BC96-6408-45B6-A5CE-542287CDD5C9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42452"/>
      </p:ext>
    </p:extLst>
  </p:cSld>
  <p:clrMapOvr>
    <a:masterClrMapping/>
  </p:clrMapOvr>
  <p:transition advTm="600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clear_up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4213225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81" name="Object 9"/>
          <p:cNvGraphicFramePr>
            <a:graphicFrameLocks noChangeAspect="1"/>
          </p:cNvGraphicFramePr>
          <p:nvPr userDrawn="1"/>
        </p:nvGraphicFramePr>
        <p:xfrm>
          <a:off x="1116013" y="4049713"/>
          <a:ext cx="8027987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9" name="Image" r:id="rId4" imgW="6844444" imgH="2539683" progId="Photoshop.Image.10">
                  <p:embed/>
                </p:oleObj>
              </mc:Choice>
              <mc:Fallback>
                <p:oleObj name="Image" r:id="rId4" imgW="6844444" imgH="2539683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5754"/>
                      <a:stretch>
                        <a:fillRect/>
                      </a:stretch>
                    </p:blipFill>
                    <p:spPr bwMode="auto">
                      <a:xfrm>
                        <a:off x="1116013" y="4049713"/>
                        <a:ext cx="8027987" cy="280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0" y="2636838"/>
            <a:ext cx="9144000" cy="1727200"/>
          </a:xfrm>
          <a:prstGeom prst="rect">
            <a:avLst/>
          </a:prstGeom>
          <a:solidFill>
            <a:srgbClr val="5A87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781300"/>
            <a:ext cx="8713787" cy="9350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743325"/>
            <a:ext cx="6872287" cy="4064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DDDDDD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7950" y="6524625"/>
            <a:ext cx="2133600" cy="196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1C73FA-4559-44FB-90C0-9D27094BFE23}" type="datetime1">
              <a:rPr lang="en-GB">
                <a:solidFill>
                  <a:srgbClr val="000000"/>
                </a:solidFill>
              </a:rPr>
              <a:pPr/>
              <a:t>14/04/2021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763713" y="1700213"/>
            <a:ext cx="7380287" cy="431800"/>
          </a:xfrm>
        </p:spPr>
        <p:txBody>
          <a:bodyPr/>
          <a:lstStyle>
            <a:lvl1pPr>
              <a:defRPr sz="1600">
                <a:solidFill>
                  <a:srgbClr val="333333"/>
                </a:solidFill>
              </a:defRPr>
            </a:lvl1pPr>
          </a:lstStyle>
          <a:p>
            <a:r>
              <a:rPr lang="en-GB"/>
              <a:t>Kick Off Meeting, Tübingen 09.12.08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65863"/>
            <a:ext cx="2133600" cy="258762"/>
          </a:xfrm>
        </p:spPr>
        <p:txBody>
          <a:bodyPr/>
          <a:lstStyle>
            <a:lvl1pPr>
              <a:defRPr sz="1400" b="1"/>
            </a:lvl1pPr>
          </a:lstStyle>
          <a:p>
            <a:fld id="{42406AF4-9CE9-4859-A4A9-FB87067083EC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 userDrawn="1"/>
        </p:nvSpPr>
        <p:spPr bwMode="auto">
          <a:xfrm>
            <a:off x="7180263" y="6524625"/>
            <a:ext cx="200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FFFF"/>
                </a:solidFill>
              </a:rPr>
              <a:t>www.clear-up.eu</a:t>
            </a:r>
            <a:endParaRPr lang="en-GB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26472"/>
      </p:ext>
    </p:extLst>
  </p:cSld>
  <p:clrMapOvr>
    <a:masterClrMapping/>
  </p:clrMapOvr>
  <p:transition advTm="600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6790D7-62A4-4F63-838D-B4EF8209D712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9D204-10CB-4BA0-8CF1-009DCF493CB0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93944"/>
      </p:ext>
    </p:extLst>
  </p:cSld>
  <p:clrMapOvr>
    <a:masterClrMapping/>
  </p:clrMapOvr>
  <p:transition advTm="600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671006-3020-4BD3-B057-6AAA848EC073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DD99D-03B1-43C7-822B-8FC052D11F32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63290"/>
      </p:ext>
    </p:extLst>
  </p:cSld>
  <p:clrMapOvr>
    <a:masterClrMapping/>
  </p:clrMapOvr>
  <p:transition advTm="600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1A2B7D-BC6F-4767-884C-BE811437EBE8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A7FFC-6DD0-42FD-92E6-71E1DD06A7BB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41026"/>
      </p:ext>
    </p:extLst>
  </p:cSld>
  <p:clrMapOvr>
    <a:masterClrMapping/>
  </p:clrMapOvr>
  <p:transition advTm="6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61224F-7AED-4395-A842-A3041DA4EF19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1C8CF-A37D-4288-99CF-6FA4E4A08997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74187"/>
      </p:ext>
    </p:extLst>
  </p:cSld>
  <p:clrMapOvr>
    <a:masterClrMapping/>
  </p:clrMapOvr>
  <p:transition advTm="6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	© 2010 Universität Tübingen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9394B2-C4DE-429A-BA96-791ADDDE224E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1F65A-C7E7-4CC1-AB59-5A8173F188E0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58646"/>
      </p:ext>
    </p:extLst>
  </p:cSld>
  <p:clrMapOvr>
    <a:masterClrMapping/>
  </p:clrMapOvr>
  <p:transition advTm="6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D113B-9542-4A4A-892B-987DCFE08AB1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E7C66-1BB6-44F3-AC52-C7DDE7BF95B2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73754"/>
      </p:ext>
    </p:extLst>
  </p:cSld>
  <p:clrMapOvr>
    <a:masterClrMapping/>
  </p:clrMapOvr>
  <p:transition advTm="600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E469D7-57C3-4181-A937-02091312BCA4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D6DAE-795A-4C11-97CF-AE99BCDBFA9B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22020"/>
      </p:ext>
    </p:extLst>
  </p:cSld>
  <p:clrMapOvr>
    <a:masterClrMapping/>
  </p:clrMapOvr>
  <p:transition advTm="600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3FD239-086C-4C92-87EF-393E7E66E8B2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02160-9EF7-48DF-A4C2-951A31F16A70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64408"/>
      </p:ext>
    </p:extLst>
  </p:cSld>
  <p:clrMapOvr>
    <a:masterClrMapping/>
  </p:clrMapOvr>
  <p:transition advTm="600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B0DD19-C010-44D1-94E2-CEF23579CCCA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26599-1278-4467-8580-3E2D9AB89C5A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79769"/>
      </p:ext>
    </p:extLst>
  </p:cSld>
  <p:clrMapOvr>
    <a:masterClrMapping/>
  </p:clrMapOvr>
  <p:transition advTm="600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2088" y="58738"/>
            <a:ext cx="2144712" cy="581818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7950" y="58738"/>
            <a:ext cx="6281738" cy="581818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5C071F-6E13-480A-81FE-2148C00E4F61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3BC96-6408-45B6-A5CE-542287CDD5C9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29837"/>
      </p:ext>
    </p:extLst>
  </p:cSld>
  <p:clrMapOvr>
    <a:masterClrMapping/>
  </p:clrMapOvr>
  <p:transition advTm="600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clear_up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4213225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81" name="Object 9"/>
          <p:cNvGraphicFramePr>
            <a:graphicFrameLocks noChangeAspect="1"/>
          </p:cNvGraphicFramePr>
          <p:nvPr userDrawn="1"/>
        </p:nvGraphicFramePr>
        <p:xfrm>
          <a:off x="1116013" y="4049713"/>
          <a:ext cx="8027987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3" name="Image" r:id="rId4" imgW="6844444" imgH="2539683" progId="Photoshop.Image.10">
                  <p:embed/>
                </p:oleObj>
              </mc:Choice>
              <mc:Fallback>
                <p:oleObj name="Image" r:id="rId4" imgW="6844444" imgH="2539683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5754"/>
                      <a:stretch>
                        <a:fillRect/>
                      </a:stretch>
                    </p:blipFill>
                    <p:spPr bwMode="auto">
                      <a:xfrm>
                        <a:off x="1116013" y="4049713"/>
                        <a:ext cx="8027987" cy="280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0" y="2636838"/>
            <a:ext cx="9144000" cy="1727200"/>
          </a:xfrm>
          <a:prstGeom prst="rect">
            <a:avLst/>
          </a:prstGeom>
          <a:solidFill>
            <a:srgbClr val="5A87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781300"/>
            <a:ext cx="8713787" cy="9350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743325"/>
            <a:ext cx="6872287" cy="4064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DDDDDD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7950" y="6524625"/>
            <a:ext cx="2133600" cy="196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1C73FA-4559-44FB-90C0-9D27094BFE23}" type="datetime1">
              <a:rPr lang="en-GB">
                <a:solidFill>
                  <a:srgbClr val="000000"/>
                </a:solidFill>
              </a:rPr>
              <a:pPr/>
              <a:t>14/04/2021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763713" y="1700213"/>
            <a:ext cx="7380287" cy="431800"/>
          </a:xfrm>
        </p:spPr>
        <p:txBody>
          <a:bodyPr/>
          <a:lstStyle>
            <a:lvl1pPr>
              <a:defRPr sz="1600">
                <a:solidFill>
                  <a:srgbClr val="333333"/>
                </a:solidFill>
              </a:defRPr>
            </a:lvl1pPr>
          </a:lstStyle>
          <a:p>
            <a:r>
              <a:rPr lang="en-GB"/>
              <a:t>Kick Off Meeting, Tübingen 09.12.08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65863"/>
            <a:ext cx="2133600" cy="258762"/>
          </a:xfrm>
        </p:spPr>
        <p:txBody>
          <a:bodyPr/>
          <a:lstStyle>
            <a:lvl1pPr>
              <a:defRPr sz="1400" b="1"/>
            </a:lvl1pPr>
          </a:lstStyle>
          <a:p>
            <a:fld id="{42406AF4-9CE9-4859-A4A9-FB87067083EC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 userDrawn="1"/>
        </p:nvSpPr>
        <p:spPr bwMode="auto">
          <a:xfrm>
            <a:off x="7180263" y="6524625"/>
            <a:ext cx="200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FFFF"/>
                </a:solidFill>
              </a:rPr>
              <a:t>www.clear-up.eu</a:t>
            </a:r>
            <a:endParaRPr lang="en-GB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99682"/>
      </p:ext>
    </p:extLst>
  </p:cSld>
  <p:clrMapOvr>
    <a:masterClrMapping/>
  </p:clrMapOvr>
  <p:transition advTm="600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6790D7-62A4-4F63-838D-B4EF8209D712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9D204-10CB-4BA0-8CF1-009DCF493CB0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56534"/>
      </p:ext>
    </p:extLst>
  </p:cSld>
  <p:clrMapOvr>
    <a:masterClrMapping/>
  </p:clrMapOvr>
  <p:transition advTm="600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671006-3020-4BD3-B057-6AAA848EC073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DD99D-03B1-43C7-822B-8FC052D11F32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23787"/>
      </p:ext>
    </p:extLst>
  </p:cSld>
  <p:clrMapOvr>
    <a:masterClrMapping/>
  </p:clrMapOvr>
  <p:transition advTm="600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1A2B7D-BC6F-4767-884C-BE811437EBE8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A7FFC-6DD0-42FD-92E6-71E1DD06A7BB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26230"/>
      </p:ext>
    </p:extLst>
  </p:cSld>
  <p:clrMapOvr>
    <a:masterClrMapping/>
  </p:clrMapOvr>
  <p:transition advTm="6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	© 2010 Universität Tübingen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61224F-7AED-4395-A842-A3041DA4EF19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1C8CF-A37D-4288-99CF-6FA4E4A08997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82751"/>
      </p:ext>
    </p:extLst>
  </p:cSld>
  <p:clrMapOvr>
    <a:masterClrMapping/>
  </p:clrMapOvr>
  <p:transition advTm="600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9394B2-C4DE-429A-BA96-791ADDDE224E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1F65A-C7E7-4CC1-AB59-5A8173F188E0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01664"/>
      </p:ext>
    </p:extLst>
  </p:cSld>
  <p:clrMapOvr>
    <a:masterClrMapping/>
  </p:clrMapOvr>
  <p:transition advTm="6000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D113B-9542-4A4A-892B-987DCFE08AB1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E7C66-1BB6-44F3-AC52-C7DDE7BF95B2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84827"/>
      </p:ext>
    </p:extLst>
  </p:cSld>
  <p:clrMapOvr>
    <a:masterClrMapping/>
  </p:clrMapOvr>
  <p:transition advTm="6000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E469D7-57C3-4181-A937-02091312BCA4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D6DAE-795A-4C11-97CF-AE99BCDBFA9B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29706"/>
      </p:ext>
    </p:extLst>
  </p:cSld>
  <p:clrMapOvr>
    <a:masterClrMapping/>
  </p:clrMapOvr>
  <p:transition advTm="6000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3FD239-086C-4C92-87EF-393E7E66E8B2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02160-9EF7-48DF-A4C2-951A31F16A70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45150"/>
      </p:ext>
    </p:extLst>
  </p:cSld>
  <p:clrMapOvr>
    <a:masterClrMapping/>
  </p:clrMapOvr>
  <p:transition advTm="6000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B0DD19-C010-44D1-94E2-CEF23579CCCA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26599-1278-4467-8580-3E2D9AB89C5A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03537"/>
      </p:ext>
    </p:extLst>
  </p:cSld>
  <p:clrMapOvr>
    <a:masterClrMapping/>
  </p:clrMapOvr>
  <p:transition advTm="6000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2088" y="58738"/>
            <a:ext cx="2144712" cy="581818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7950" y="58738"/>
            <a:ext cx="6281738" cy="581818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5C071F-6E13-480A-81FE-2148C00E4F61}" type="datetime1">
              <a:rPr lang="en-GB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3BC96-6408-45B6-A5CE-542287CDD5C9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43525"/>
      </p:ext>
    </p:extLst>
  </p:cSld>
  <p:clrMapOvr>
    <a:masterClrMapping/>
  </p:clrMapOvr>
  <p:transition advTm="6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	© 2010 Universität Tübingen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	© 2010 Universität Tübingen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	© 2010 Universität Tübingen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719138" y="809625"/>
            <a:ext cx="77057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292225"/>
            <a:ext cx="77009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719138" y="6315075"/>
            <a:ext cx="7705725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138" y="6519863"/>
            <a:ext cx="7705725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7702550" algn="r"/>
              </a:tabLst>
              <a:defRPr sz="1000"/>
            </a:lvl1pPr>
          </a:lstStyle>
          <a:p>
            <a:pPr>
              <a:defRPr/>
            </a:pPr>
            <a:r>
              <a:rPr lang="de-DE"/>
              <a:t>	© 2010 Universität Tübingen</a:t>
            </a:r>
          </a:p>
        </p:txBody>
      </p:sp>
      <p:pic>
        <p:nvPicPr>
          <p:cNvPr id="1030" name="Picture 22" descr="xEKUT_WortBildMarke_W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9138" y="179388"/>
            <a:ext cx="1763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73238"/>
            <a:ext cx="770572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80000"/>
        <a:buChar char="-"/>
        <a:defRPr sz="2000">
          <a:solidFill>
            <a:schemeClr val="tx1"/>
          </a:solidFill>
          <a:latin typeface="+mn-lt"/>
        </a:defRPr>
      </a:lvl2pPr>
      <a:lvl3pPr marL="895350" indent="-17462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260475" indent="-18573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4pPr>
      <a:lvl5pPr marL="1622425" indent="-18256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5pPr>
      <a:lvl6pPr marL="2079625" indent="-182563" algn="l" rtl="0" fontAlgn="base">
        <a:lnSpc>
          <a:spcPct val="110000"/>
        </a:lnSpc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6pPr>
      <a:lvl7pPr marL="2536825" indent="-182563" algn="l" rtl="0" fontAlgn="base">
        <a:lnSpc>
          <a:spcPct val="110000"/>
        </a:lnSpc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7pPr>
      <a:lvl8pPr marL="2994025" indent="-182563" algn="l" rtl="0" fontAlgn="base">
        <a:lnSpc>
          <a:spcPct val="110000"/>
        </a:lnSpc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8pPr>
      <a:lvl9pPr marL="3451225" indent="-182563" algn="l" rtl="0" fontAlgn="base">
        <a:lnSpc>
          <a:spcPct val="110000"/>
        </a:lnSpc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0" y="6092825"/>
            <a:ext cx="9144000" cy="792163"/>
          </a:xfrm>
          <a:prstGeom prst="rect">
            <a:avLst/>
          </a:prstGeom>
          <a:solidFill>
            <a:srgbClr val="5A87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2163"/>
          </a:xfrm>
          <a:prstGeom prst="rect">
            <a:avLst/>
          </a:prstGeom>
          <a:solidFill>
            <a:srgbClr val="5A87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58738"/>
            <a:ext cx="8229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245225"/>
            <a:ext cx="2674937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7DA125E-F4C8-469D-8946-EC50A85A7EBA}" type="datetime1">
              <a:rPr lang="en-GB" smtClean="0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24625"/>
            <a:ext cx="6408737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pic>
        <p:nvPicPr>
          <p:cNvPr id="1038" name="Picture 14" descr="clear_up_logo_invers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148388"/>
            <a:ext cx="1763713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75250" y="6553200"/>
            <a:ext cx="213360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CEE8758-459A-49F7-AA25-6643C3A3AE73}" type="slidenum">
              <a:rPr lang="en-GB" smtClean="0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25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advTm="6000">
    <p:fade/>
  </p:transition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5A87C5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5A87C5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5A87C5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5A87C5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5A87C5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5A87C5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5A87C5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5A87C5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5A87C5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0" y="6092825"/>
            <a:ext cx="9144000" cy="792163"/>
          </a:xfrm>
          <a:prstGeom prst="rect">
            <a:avLst/>
          </a:prstGeom>
          <a:solidFill>
            <a:srgbClr val="5A87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2163"/>
          </a:xfrm>
          <a:prstGeom prst="rect">
            <a:avLst/>
          </a:prstGeom>
          <a:solidFill>
            <a:srgbClr val="5A87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58738"/>
            <a:ext cx="8229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245225"/>
            <a:ext cx="2674937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7DA125E-F4C8-469D-8946-EC50A85A7EBA}" type="datetime1">
              <a:rPr lang="en-GB" smtClean="0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24625"/>
            <a:ext cx="6408737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pic>
        <p:nvPicPr>
          <p:cNvPr id="1038" name="Picture 14" descr="clear_up_logo_invers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148388"/>
            <a:ext cx="1763713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75250" y="6553200"/>
            <a:ext cx="213360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CEE8758-459A-49F7-AA25-6643C3A3AE73}" type="slidenum">
              <a:rPr lang="en-GB" smtClean="0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0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advTm="6000">
    <p:fade/>
  </p:transition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5A87C5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5A87C5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5A87C5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5A87C5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5A87C5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5A87C5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5A87C5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5A87C5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5A87C5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0" y="6092825"/>
            <a:ext cx="9144000" cy="792163"/>
          </a:xfrm>
          <a:prstGeom prst="rect">
            <a:avLst/>
          </a:prstGeom>
          <a:solidFill>
            <a:srgbClr val="5A87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2163"/>
          </a:xfrm>
          <a:prstGeom prst="rect">
            <a:avLst/>
          </a:prstGeom>
          <a:solidFill>
            <a:srgbClr val="5A87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58738"/>
            <a:ext cx="8229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245225"/>
            <a:ext cx="2674937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7DA125E-F4C8-469D-8946-EC50A85A7EBA}" type="datetime1">
              <a:rPr lang="en-GB" smtClean="0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24625"/>
            <a:ext cx="6408737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pic>
        <p:nvPicPr>
          <p:cNvPr id="1038" name="Picture 14" descr="clear_up_logo_invers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148388"/>
            <a:ext cx="1763713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75250" y="6553200"/>
            <a:ext cx="213360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CEE8758-459A-49F7-AA25-6643C3A3AE73}" type="slidenum">
              <a:rPr lang="en-GB" smtClean="0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9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advTm="6000">
    <p:fade/>
  </p:transition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5A87C5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5A87C5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5A87C5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5A87C5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5A87C5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5A87C5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5A87C5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5A87C5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5A87C5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0" y="6092825"/>
            <a:ext cx="9144000" cy="792163"/>
          </a:xfrm>
          <a:prstGeom prst="rect">
            <a:avLst/>
          </a:prstGeom>
          <a:solidFill>
            <a:srgbClr val="5A87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2163"/>
          </a:xfrm>
          <a:prstGeom prst="rect">
            <a:avLst/>
          </a:prstGeom>
          <a:solidFill>
            <a:srgbClr val="5A87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58738"/>
            <a:ext cx="8229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245225"/>
            <a:ext cx="2674937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7DA125E-F4C8-469D-8946-EC50A85A7EBA}" type="datetime1">
              <a:rPr lang="en-GB" smtClean="0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24625"/>
            <a:ext cx="6408737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pic>
        <p:nvPicPr>
          <p:cNvPr id="1038" name="Picture 14" descr="clear_up_logo_invers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148388"/>
            <a:ext cx="1763713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75250" y="6553200"/>
            <a:ext cx="213360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CEE8758-459A-49F7-AA25-6643C3A3AE73}" type="slidenum">
              <a:rPr lang="en-GB" smtClean="0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4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advTm="6000">
    <p:fade/>
  </p:transition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5A87C5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5A87C5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5A87C5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5A87C5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5A87C5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5A87C5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5A87C5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5A87C5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5A87C5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0" y="6092825"/>
            <a:ext cx="9144000" cy="792163"/>
          </a:xfrm>
          <a:prstGeom prst="rect">
            <a:avLst/>
          </a:prstGeom>
          <a:solidFill>
            <a:srgbClr val="5A87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2163"/>
          </a:xfrm>
          <a:prstGeom prst="rect">
            <a:avLst/>
          </a:prstGeom>
          <a:solidFill>
            <a:srgbClr val="5A87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58738"/>
            <a:ext cx="8229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245225"/>
            <a:ext cx="2674937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7DA125E-F4C8-469D-8946-EC50A85A7EBA}" type="datetime1">
              <a:rPr lang="en-GB" smtClean="0">
                <a:solidFill>
                  <a:srgbClr val="FFFFFF"/>
                </a:solidFill>
              </a:rPr>
              <a:pPr/>
              <a:t>14/04/2021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24625"/>
            <a:ext cx="6408737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srgbClr val="FFFFFF"/>
                </a:solidFill>
              </a:rPr>
              <a:t>Kick Off Meeting, Tübingen 09.12.08</a:t>
            </a:r>
          </a:p>
        </p:txBody>
      </p:sp>
      <p:pic>
        <p:nvPicPr>
          <p:cNvPr id="1038" name="Picture 14" descr="clear_up_logo_invers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148388"/>
            <a:ext cx="1763713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75250" y="6553200"/>
            <a:ext cx="213360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CEE8758-459A-49F7-AA25-6643C3A3AE73}" type="slidenum">
              <a:rPr lang="en-GB" smtClean="0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7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 advTm="6000">
    <p:fade/>
  </p:transition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5A87C5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5A87C5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5A87C5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5A87C5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5A87C5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5A87C5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5A87C5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5A87C5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5A87C5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27E8E-F42C-4836-98D1-30E4F88F2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259318"/>
            <a:ext cx="7700962" cy="369332"/>
          </a:xfrm>
        </p:spPr>
        <p:txBody>
          <a:bodyPr/>
          <a:lstStyle/>
          <a:p>
            <a:pPr algn="ctr"/>
            <a:r>
              <a:rPr lang="de-DE" dirty="0"/>
              <a:t>Merkblatt zur Abfallsortierung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C7D1603B-A00B-481D-9B1A-6B924733EE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008136"/>
              </p:ext>
            </p:extLst>
          </p:nvPr>
        </p:nvGraphicFramePr>
        <p:xfrm>
          <a:off x="828675" y="837566"/>
          <a:ext cx="7686675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650">
                  <a:extLst>
                    <a:ext uri="{9D8B030D-6E8A-4147-A177-3AD203B41FA5}">
                      <a16:colId xmlns:a16="http://schemas.microsoft.com/office/drawing/2014/main" val="3046142529"/>
                    </a:ext>
                  </a:extLst>
                </a:gridCol>
                <a:gridCol w="2584450">
                  <a:extLst>
                    <a:ext uri="{9D8B030D-6E8A-4147-A177-3AD203B41FA5}">
                      <a16:colId xmlns:a16="http://schemas.microsoft.com/office/drawing/2014/main" val="344069880"/>
                    </a:ext>
                  </a:extLst>
                </a:gridCol>
                <a:gridCol w="2568575">
                  <a:extLst>
                    <a:ext uri="{9D8B030D-6E8A-4147-A177-3AD203B41FA5}">
                      <a16:colId xmlns:a16="http://schemas.microsoft.com/office/drawing/2014/main" val="11182076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800" b="1" kern="1200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Papier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Knüllpapier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, Briefumschläge etc.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C00000"/>
                          </a:solidFill>
                        </a:rPr>
                        <a:t>Keine Kartonagen, </a:t>
                      </a:r>
                      <a:r>
                        <a:rPr lang="de-DE" sz="1400" dirty="0" err="1">
                          <a:solidFill>
                            <a:srgbClr val="C00000"/>
                          </a:solidFill>
                        </a:rPr>
                        <a:t>Fastfoodverpackungen</a:t>
                      </a:r>
                      <a:r>
                        <a:rPr lang="de-DE" sz="1400" dirty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de-DE" sz="1400" dirty="0" err="1">
                          <a:solidFill>
                            <a:srgbClr val="C00000"/>
                          </a:solidFill>
                        </a:rPr>
                        <a:t>To</a:t>
                      </a:r>
                      <a:r>
                        <a:rPr lang="de-DE" sz="1400" dirty="0">
                          <a:solidFill>
                            <a:srgbClr val="C00000"/>
                          </a:solidFill>
                        </a:rPr>
                        <a:t>-Go-Becher etc.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544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BIOABFALL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Essensreste, Obst- und Gemüsereste, Kaffee-</a:t>
                      </a:r>
                    </a:p>
                    <a:p>
                      <a:r>
                        <a:rPr lang="de-DE" sz="1400" b="1" dirty="0" err="1">
                          <a:solidFill>
                            <a:schemeClr val="tx1"/>
                          </a:solidFill>
                        </a:rPr>
                        <a:t>satz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, Teebeutel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rgbClr val="C00000"/>
                          </a:solidFill>
                        </a:rPr>
                        <a:t>Keine </a:t>
                      </a:r>
                      <a:r>
                        <a:rPr lang="de-DE" sz="1400" b="1" dirty="0" err="1">
                          <a:solidFill>
                            <a:srgbClr val="C00000"/>
                          </a:solidFill>
                        </a:rPr>
                        <a:t>To</a:t>
                      </a:r>
                      <a:r>
                        <a:rPr lang="de-DE" sz="1400" b="1" dirty="0">
                          <a:solidFill>
                            <a:srgbClr val="C00000"/>
                          </a:solidFill>
                        </a:rPr>
                        <a:t>-Go-Becher, </a:t>
                      </a:r>
                      <a:r>
                        <a:rPr lang="de-DE" sz="1400" b="1" dirty="0" err="1">
                          <a:solidFill>
                            <a:srgbClr val="C00000"/>
                          </a:solidFill>
                        </a:rPr>
                        <a:t>Fastfoodverpackungen</a:t>
                      </a:r>
                      <a:r>
                        <a:rPr lang="de-DE" sz="1400" b="1" dirty="0">
                          <a:solidFill>
                            <a:srgbClr val="C00000"/>
                          </a:solidFill>
                        </a:rPr>
                        <a:t>, Plastik, Metall, Restmüll etc.</a:t>
                      </a:r>
                    </a:p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19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GELBER SACK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/>
                        <a:t>Alle Verpackungen, die nicht aus Glas oder ausschließlich aus Papier bestehen (wie </a:t>
                      </a:r>
                      <a:r>
                        <a:rPr lang="de-DE" sz="1400" b="1"/>
                        <a:t>z.B. To</a:t>
                      </a:r>
                      <a:r>
                        <a:rPr lang="de-DE" sz="1400" b="1" dirty="0"/>
                        <a:t>-Go-</a:t>
                      </a:r>
                      <a:r>
                        <a:rPr lang="de-DE" sz="1400" b="1" dirty="0" err="1"/>
                        <a:t>Becher,Fastfoodverpack</a:t>
                      </a:r>
                      <a:r>
                        <a:rPr lang="de-DE" sz="1400" b="1" dirty="0"/>
                        <a:t>-</a:t>
                      </a:r>
                      <a:r>
                        <a:rPr lang="de-DE" sz="1400" b="1" dirty="0" err="1"/>
                        <a:t>ungen</a:t>
                      </a:r>
                      <a:r>
                        <a:rPr lang="de-DE" sz="1400" b="1" dirty="0"/>
                        <a:t>, Plastik etc.)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rgbClr val="C00000"/>
                          </a:solidFill>
                        </a:rPr>
                        <a:t>Keine Essens- und Getränkereste, kein sauberes Papier etc.</a:t>
                      </a:r>
                    </a:p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074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Restmüll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/>
                        <a:t>Papiertaschentücher, verschmutztes Papier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rgbClr val="C00000"/>
                          </a:solidFill>
                        </a:rPr>
                        <a:t>Keine Verpackungen, sauberes Papier und Bioabfälle etc.</a:t>
                      </a:r>
                    </a:p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555463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A2A632CF-95DD-43C2-8A9A-075A149BA9C7}"/>
              </a:ext>
            </a:extLst>
          </p:cNvPr>
          <p:cNvSpPr/>
          <p:nvPr/>
        </p:nvSpPr>
        <p:spPr>
          <a:xfrm>
            <a:off x="828674" y="4954331"/>
            <a:ext cx="76866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629920" algn="l"/>
              </a:tabLst>
            </a:pPr>
            <a:r>
              <a:rPr lang="de-DE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Ressourcen zu schonen und Entsorgungskosten zu reduzieren ist eine gewissen-hafte Trennung der einzelnen Fraktionen erforderlich.</a:t>
            </a:r>
            <a:endParaRPr lang="de-DE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 diesem Zweck stehen farblich gekennzeichnete Trenn­gefäße zur Verfügung.</a:t>
            </a:r>
            <a:endParaRPr lang="de-DE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Wir bedanken uns für Ihre Mithilfe!</a:t>
            </a:r>
            <a:endParaRPr lang="de-DE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8BE640A-56A3-4F97-89D8-B491540BE7F2}"/>
              </a:ext>
            </a:extLst>
          </p:cNvPr>
          <p:cNvSpPr/>
          <p:nvPr/>
        </p:nvSpPr>
        <p:spPr>
          <a:xfrm>
            <a:off x="114300" y="6419761"/>
            <a:ext cx="88296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Eberhard-Karls-Universität Tübingen, Dez. VIII/3, Umweltschutz und Energiemanagement, Tel.: 29 – 77421 oder 29 – 77753 </a:t>
            </a:r>
            <a:endParaRPr lang="de-DE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113520"/>
      </p:ext>
    </p:extLst>
  </p:cSld>
  <p:clrMapOvr>
    <a:masterClrMapping/>
  </p:clrMapOvr>
</p:sld>
</file>

<file path=ppt/theme/theme1.xml><?xml version="1.0" encoding="utf-8"?>
<a:theme xmlns:a="http://schemas.openxmlformats.org/drawingml/2006/main" name="UT_TITEL">
  <a:themeElements>
    <a:clrScheme name="UT_TITEL 1">
      <a:dk1>
        <a:srgbClr val="333333"/>
      </a:dk1>
      <a:lt1>
        <a:srgbClr val="FFFFFF"/>
      </a:lt1>
      <a:dk2>
        <a:srgbClr val="A51E37"/>
      </a:dk2>
      <a:lt2>
        <a:srgbClr val="2D2015"/>
      </a:lt2>
      <a:accent1>
        <a:srgbClr val="ADB3B7"/>
      </a:accent1>
      <a:accent2>
        <a:srgbClr val="B4A069"/>
      </a:accent2>
      <a:accent3>
        <a:srgbClr val="FFFFFF"/>
      </a:accent3>
      <a:accent4>
        <a:srgbClr val="2A2A2A"/>
      </a:accent4>
      <a:accent5>
        <a:srgbClr val="D3D6D8"/>
      </a:accent5>
      <a:accent6>
        <a:srgbClr val="A3915E"/>
      </a:accent6>
      <a:hlink>
        <a:srgbClr val="32414B"/>
      </a:hlink>
      <a:folHlink>
        <a:srgbClr val="A51E37"/>
      </a:folHlink>
    </a:clrScheme>
    <a:fontScheme name="UT_TIT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T_TITEL 1">
        <a:dk1>
          <a:srgbClr val="333333"/>
        </a:dk1>
        <a:lt1>
          <a:srgbClr val="FFFFFF"/>
        </a:lt1>
        <a:dk2>
          <a:srgbClr val="A51E37"/>
        </a:dk2>
        <a:lt2>
          <a:srgbClr val="2D2015"/>
        </a:lt2>
        <a:accent1>
          <a:srgbClr val="ADB3B7"/>
        </a:accent1>
        <a:accent2>
          <a:srgbClr val="B4A069"/>
        </a:accent2>
        <a:accent3>
          <a:srgbClr val="FFFFFF"/>
        </a:accent3>
        <a:accent4>
          <a:srgbClr val="2A2A2A"/>
        </a:accent4>
        <a:accent5>
          <a:srgbClr val="D3D6D8"/>
        </a:accent5>
        <a:accent6>
          <a:srgbClr val="A3915E"/>
        </a:accent6>
        <a:hlink>
          <a:srgbClr val="32414B"/>
        </a:hlink>
        <a:folHlink>
          <a:srgbClr val="A51E3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154</Words>
  <Application>Microsoft Office PowerPoint</Application>
  <PresentationFormat>Bildschirmpräsentation (4:3)</PresentationFormat>
  <Paragraphs>19</Paragraphs>
  <Slides>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6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11" baseType="lpstr">
      <vt:lpstr>Arial</vt:lpstr>
      <vt:lpstr>Times New Roman</vt:lpstr>
      <vt:lpstr>Wingdings</vt:lpstr>
      <vt:lpstr>UT_TITEL</vt:lpstr>
      <vt:lpstr>Default Design</vt:lpstr>
      <vt:lpstr>1_Default Design</vt:lpstr>
      <vt:lpstr>2_Default Design</vt:lpstr>
      <vt:lpstr>3_Default Design</vt:lpstr>
      <vt:lpstr>4_Default Design</vt:lpstr>
      <vt:lpstr>Image</vt:lpstr>
      <vt:lpstr>Merkblatt zur Abfallsortierung</vt:lpstr>
    </vt:vector>
  </TitlesOfParts>
  <Company>BBDO Services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(max. zweizeilig/linksbündig) Headline (Ausrichtung am Fuß) 28 pt</dc:title>
  <dc:creator>michael doerwald</dc:creator>
  <cp:lastModifiedBy>Eissler, Annette</cp:lastModifiedBy>
  <cp:revision>165</cp:revision>
  <cp:lastPrinted>2021-02-08T16:25:59Z</cp:lastPrinted>
  <dcterms:created xsi:type="dcterms:W3CDTF">2010-10-08T14:57:09Z</dcterms:created>
  <dcterms:modified xsi:type="dcterms:W3CDTF">2021-04-14T15:20:03Z</dcterms:modified>
</cp:coreProperties>
</file>