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Lst>
  <p:notesMasterIdLst>
    <p:notesMasterId r:id="rId9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8" r:id="rId92"/>
    <p:sldId id="349" r:id="rId93"/>
    <p:sldId id="353" r:id="rId94"/>
    <p:sldId id="350" r:id="rId95"/>
    <p:sldId id="351" r:id="rId96"/>
    <p:sldId id="352" r:id="rId97"/>
  </p:sldIdLst>
  <p:sldSz cx="12192000" cy="6858000"/>
  <p:notesSz cx="6858000" cy="9144000"/>
  <p:embeddedFontLst>
    <p:embeddedFont>
      <p:font typeface="Century Gothic" panose="020B0502020202020204" pitchFamily="34" charset="0"/>
      <p:regular r:id="rId99"/>
      <p:bold r:id="rId100"/>
      <p:italic r:id="rId101"/>
      <p:boldItalic r:id="rId102"/>
    </p:embeddedFont>
    <p:embeddedFont>
      <p:font typeface="Garamond" panose="02020404030301010803" pitchFamily="18" charset="0"/>
      <p:regular r:id="rId103"/>
      <p:bold r:id="rId104"/>
      <p:italic r:id="rId10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57">
          <p15:clr>
            <a:srgbClr val="A4A3A4"/>
          </p15:clr>
        </p15:guide>
        <p15:guide id="2" pos="3839">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2" roundtripDataSignature="AMtx7mgdRoAMYRX2qunJwoxcywnvXF9uI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mila Ragus" initials="" lastIdx="1" clrIdx="0"/>
  <p:cmAuthor id="1" name="Lara"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9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9A39875-761D-4322-8880-044C9AED9A6D}">
  <a:tblStyle styleId="{E9A39875-761D-4322-8880-044C9AED9A6D}" styleName="Table_0">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D1EEF9"/>
          </a:solidFill>
        </a:fill>
      </a:tcStyle>
    </a:wholeTbl>
    <a:band1H>
      <a:tcTxStyle b="off" i="off"/>
      <a:tcStyle>
        <a:tcBdr/>
        <a:fill>
          <a:solidFill>
            <a:srgbClr val="A3DEF4"/>
          </a:solidFill>
        </a:fill>
      </a:tcStyle>
    </a:band1H>
    <a:band2H>
      <a:tcTxStyle b="off" i="off"/>
      <a:tcStyle>
        <a:tcBdr/>
      </a:tcStyle>
    </a:band2H>
    <a:band1V>
      <a:tcTxStyle b="off" i="off"/>
      <a:tcStyle>
        <a:tcBdr/>
        <a:fill>
          <a:solidFill>
            <a:srgbClr val="A3DEF4"/>
          </a:solidFill>
        </a:fill>
      </a:tcStyle>
    </a:band1V>
    <a:band2V>
      <a:tcTxStyle b="off" i="off"/>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4F803F4A-9FDA-4616-B7DA-6A5E3CE03E4B}" styleName="Table_1">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F1FA"/>
          </a:solidFill>
        </a:fill>
      </a:tcStyle>
    </a:wholeTbl>
    <a:band1H>
      <a:tcTxStyle/>
      <a:tcStyle>
        <a:tcBdr/>
        <a:fill>
          <a:solidFill>
            <a:srgbClr val="CBE2F5"/>
          </a:solidFill>
        </a:fill>
      </a:tcStyle>
    </a:band1H>
    <a:band2H>
      <a:tcTxStyle/>
      <a:tcStyle>
        <a:tcBdr/>
      </a:tcStyle>
    </a:band2H>
    <a:band1V>
      <a:tcTxStyle/>
      <a:tcStyle>
        <a:tcBdr/>
        <a:fill>
          <a:solidFill>
            <a:srgbClr val="CBE2F5"/>
          </a:solidFill>
        </a:fill>
      </a:tcStyle>
    </a:band1V>
    <a:band2V>
      <a:tcTxStyle/>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DCC9C357-63C5-41D9-957D-23FFD52E0865}"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2" d="100"/>
          <a:sy n="72" d="100"/>
        </p:scale>
        <p:origin x="432" y="4"/>
      </p:cViewPr>
      <p:guideLst>
        <p:guide orient="horz" pos="2157"/>
        <p:guide pos="383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tableStyles" Target="tableStyle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customschemas.google.com/relationships/presentationmetadata" Target="meta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font" Target="fonts/font4.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commentAuthors" Target="commentAuthor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font" Target="fonts/font5.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14"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font" Target="fonts/font1.fntdata"/><Relationship Id="rId101"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font" Target="fonts/font6.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5"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font" Target="fonts/font2.fntdata"/><Relationship Id="rId105"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notesMaster" Target="notesMasters/notes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2:notes"/>
          <p:cNvSpPr txBox="1">
            <a:spLocks noGrp="1"/>
          </p:cNvSpPr>
          <p:nvPr>
            <p:ph type="body" idx="1"/>
          </p:nvPr>
        </p:nvSpPr>
        <p:spPr>
          <a:xfrm>
            <a:off x="685800" y="4343400"/>
            <a:ext cx="5486400" cy="4114800"/>
          </a:xfrm>
          <a:prstGeom prst="rect">
            <a:avLst/>
          </a:prstGeom>
          <a:noFill/>
          <a:ln>
            <a:noFill/>
          </a:ln>
        </p:spPr>
        <p:txBody>
          <a:bodyPr spcFirstLastPara="1" wrap="square" lIns="91400" tIns="91400" rIns="91400" bIns="914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40" name="Google Shape;14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3:notes"/>
          <p:cNvSpPr txBox="1">
            <a:spLocks noGrp="1"/>
          </p:cNvSpPr>
          <p:nvPr>
            <p:ph type="body" idx="1"/>
          </p:nvPr>
        </p:nvSpPr>
        <p:spPr>
          <a:xfrm>
            <a:off x="685800" y="4343400"/>
            <a:ext cx="5486400" cy="4114800"/>
          </a:xfrm>
          <a:prstGeom prst="rect">
            <a:avLst/>
          </a:prstGeom>
          <a:noFill/>
          <a:ln>
            <a:noFill/>
          </a:ln>
        </p:spPr>
        <p:txBody>
          <a:bodyPr spcFirstLastPara="1" wrap="square" lIns="91400" tIns="91400" rIns="91400" bIns="914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46" name="Google Shape;14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 name="Google Shape;334;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34:notes"/>
          <p:cNvSpPr txBox="1">
            <a:spLocks noGrp="1"/>
          </p:cNvSpPr>
          <p:nvPr>
            <p:ph type="body" idx="1"/>
          </p:nvPr>
        </p:nvSpPr>
        <p:spPr>
          <a:xfrm>
            <a:off x="685800" y="4343400"/>
            <a:ext cx="5486400" cy="4114800"/>
          </a:xfrm>
          <a:prstGeom prst="rect">
            <a:avLst/>
          </a:prstGeom>
          <a:noFill/>
          <a:ln>
            <a:noFill/>
          </a:ln>
        </p:spPr>
        <p:txBody>
          <a:bodyPr spcFirstLastPara="1" wrap="square" lIns="91400" tIns="91400" rIns="91400" bIns="914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47" name="Google Shape;347;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0" name="Google Shape;380;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6" name="Google Shape;406;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43:notes"/>
          <p:cNvSpPr txBox="1">
            <a:spLocks noGrp="1"/>
          </p:cNvSpPr>
          <p:nvPr>
            <p:ph type="body" idx="1"/>
          </p:nvPr>
        </p:nvSpPr>
        <p:spPr>
          <a:xfrm>
            <a:off x="685800" y="4343400"/>
            <a:ext cx="5486400" cy="4114800"/>
          </a:xfrm>
          <a:prstGeom prst="rect">
            <a:avLst/>
          </a:prstGeom>
          <a:noFill/>
          <a:ln>
            <a:noFill/>
          </a:ln>
        </p:spPr>
        <p:txBody>
          <a:bodyPr spcFirstLastPara="1" wrap="square" lIns="91400" tIns="91400" rIns="91400" bIns="914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12" name="Google Shape;412;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8" name="Google Shape;418;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5" name="Google Shape;425;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7" name="Google Shape;437;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9" name="Google Shape;469;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5" name="Google Shape;475;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1" name="Google Shape;481;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2583ab5d7a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2583ab5d7af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g2583ab5d7af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de-DE"/>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2583ab5d7af_0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2" name="Google Shape;502;g2583ab5d7af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2583ab5d7af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8" name="Google Shape;508;g2583ab5d7af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2583ab5d7af_0_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4" name="Google Shape;514;g2583ab5d7af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583ab5d7af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1" name="Google Shape;521;g2583ab5d7af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2583ab5d7af_0_33:notes"/>
          <p:cNvSpPr txBox="1">
            <a:spLocks noGrp="1"/>
          </p:cNvSpPr>
          <p:nvPr>
            <p:ph type="body" idx="1"/>
          </p:nvPr>
        </p:nvSpPr>
        <p:spPr>
          <a:xfrm>
            <a:off x="685800" y="4343400"/>
            <a:ext cx="5486400" cy="4114800"/>
          </a:xfrm>
          <a:prstGeom prst="rect">
            <a:avLst/>
          </a:prstGeom>
          <a:noFill/>
          <a:ln>
            <a:noFill/>
          </a:ln>
        </p:spPr>
        <p:txBody>
          <a:bodyPr spcFirstLastPara="1" wrap="square" lIns="91400" tIns="91400" rIns="91400" bIns="914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27" name="Google Shape;527;g2583ab5d7af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4" name="Google Shape;534;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0" name="Google Shape;540;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6" name="Google Shape;546;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2" name="Google Shape;552;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1" name="Google Shape;561;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7" name="Google Shape;567;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61:notes"/>
          <p:cNvSpPr txBox="1">
            <a:spLocks noGrp="1"/>
          </p:cNvSpPr>
          <p:nvPr>
            <p:ph type="body" idx="1"/>
          </p:nvPr>
        </p:nvSpPr>
        <p:spPr>
          <a:xfrm>
            <a:off x="685800" y="4343400"/>
            <a:ext cx="5486400" cy="4114800"/>
          </a:xfrm>
          <a:prstGeom prst="rect">
            <a:avLst/>
          </a:prstGeom>
          <a:noFill/>
          <a:ln>
            <a:noFill/>
          </a:ln>
        </p:spPr>
        <p:txBody>
          <a:bodyPr spcFirstLastPara="1" wrap="square" lIns="91400" tIns="91400" rIns="91400" bIns="914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75" name="Google Shape;575;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1" name="Google Shape;581;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8" name="Google Shape;588;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64:notes"/>
          <p:cNvSpPr txBox="1">
            <a:spLocks noGrp="1"/>
          </p:cNvSpPr>
          <p:nvPr>
            <p:ph type="body" idx="1"/>
          </p:nvPr>
        </p:nvSpPr>
        <p:spPr>
          <a:xfrm>
            <a:off x="685800" y="4343400"/>
            <a:ext cx="5486400" cy="4114800"/>
          </a:xfrm>
          <a:prstGeom prst="rect">
            <a:avLst/>
          </a:prstGeom>
          <a:noFill/>
          <a:ln>
            <a:noFill/>
          </a:ln>
        </p:spPr>
        <p:txBody>
          <a:bodyPr spcFirstLastPara="1" wrap="square" lIns="91400" tIns="91400" rIns="91400" bIns="914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94" name="Google Shape;594;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0" name="Google Shape;600;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7" name="Google Shape;607;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3" name="Google Shape;613;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9" name="Google Shape;619;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5" name="Google Shape;625;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1" name="Google Shape;631;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9" name="Google Shape;639;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5" name="Google Shape;645;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73:notes"/>
          <p:cNvSpPr txBox="1">
            <a:spLocks noGrp="1"/>
          </p:cNvSpPr>
          <p:nvPr>
            <p:ph type="body" idx="1"/>
          </p:nvPr>
        </p:nvSpPr>
        <p:spPr>
          <a:xfrm>
            <a:off x="685800" y="4343400"/>
            <a:ext cx="5486400" cy="4114800"/>
          </a:xfrm>
          <a:prstGeom prst="rect">
            <a:avLst/>
          </a:prstGeom>
          <a:noFill/>
          <a:ln>
            <a:noFill/>
          </a:ln>
        </p:spPr>
        <p:txBody>
          <a:bodyPr spcFirstLastPara="1" wrap="square" lIns="91400" tIns="91400" rIns="91400" bIns="914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651" name="Google Shape;651;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7" name="Google Shape;657;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4" name="Google Shape;664;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0" name="Google Shape;670;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7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6" name="Google Shape;676;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5" name="Google Shape;685;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79:notes"/>
          <p:cNvSpPr txBox="1">
            <a:spLocks noGrp="1"/>
          </p:cNvSpPr>
          <p:nvPr>
            <p:ph type="body" idx="1"/>
          </p:nvPr>
        </p:nvSpPr>
        <p:spPr>
          <a:xfrm>
            <a:off x="685800" y="4343400"/>
            <a:ext cx="5486400" cy="4114800"/>
          </a:xfrm>
          <a:prstGeom prst="rect">
            <a:avLst/>
          </a:prstGeom>
          <a:noFill/>
          <a:ln>
            <a:noFill/>
          </a:ln>
        </p:spPr>
        <p:txBody>
          <a:bodyPr spcFirstLastPara="1" wrap="square" lIns="91400" tIns="91400" rIns="91400" bIns="914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693" name="Google Shape;693;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9" name="Google Shape;699;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8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6" name="Google Shape;706;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8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2" name="Google Shape;712;p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83:notes"/>
          <p:cNvSpPr txBox="1">
            <a:spLocks noGrp="1"/>
          </p:cNvSpPr>
          <p:nvPr>
            <p:ph type="body" idx="1"/>
          </p:nvPr>
        </p:nvSpPr>
        <p:spPr>
          <a:xfrm>
            <a:off x="685800" y="4343400"/>
            <a:ext cx="5486400" cy="4114800"/>
          </a:xfrm>
          <a:prstGeom prst="rect">
            <a:avLst/>
          </a:prstGeom>
          <a:noFill/>
          <a:ln>
            <a:noFill/>
          </a:ln>
        </p:spPr>
        <p:txBody>
          <a:bodyPr spcFirstLastPara="1" wrap="square" lIns="91400" tIns="91400" rIns="91400" bIns="914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18" name="Google Shape;718;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4" name="Google Shape;724;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2" name="Google Shape;742;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8" name="Google Shape;748;p88:notes"/>
          <p:cNvSpPr txBox="1">
            <a:spLocks noGrp="1"/>
          </p:cNvSpPr>
          <p:nvPr>
            <p:ph type="body" idx="1"/>
          </p:nvPr>
        </p:nvSpPr>
        <p:spPr>
          <a:xfrm>
            <a:off x="685800" y="4343400"/>
            <a:ext cx="5486400" cy="4114800"/>
          </a:xfrm>
          <a:prstGeom prst="rect">
            <a:avLst/>
          </a:prstGeom>
          <a:noFill/>
          <a:ln>
            <a:noFill/>
          </a:ln>
        </p:spPr>
        <p:txBody>
          <a:bodyPr spcFirstLastPara="1" wrap="square" lIns="91400" tIns="91400" rIns="91400" bIns="91400"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8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5" name="Google Shape;755;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1" name="Google Shape;761;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7" name="Google Shape;767;p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제목 슬라이드" type="title">
  <p:cSld name="TITLE">
    <p:bg>
      <p:bgPr>
        <a:gradFill>
          <a:gsLst>
            <a:gs pos="0">
              <a:srgbClr val="3E9BC1"/>
            </a:gs>
            <a:gs pos="77000">
              <a:srgbClr val="0086B0"/>
            </a:gs>
            <a:gs pos="100000">
              <a:srgbClr val="007DA3"/>
            </a:gs>
          </a:gsLst>
          <a:lin ang="5400000" scaled="0"/>
        </a:gradFill>
        <a:effectLst/>
      </p:bgPr>
    </p:bg>
    <p:spTree>
      <p:nvGrpSpPr>
        <p:cNvPr id="1" name="Shape 16"/>
        <p:cNvGrpSpPr/>
        <p:nvPr/>
      </p:nvGrpSpPr>
      <p:grpSpPr>
        <a:xfrm>
          <a:off x="0" y="0"/>
          <a:ext cx="0" cy="0"/>
          <a:chOff x="0" y="0"/>
          <a:chExt cx="0" cy="0"/>
        </a:xfrm>
      </p:grpSpPr>
      <p:sp>
        <p:nvSpPr>
          <p:cNvPr id="17" name="Google Shape;17;p95"/>
          <p:cNvSpPr/>
          <p:nvPr/>
        </p:nvSpPr>
        <p:spPr>
          <a:xfrm>
            <a:off x="0" y="0"/>
            <a:ext cx="12192000" cy="6858000"/>
          </a:xfrm>
          <a:prstGeom prst="rect">
            <a:avLst/>
          </a:prstGeom>
          <a:blipFill rotWithShape="1">
            <a:blip r:embed="rId2">
              <a:alphaModFix amt="45000"/>
            </a:blip>
            <a:tile tx="-44450" ty="3810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95"/>
          <p:cNvSpPr/>
          <p:nvPr/>
        </p:nvSpPr>
        <p:spPr>
          <a:xfrm>
            <a:off x="1307870" y="1267730"/>
            <a:ext cx="9576262" cy="4307950"/>
          </a:xfrm>
          <a:prstGeom prst="rect">
            <a:avLst/>
          </a:prstGeom>
          <a:solidFill>
            <a:schemeClr val="dk1"/>
          </a:solidFill>
          <a:ln>
            <a:noFill/>
          </a:ln>
          <a:effectLst>
            <a:outerShdw blurRad="50800" algn="ctr" rotWithShape="0">
              <a:srgbClr val="000000">
                <a:alpha val="65882"/>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95"/>
          <p:cNvSpPr/>
          <p:nvPr/>
        </p:nvSpPr>
        <p:spPr>
          <a:xfrm>
            <a:off x="1447801" y="1411615"/>
            <a:ext cx="9296400" cy="4034770"/>
          </a:xfrm>
          <a:prstGeom prst="rect">
            <a:avLst/>
          </a:prstGeom>
          <a:noFill/>
          <a:ln w="9525" cap="sq" cmpd="sng">
            <a:solidFill>
              <a:srgbClr val="FEFEF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95"/>
          <p:cNvSpPr/>
          <p:nvPr/>
        </p:nvSpPr>
        <p:spPr>
          <a:xfrm>
            <a:off x="5135880" y="1267730"/>
            <a:ext cx="1920240" cy="73152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21;p95"/>
          <p:cNvGrpSpPr/>
          <p:nvPr/>
        </p:nvGrpSpPr>
        <p:grpSpPr>
          <a:xfrm>
            <a:off x="5250180" y="1267730"/>
            <a:ext cx="1691640" cy="645295"/>
            <a:chOff x="5318306" y="1386268"/>
            <a:chExt cx="1567331" cy="645295"/>
          </a:xfrm>
        </p:grpSpPr>
        <p:cxnSp>
          <p:nvCxnSpPr>
            <p:cNvPr id="22" name="Google Shape;22;p95"/>
            <p:cNvCxnSpPr/>
            <p:nvPr/>
          </p:nvCxnSpPr>
          <p:spPr>
            <a:xfrm>
              <a:off x="5318306" y="1386268"/>
              <a:ext cx="0" cy="640080"/>
            </a:xfrm>
            <a:prstGeom prst="straightConnector1">
              <a:avLst/>
            </a:prstGeom>
            <a:solidFill>
              <a:srgbClr val="FEFEFE"/>
            </a:solidFill>
            <a:ln w="9525" cap="flat" cmpd="sng">
              <a:solidFill>
                <a:schemeClr val="lt1"/>
              </a:solidFill>
              <a:prstDash val="solid"/>
              <a:miter lim="800000"/>
              <a:headEnd type="none" w="sm" len="sm"/>
              <a:tailEnd type="none" w="sm" len="sm"/>
            </a:ln>
          </p:spPr>
        </p:cxnSp>
        <p:cxnSp>
          <p:nvCxnSpPr>
            <p:cNvPr id="23" name="Google Shape;23;p95"/>
            <p:cNvCxnSpPr/>
            <p:nvPr/>
          </p:nvCxnSpPr>
          <p:spPr>
            <a:xfrm>
              <a:off x="6885637" y="1386268"/>
              <a:ext cx="0" cy="640080"/>
            </a:xfrm>
            <a:prstGeom prst="straightConnector1">
              <a:avLst/>
            </a:prstGeom>
            <a:solidFill>
              <a:srgbClr val="FEFEFE"/>
            </a:solidFill>
            <a:ln w="9525" cap="flat" cmpd="sng">
              <a:solidFill>
                <a:schemeClr val="lt1"/>
              </a:solidFill>
              <a:prstDash val="solid"/>
              <a:miter lim="800000"/>
              <a:headEnd type="none" w="sm" len="sm"/>
              <a:tailEnd type="none" w="sm" len="sm"/>
            </a:ln>
          </p:spPr>
        </p:cxnSp>
        <p:cxnSp>
          <p:nvCxnSpPr>
            <p:cNvPr id="24" name="Google Shape;24;p95"/>
            <p:cNvCxnSpPr/>
            <p:nvPr/>
          </p:nvCxnSpPr>
          <p:spPr>
            <a:xfrm>
              <a:off x="5318306" y="2031563"/>
              <a:ext cx="1567331" cy="0"/>
            </a:xfrm>
            <a:prstGeom prst="straightConnector1">
              <a:avLst/>
            </a:prstGeom>
            <a:solidFill>
              <a:srgbClr val="FEFEFE"/>
            </a:solidFill>
            <a:ln w="9525" cap="flat" cmpd="sng">
              <a:solidFill>
                <a:schemeClr val="lt1"/>
              </a:solidFill>
              <a:prstDash val="solid"/>
              <a:miter lim="800000"/>
              <a:headEnd type="none" w="sm" len="sm"/>
              <a:tailEnd type="none" w="sm" len="sm"/>
            </a:ln>
          </p:spPr>
        </p:cxnSp>
      </p:grpSp>
      <p:sp>
        <p:nvSpPr>
          <p:cNvPr id="25" name="Google Shape;25;p95"/>
          <p:cNvSpPr txBox="1">
            <a:spLocks noGrp="1"/>
          </p:cNvSpPr>
          <p:nvPr>
            <p:ph type="ctrTitle"/>
          </p:nvPr>
        </p:nvSpPr>
        <p:spPr>
          <a:xfrm>
            <a:off x="1561708" y="2091263"/>
            <a:ext cx="9068586" cy="2590800"/>
          </a:xfrm>
          <a:prstGeom prst="rect">
            <a:avLst/>
          </a:prstGeom>
          <a:noFill/>
          <a:ln>
            <a:noFill/>
          </a:ln>
        </p:spPr>
        <p:txBody>
          <a:bodyPr spcFirstLastPara="1" wrap="square" lIns="91425" tIns="45700" rIns="91425" bIns="45700" anchor="ctr" anchorCtr="0">
            <a:noAutofit/>
          </a:bodyPr>
          <a:lstStyle>
            <a:lvl1pPr lvl="0" algn="ctr">
              <a:lnSpc>
                <a:spcPct val="83000"/>
              </a:lnSpc>
              <a:spcBef>
                <a:spcPts val="0"/>
              </a:spcBef>
              <a:spcAft>
                <a:spcPts val="0"/>
              </a:spcAft>
              <a:buClr>
                <a:srgbClr val="FEFEFE"/>
              </a:buClr>
              <a:buSzPts val="7200"/>
              <a:buFont typeface="Century Gothic"/>
              <a:buNone/>
              <a:defRPr sz="7200" b="0" cap="none">
                <a:solidFill>
                  <a:srgbClr val="FEFEFE"/>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95"/>
          <p:cNvSpPr txBox="1">
            <a:spLocks noGrp="1"/>
          </p:cNvSpPr>
          <p:nvPr>
            <p:ph type="subTitle" idx="1"/>
          </p:nvPr>
        </p:nvSpPr>
        <p:spPr>
          <a:xfrm>
            <a:off x="1562100" y="4682062"/>
            <a:ext cx="9070848" cy="457201"/>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SzPts val="1600"/>
              <a:buNone/>
              <a:defRPr sz="1600">
                <a:solidFill>
                  <a:schemeClr val="lt1"/>
                </a:solidFill>
              </a:defRPr>
            </a:lvl1pPr>
            <a:lvl2pPr lvl="1" algn="ctr">
              <a:lnSpc>
                <a:spcPct val="100000"/>
              </a:lnSpc>
              <a:spcBef>
                <a:spcPts val="500"/>
              </a:spcBef>
              <a:spcAft>
                <a:spcPts val="0"/>
              </a:spcAft>
              <a:buSzPts val="1600"/>
              <a:buNone/>
              <a:defRPr sz="1600"/>
            </a:lvl2pPr>
            <a:lvl3pPr lvl="2" algn="ctr">
              <a:lnSpc>
                <a:spcPct val="100000"/>
              </a:lnSpc>
              <a:spcBef>
                <a:spcPts val="500"/>
              </a:spcBef>
              <a:spcAft>
                <a:spcPts val="0"/>
              </a:spcAft>
              <a:buSzPts val="1600"/>
              <a:buNone/>
              <a:defRPr sz="16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100000"/>
              </a:lnSpc>
              <a:spcBef>
                <a:spcPts val="500"/>
              </a:spcBef>
              <a:spcAft>
                <a:spcPts val="0"/>
              </a:spcAft>
              <a:buSzPts val="1600"/>
              <a:buNone/>
              <a:defRPr sz="1600"/>
            </a:lvl6pPr>
            <a:lvl7pPr lvl="6" algn="ctr">
              <a:lnSpc>
                <a:spcPct val="100000"/>
              </a:lnSpc>
              <a:spcBef>
                <a:spcPts val="500"/>
              </a:spcBef>
              <a:spcAft>
                <a:spcPts val="0"/>
              </a:spcAft>
              <a:buSzPts val="1600"/>
              <a:buNone/>
              <a:defRPr sz="1600"/>
            </a:lvl7pPr>
            <a:lvl8pPr lvl="7" algn="ctr">
              <a:lnSpc>
                <a:spcPct val="100000"/>
              </a:lnSpc>
              <a:spcBef>
                <a:spcPts val="500"/>
              </a:spcBef>
              <a:spcAft>
                <a:spcPts val="0"/>
              </a:spcAft>
              <a:buSzPts val="1600"/>
              <a:buNone/>
              <a:defRPr sz="1600"/>
            </a:lvl8pPr>
            <a:lvl9pPr lvl="8" algn="ctr">
              <a:lnSpc>
                <a:spcPct val="100000"/>
              </a:lnSpc>
              <a:spcBef>
                <a:spcPts val="500"/>
              </a:spcBef>
              <a:spcAft>
                <a:spcPts val="0"/>
              </a:spcAft>
              <a:buSzPts val="1600"/>
              <a:buNone/>
              <a:defRPr sz="1600"/>
            </a:lvl9pPr>
          </a:lstStyle>
          <a:p>
            <a:endParaRPr/>
          </a:p>
        </p:txBody>
      </p:sp>
      <p:sp>
        <p:nvSpPr>
          <p:cNvPr id="27" name="Google Shape;27;p95"/>
          <p:cNvSpPr txBox="1">
            <a:spLocks noGrp="1"/>
          </p:cNvSpPr>
          <p:nvPr>
            <p:ph type="dt" idx="10"/>
          </p:nvPr>
        </p:nvSpPr>
        <p:spPr>
          <a:xfrm>
            <a:off x="5318760" y="1341255"/>
            <a:ext cx="1554480" cy="527213"/>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1300">
                <a:solidFill>
                  <a:schemeClr val="lt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95"/>
          <p:cNvSpPr txBox="1">
            <a:spLocks noGrp="1"/>
          </p:cNvSpPr>
          <p:nvPr>
            <p:ph type="ftr" idx="11"/>
          </p:nvPr>
        </p:nvSpPr>
        <p:spPr>
          <a:xfrm>
            <a:off x="1453896" y="5211060"/>
            <a:ext cx="5905500" cy="2286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rgbClr val="FEFEF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95"/>
          <p:cNvSpPr txBox="1">
            <a:spLocks noGrp="1"/>
          </p:cNvSpPr>
          <p:nvPr>
            <p:ph type="sldNum" idx="12"/>
          </p:nvPr>
        </p:nvSpPr>
        <p:spPr>
          <a:xfrm>
            <a:off x="8606919" y="5212080"/>
            <a:ext cx="2111881" cy="2286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000" b="0" i="0" u="none" strike="noStrike" cap="none">
                <a:solidFill>
                  <a:srgbClr val="FEFEFE"/>
                </a:solidFill>
                <a:latin typeface="Century Gothic"/>
                <a:ea typeface="Century Gothic"/>
                <a:cs typeface="Century Gothic"/>
                <a:sym typeface="Century Gothic"/>
              </a:defRPr>
            </a:lvl1pPr>
            <a:lvl2pPr marL="0" lvl="1" indent="0" algn="r">
              <a:spcBef>
                <a:spcPts val="0"/>
              </a:spcBef>
              <a:buNone/>
              <a:defRPr sz="1000" b="0" i="0" u="none" strike="noStrike" cap="none">
                <a:solidFill>
                  <a:srgbClr val="FEFEFE"/>
                </a:solidFill>
                <a:latin typeface="Century Gothic"/>
                <a:ea typeface="Century Gothic"/>
                <a:cs typeface="Century Gothic"/>
                <a:sym typeface="Century Gothic"/>
              </a:defRPr>
            </a:lvl2pPr>
            <a:lvl3pPr marL="0" lvl="2" indent="0" algn="r">
              <a:spcBef>
                <a:spcPts val="0"/>
              </a:spcBef>
              <a:buNone/>
              <a:defRPr sz="1000" b="0" i="0" u="none" strike="noStrike" cap="none">
                <a:solidFill>
                  <a:srgbClr val="FEFEFE"/>
                </a:solidFill>
                <a:latin typeface="Century Gothic"/>
                <a:ea typeface="Century Gothic"/>
                <a:cs typeface="Century Gothic"/>
                <a:sym typeface="Century Gothic"/>
              </a:defRPr>
            </a:lvl3pPr>
            <a:lvl4pPr marL="0" lvl="3" indent="0" algn="r">
              <a:spcBef>
                <a:spcPts val="0"/>
              </a:spcBef>
              <a:buNone/>
              <a:defRPr sz="1000" b="0" i="0" u="none" strike="noStrike" cap="none">
                <a:solidFill>
                  <a:srgbClr val="FEFEFE"/>
                </a:solidFill>
                <a:latin typeface="Century Gothic"/>
                <a:ea typeface="Century Gothic"/>
                <a:cs typeface="Century Gothic"/>
                <a:sym typeface="Century Gothic"/>
              </a:defRPr>
            </a:lvl4pPr>
            <a:lvl5pPr marL="0" lvl="4" indent="0" algn="r">
              <a:spcBef>
                <a:spcPts val="0"/>
              </a:spcBef>
              <a:buNone/>
              <a:defRPr sz="1000" b="0" i="0" u="none" strike="noStrike" cap="none">
                <a:solidFill>
                  <a:srgbClr val="FEFEFE"/>
                </a:solidFill>
                <a:latin typeface="Century Gothic"/>
                <a:ea typeface="Century Gothic"/>
                <a:cs typeface="Century Gothic"/>
                <a:sym typeface="Century Gothic"/>
              </a:defRPr>
            </a:lvl5pPr>
            <a:lvl6pPr marL="0" lvl="5" indent="0" algn="r">
              <a:spcBef>
                <a:spcPts val="0"/>
              </a:spcBef>
              <a:buNone/>
              <a:defRPr sz="1000" b="0" i="0" u="none" strike="noStrike" cap="none">
                <a:solidFill>
                  <a:srgbClr val="FEFEFE"/>
                </a:solidFill>
                <a:latin typeface="Century Gothic"/>
                <a:ea typeface="Century Gothic"/>
                <a:cs typeface="Century Gothic"/>
                <a:sym typeface="Century Gothic"/>
              </a:defRPr>
            </a:lvl6pPr>
            <a:lvl7pPr marL="0" lvl="6" indent="0" algn="r">
              <a:spcBef>
                <a:spcPts val="0"/>
              </a:spcBef>
              <a:buNone/>
              <a:defRPr sz="1000" b="0" i="0" u="none" strike="noStrike" cap="none">
                <a:solidFill>
                  <a:srgbClr val="FEFEFE"/>
                </a:solidFill>
                <a:latin typeface="Century Gothic"/>
                <a:ea typeface="Century Gothic"/>
                <a:cs typeface="Century Gothic"/>
                <a:sym typeface="Century Gothic"/>
              </a:defRPr>
            </a:lvl7pPr>
            <a:lvl8pPr marL="0" lvl="7" indent="0" algn="r">
              <a:spcBef>
                <a:spcPts val="0"/>
              </a:spcBef>
              <a:buNone/>
              <a:defRPr sz="1000" b="0" i="0" u="none" strike="noStrike" cap="none">
                <a:solidFill>
                  <a:srgbClr val="FEFEFE"/>
                </a:solidFill>
                <a:latin typeface="Century Gothic"/>
                <a:ea typeface="Century Gothic"/>
                <a:cs typeface="Century Gothic"/>
                <a:sym typeface="Century Gothic"/>
              </a:defRPr>
            </a:lvl8pPr>
            <a:lvl9pPr marL="0" lvl="8" indent="0" algn="r">
              <a:spcBef>
                <a:spcPts val="0"/>
              </a:spcBef>
              <a:buNone/>
              <a:defRPr sz="1000" b="0" i="0" u="none" strike="noStrike" cap="none">
                <a:solidFill>
                  <a:srgbClr val="FEFEFE"/>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캡션 있는 콘텐츠" type="objTx">
  <p:cSld name="OBJECT_WITH_CAPTION_TEXT">
    <p:spTree>
      <p:nvGrpSpPr>
        <p:cNvPr id="1" name="Shape 101"/>
        <p:cNvGrpSpPr/>
        <p:nvPr/>
      </p:nvGrpSpPr>
      <p:grpSpPr>
        <a:xfrm>
          <a:off x="0" y="0"/>
          <a:ext cx="0" cy="0"/>
          <a:chOff x="0" y="0"/>
          <a:chExt cx="0" cy="0"/>
        </a:xfrm>
      </p:grpSpPr>
      <p:sp>
        <p:nvSpPr>
          <p:cNvPr id="102" name="Google Shape;102;p103"/>
          <p:cNvSpPr/>
          <p:nvPr/>
        </p:nvSpPr>
        <p:spPr>
          <a:xfrm>
            <a:off x="245529" y="237744"/>
            <a:ext cx="8531352" cy="6382512"/>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03"/>
          <p:cNvSpPr/>
          <p:nvPr/>
        </p:nvSpPr>
        <p:spPr>
          <a:xfrm>
            <a:off x="9020386" y="237744"/>
            <a:ext cx="2926080" cy="6382512"/>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03"/>
          <p:cNvSpPr txBox="1">
            <a:spLocks noGrp="1"/>
          </p:cNvSpPr>
          <p:nvPr>
            <p:ph type="title"/>
          </p:nvPr>
        </p:nvSpPr>
        <p:spPr>
          <a:xfrm>
            <a:off x="9296400" y="607392"/>
            <a:ext cx="2430780" cy="16459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2800"/>
              <a:buFont typeface="Century Gothic"/>
              <a:buNone/>
              <a:defRPr sz="2800" b="0" cap="none">
                <a:solidFill>
                  <a:srgbClr val="FFFFFF"/>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103"/>
          <p:cNvSpPr txBox="1">
            <a:spLocks noGrp="1"/>
          </p:cNvSpPr>
          <p:nvPr>
            <p:ph type="body" idx="1"/>
          </p:nvPr>
        </p:nvSpPr>
        <p:spPr>
          <a:xfrm>
            <a:off x="685800" y="609600"/>
            <a:ext cx="7772400" cy="53340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sz="18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106" name="Google Shape;106;p103"/>
          <p:cNvSpPr txBox="1">
            <a:spLocks noGrp="1"/>
          </p:cNvSpPr>
          <p:nvPr>
            <p:ph type="body" idx="2"/>
          </p:nvPr>
        </p:nvSpPr>
        <p:spPr>
          <a:xfrm>
            <a:off x="9296400" y="2286000"/>
            <a:ext cx="2430780" cy="35052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800"/>
              </a:spcBef>
              <a:spcAft>
                <a:spcPts val="0"/>
              </a:spcAft>
              <a:buSzPts val="1400"/>
              <a:buNone/>
              <a:defRPr sz="1400">
                <a:solidFill>
                  <a:srgbClr val="FFFFFF"/>
                </a:solidFill>
              </a:defRPr>
            </a:lvl1pPr>
            <a:lvl2pPr marL="914400" lvl="1" indent="-228600" algn="l">
              <a:lnSpc>
                <a:spcPct val="100000"/>
              </a:lnSpc>
              <a:spcBef>
                <a:spcPts val="500"/>
              </a:spcBef>
              <a:spcAft>
                <a:spcPts val="0"/>
              </a:spcAft>
              <a:buSzPts val="1200"/>
              <a:buNone/>
              <a:defRPr sz="1200"/>
            </a:lvl2pPr>
            <a:lvl3pPr marL="1371600" lvl="2" indent="-228600" algn="l">
              <a:lnSpc>
                <a:spcPct val="100000"/>
              </a:lnSpc>
              <a:spcBef>
                <a:spcPts val="500"/>
              </a:spcBef>
              <a:spcAft>
                <a:spcPts val="0"/>
              </a:spcAft>
              <a:buSzPts val="1000"/>
              <a:buNone/>
              <a:defRPr sz="1000"/>
            </a:lvl3pPr>
            <a:lvl4pPr marL="1828800" lvl="3" indent="-228600" algn="l">
              <a:lnSpc>
                <a:spcPct val="100000"/>
              </a:lnSpc>
              <a:spcBef>
                <a:spcPts val="500"/>
              </a:spcBef>
              <a:spcAft>
                <a:spcPts val="0"/>
              </a:spcAft>
              <a:buSzPts val="900"/>
              <a:buNone/>
              <a:defRPr sz="900"/>
            </a:lvl4pPr>
            <a:lvl5pPr marL="2286000" lvl="4" indent="-228600" algn="l">
              <a:lnSpc>
                <a:spcPct val="100000"/>
              </a:lnSpc>
              <a:spcBef>
                <a:spcPts val="500"/>
              </a:spcBef>
              <a:spcAft>
                <a:spcPts val="0"/>
              </a:spcAft>
              <a:buSzPts val="900"/>
              <a:buNone/>
              <a:defRPr sz="900"/>
            </a:lvl5pPr>
            <a:lvl6pPr marL="2743200" lvl="5" indent="-228600" algn="l">
              <a:lnSpc>
                <a:spcPct val="100000"/>
              </a:lnSpc>
              <a:spcBef>
                <a:spcPts val="500"/>
              </a:spcBef>
              <a:spcAft>
                <a:spcPts val="0"/>
              </a:spcAft>
              <a:buSzPts val="900"/>
              <a:buNone/>
              <a:defRPr sz="900"/>
            </a:lvl6pPr>
            <a:lvl7pPr marL="3200400" lvl="6" indent="-228600" algn="l">
              <a:lnSpc>
                <a:spcPct val="100000"/>
              </a:lnSpc>
              <a:spcBef>
                <a:spcPts val="500"/>
              </a:spcBef>
              <a:spcAft>
                <a:spcPts val="0"/>
              </a:spcAft>
              <a:buSzPts val="900"/>
              <a:buNone/>
              <a:defRPr sz="900"/>
            </a:lvl7pPr>
            <a:lvl8pPr marL="3657600" lvl="7" indent="-228600" algn="l">
              <a:lnSpc>
                <a:spcPct val="100000"/>
              </a:lnSpc>
              <a:spcBef>
                <a:spcPts val="500"/>
              </a:spcBef>
              <a:spcAft>
                <a:spcPts val="0"/>
              </a:spcAft>
              <a:buSzPts val="900"/>
              <a:buNone/>
              <a:defRPr sz="900"/>
            </a:lvl8pPr>
            <a:lvl9pPr marL="4114800" lvl="8" indent="-228600" algn="l">
              <a:lnSpc>
                <a:spcPct val="100000"/>
              </a:lnSpc>
              <a:spcBef>
                <a:spcPts val="500"/>
              </a:spcBef>
              <a:spcAft>
                <a:spcPts val="0"/>
              </a:spcAft>
              <a:buSzPts val="900"/>
              <a:buNone/>
              <a:defRPr sz="900"/>
            </a:lvl9pPr>
          </a:lstStyle>
          <a:p>
            <a:endParaRPr/>
          </a:p>
        </p:txBody>
      </p:sp>
      <p:sp>
        <p:nvSpPr>
          <p:cNvPr id="107" name="Google Shape;107;p103"/>
          <p:cNvSpPr txBox="1">
            <a:spLocks noGrp="1"/>
          </p:cNvSpPr>
          <p:nvPr>
            <p:ph type="dt" idx="10"/>
          </p:nvPr>
        </p:nvSpPr>
        <p:spPr>
          <a:xfrm>
            <a:off x="274320" y="6307672"/>
            <a:ext cx="2743200" cy="27432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03"/>
          <p:cNvSpPr txBox="1">
            <a:spLocks noGrp="1"/>
          </p:cNvSpPr>
          <p:nvPr>
            <p:ph type="ftr" idx="11"/>
          </p:nvPr>
        </p:nvSpPr>
        <p:spPr>
          <a:xfrm>
            <a:off x="3489960" y="6307672"/>
            <a:ext cx="5212080" cy="27432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03"/>
          <p:cNvSpPr txBox="1">
            <a:spLocks noGrp="1"/>
          </p:cNvSpPr>
          <p:nvPr>
            <p:ph type="sldNum" idx="12"/>
          </p:nvPr>
        </p:nvSpPr>
        <p:spPr>
          <a:xfrm>
            <a:off x="10393677" y="6223002"/>
            <a:ext cx="1463040" cy="27432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000">
                <a:solidFill>
                  <a:srgbClr val="FFFFFF"/>
                </a:solidFill>
                <a:latin typeface="Century Gothic"/>
                <a:ea typeface="Century Gothic"/>
                <a:cs typeface="Century Gothic"/>
                <a:sym typeface="Century Gothic"/>
              </a:defRPr>
            </a:lvl1pPr>
            <a:lvl2pPr marL="0" marR="0" lvl="1" indent="0" algn="r">
              <a:spcBef>
                <a:spcPts val="0"/>
              </a:spcBef>
              <a:buNone/>
              <a:defRPr sz="1000">
                <a:solidFill>
                  <a:srgbClr val="FFFFFF"/>
                </a:solidFill>
                <a:latin typeface="Century Gothic"/>
                <a:ea typeface="Century Gothic"/>
                <a:cs typeface="Century Gothic"/>
                <a:sym typeface="Century Gothic"/>
              </a:defRPr>
            </a:lvl2pPr>
            <a:lvl3pPr marL="0" marR="0" lvl="2" indent="0" algn="r">
              <a:spcBef>
                <a:spcPts val="0"/>
              </a:spcBef>
              <a:buNone/>
              <a:defRPr sz="1000">
                <a:solidFill>
                  <a:srgbClr val="FFFFFF"/>
                </a:solidFill>
                <a:latin typeface="Century Gothic"/>
                <a:ea typeface="Century Gothic"/>
                <a:cs typeface="Century Gothic"/>
                <a:sym typeface="Century Gothic"/>
              </a:defRPr>
            </a:lvl3pPr>
            <a:lvl4pPr marL="0" marR="0" lvl="3" indent="0" algn="r">
              <a:spcBef>
                <a:spcPts val="0"/>
              </a:spcBef>
              <a:buNone/>
              <a:defRPr sz="1000">
                <a:solidFill>
                  <a:srgbClr val="FFFFFF"/>
                </a:solidFill>
                <a:latin typeface="Century Gothic"/>
                <a:ea typeface="Century Gothic"/>
                <a:cs typeface="Century Gothic"/>
                <a:sym typeface="Century Gothic"/>
              </a:defRPr>
            </a:lvl4pPr>
            <a:lvl5pPr marL="0" marR="0" lvl="4" indent="0" algn="r">
              <a:spcBef>
                <a:spcPts val="0"/>
              </a:spcBef>
              <a:buNone/>
              <a:defRPr sz="1000">
                <a:solidFill>
                  <a:srgbClr val="FFFFFF"/>
                </a:solidFill>
                <a:latin typeface="Century Gothic"/>
                <a:ea typeface="Century Gothic"/>
                <a:cs typeface="Century Gothic"/>
                <a:sym typeface="Century Gothic"/>
              </a:defRPr>
            </a:lvl5pPr>
            <a:lvl6pPr marL="0" marR="0" lvl="5" indent="0" algn="r">
              <a:spcBef>
                <a:spcPts val="0"/>
              </a:spcBef>
              <a:buNone/>
              <a:defRPr sz="1000">
                <a:solidFill>
                  <a:srgbClr val="FFFFFF"/>
                </a:solidFill>
                <a:latin typeface="Century Gothic"/>
                <a:ea typeface="Century Gothic"/>
                <a:cs typeface="Century Gothic"/>
                <a:sym typeface="Century Gothic"/>
              </a:defRPr>
            </a:lvl6pPr>
            <a:lvl7pPr marL="0" marR="0" lvl="6" indent="0" algn="r">
              <a:spcBef>
                <a:spcPts val="0"/>
              </a:spcBef>
              <a:buNone/>
              <a:defRPr sz="1000">
                <a:solidFill>
                  <a:srgbClr val="FFFFFF"/>
                </a:solidFill>
                <a:latin typeface="Century Gothic"/>
                <a:ea typeface="Century Gothic"/>
                <a:cs typeface="Century Gothic"/>
                <a:sym typeface="Century Gothic"/>
              </a:defRPr>
            </a:lvl7pPr>
            <a:lvl8pPr marL="0" marR="0" lvl="7" indent="0" algn="r">
              <a:spcBef>
                <a:spcPts val="0"/>
              </a:spcBef>
              <a:buNone/>
              <a:defRPr sz="1000">
                <a:solidFill>
                  <a:srgbClr val="FFFFFF"/>
                </a:solidFill>
                <a:latin typeface="Century Gothic"/>
                <a:ea typeface="Century Gothic"/>
                <a:cs typeface="Century Gothic"/>
                <a:sym typeface="Century Gothic"/>
              </a:defRPr>
            </a:lvl8pPr>
            <a:lvl9pPr marL="0" marR="0" lvl="8" indent="0" algn="r">
              <a:spcBef>
                <a:spcPts val="0"/>
              </a:spcBef>
              <a:buNone/>
              <a:defRPr sz="1000">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de-DE"/>
              <a:t>‹#›</a:t>
            </a:fld>
            <a:endParaRPr/>
          </a:p>
        </p:txBody>
      </p:sp>
      <p:sp>
        <p:nvSpPr>
          <p:cNvPr id="110" name="Google Shape;110;p103"/>
          <p:cNvSpPr/>
          <p:nvPr/>
        </p:nvSpPr>
        <p:spPr>
          <a:xfrm>
            <a:off x="9157546" y="374904"/>
            <a:ext cx="2651760" cy="6108192"/>
          </a:xfrm>
          <a:prstGeom prst="rect">
            <a:avLst/>
          </a:prstGeom>
          <a:noFill/>
          <a:ln w="9525" cap="sq"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캡션 있는 그림" type="picTx">
  <p:cSld name="PICTURE_WITH_CAPTION_TEXT">
    <p:spTree>
      <p:nvGrpSpPr>
        <p:cNvPr id="1" name="Shape 111"/>
        <p:cNvGrpSpPr/>
        <p:nvPr/>
      </p:nvGrpSpPr>
      <p:grpSpPr>
        <a:xfrm>
          <a:off x="0" y="0"/>
          <a:ext cx="0" cy="0"/>
          <a:chOff x="0" y="0"/>
          <a:chExt cx="0" cy="0"/>
        </a:xfrm>
      </p:grpSpPr>
      <p:sp>
        <p:nvSpPr>
          <p:cNvPr id="112" name="Google Shape;112;p104"/>
          <p:cNvSpPr/>
          <p:nvPr/>
        </p:nvSpPr>
        <p:spPr>
          <a:xfrm>
            <a:off x="9020386" y="237744"/>
            <a:ext cx="2926080" cy="6382512"/>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04"/>
          <p:cNvSpPr txBox="1">
            <a:spLocks noGrp="1"/>
          </p:cNvSpPr>
          <p:nvPr>
            <p:ph type="title"/>
          </p:nvPr>
        </p:nvSpPr>
        <p:spPr>
          <a:xfrm>
            <a:off x="9296400" y="603504"/>
            <a:ext cx="2432304" cy="164592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FFFFFF"/>
              </a:buClr>
              <a:buSzPts val="2800"/>
              <a:buFont typeface="Century Gothic"/>
              <a:buNone/>
              <a:defRPr sz="2800" b="0">
                <a:solidFill>
                  <a:srgbClr val="FFFFFF"/>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104"/>
          <p:cNvSpPr>
            <a:spLocks noGrp="1"/>
          </p:cNvSpPr>
          <p:nvPr>
            <p:ph type="pic" idx="2"/>
          </p:nvPr>
        </p:nvSpPr>
        <p:spPr>
          <a:xfrm>
            <a:off x="228599" y="237744"/>
            <a:ext cx="8531352" cy="6382512"/>
          </a:xfrm>
          <a:prstGeom prst="rect">
            <a:avLst/>
          </a:prstGeom>
          <a:solidFill>
            <a:srgbClr val="76CEEF"/>
          </a:solidFill>
          <a:ln>
            <a:noFill/>
          </a:ln>
        </p:spPr>
      </p:sp>
      <p:sp>
        <p:nvSpPr>
          <p:cNvPr id="115" name="Google Shape;115;p104"/>
          <p:cNvSpPr txBox="1">
            <a:spLocks noGrp="1"/>
          </p:cNvSpPr>
          <p:nvPr>
            <p:ph type="body" idx="1"/>
          </p:nvPr>
        </p:nvSpPr>
        <p:spPr>
          <a:xfrm>
            <a:off x="9296400" y="2286000"/>
            <a:ext cx="2432304" cy="3502152"/>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800"/>
              </a:spcBef>
              <a:spcAft>
                <a:spcPts val="0"/>
              </a:spcAft>
              <a:buSzPts val="1400"/>
              <a:buNone/>
              <a:defRPr sz="1400">
                <a:solidFill>
                  <a:srgbClr val="FFFFFF"/>
                </a:solidFill>
              </a:defRPr>
            </a:lvl1pPr>
            <a:lvl2pPr marL="914400" lvl="1" indent="-228600" algn="l">
              <a:lnSpc>
                <a:spcPct val="100000"/>
              </a:lnSpc>
              <a:spcBef>
                <a:spcPts val="500"/>
              </a:spcBef>
              <a:spcAft>
                <a:spcPts val="0"/>
              </a:spcAft>
              <a:buSzPts val="1200"/>
              <a:buNone/>
              <a:defRPr sz="1200"/>
            </a:lvl2pPr>
            <a:lvl3pPr marL="1371600" lvl="2" indent="-228600" algn="l">
              <a:lnSpc>
                <a:spcPct val="100000"/>
              </a:lnSpc>
              <a:spcBef>
                <a:spcPts val="500"/>
              </a:spcBef>
              <a:spcAft>
                <a:spcPts val="0"/>
              </a:spcAft>
              <a:buSzPts val="1000"/>
              <a:buNone/>
              <a:defRPr sz="1000"/>
            </a:lvl3pPr>
            <a:lvl4pPr marL="1828800" lvl="3" indent="-228600" algn="l">
              <a:lnSpc>
                <a:spcPct val="100000"/>
              </a:lnSpc>
              <a:spcBef>
                <a:spcPts val="500"/>
              </a:spcBef>
              <a:spcAft>
                <a:spcPts val="0"/>
              </a:spcAft>
              <a:buSzPts val="900"/>
              <a:buNone/>
              <a:defRPr sz="900"/>
            </a:lvl4pPr>
            <a:lvl5pPr marL="2286000" lvl="4" indent="-228600" algn="l">
              <a:lnSpc>
                <a:spcPct val="100000"/>
              </a:lnSpc>
              <a:spcBef>
                <a:spcPts val="500"/>
              </a:spcBef>
              <a:spcAft>
                <a:spcPts val="0"/>
              </a:spcAft>
              <a:buSzPts val="900"/>
              <a:buNone/>
              <a:defRPr sz="900"/>
            </a:lvl5pPr>
            <a:lvl6pPr marL="2743200" lvl="5" indent="-228600" algn="l">
              <a:lnSpc>
                <a:spcPct val="100000"/>
              </a:lnSpc>
              <a:spcBef>
                <a:spcPts val="500"/>
              </a:spcBef>
              <a:spcAft>
                <a:spcPts val="0"/>
              </a:spcAft>
              <a:buSzPts val="900"/>
              <a:buNone/>
              <a:defRPr sz="900"/>
            </a:lvl6pPr>
            <a:lvl7pPr marL="3200400" lvl="6" indent="-228600" algn="l">
              <a:lnSpc>
                <a:spcPct val="100000"/>
              </a:lnSpc>
              <a:spcBef>
                <a:spcPts val="500"/>
              </a:spcBef>
              <a:spcAft>
                <a:spcPts val="0"/>
              </a:spcAft>
              <a:buSzPts val="900"/>
              <a:buNone/>
              <a:defRPr sz="900"/>
            </a:lvl7pPr>
            <a:lvl8pPr marL="3657600" lvl="7" indent="-228600" algn="l">
              <a:lnSpc>
                <a:spcPct val="100000"/>
              </a:lnSpc>
              <a:spcBef>
                <a:spcPts val="500"/>
              </a:spcBef>
              <a:spcAft>
                <a:spcPts val="0"/>
              </a:spcAft>
              <a:buSzPts val="900"/>
              <a:buNone/>
              <a:defRPr sz="900"/>
            </a:lvl8pPr>
            <a:lvl9pPr marL="4114800" lvl="8" indent="-228600" algn="l">
              <a:lnSpc>
                <a:spcPct val="100000"/>
              </a:lnSpc>
              <a:spcBef>
                <a:spcPts val="500"/>
              </a:spcBef>
              <a:spcAft>
                <a:spcPts val="0"/>
              </a:spcAft>
              <a:buSzPts val="900"/>
              <a:buNone/>
              <a:defRPr sz="900"/>
            </a:lvl9pPr>
          </a:lstStyle>
          <a:p>
            <a:endParaRPr/>
          </a:p>
        </p:txBody>
      </p:sp>
      <p:sp>
        <p:nvSpPr>
          <p:cNvPr id="116" name="Google Shape;116;p104"/>
          <p:cNvSpPr txBox="1">
            <a:spLocks noGrp="1"/>
          </p:cNvSpPr>
          <p:nvPr>
            <p:ph type="dt" idx="10"/>
          </p:nvPr>
        </p:nvSpPr>
        <p:spPr>
          <a:xfrm>
            <a:off x="274320" y="6307672"/>
            <a:ext cx="2743200" cy="27432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04"/>
          <p:cNvSpPr txBox="1">
            <a:spLocks noGrp="1"/>
          </p:cNvSpPr>
          <p:nvPr>
            <p:ph type="ftr" idx="11"/>
          </p:nvPr>
        </p:nvSpPr>
        <p:spPr>
          <a:xfrm>
            <a:off x="3489960" y="6307672"/>
            <a:ext cx="5212080" cy="27432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sz="1000">
                <a:solidFill>
                  <a:srgbClr val="FFFFFF"/>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04"/>
          <p:cNvSpPr txBox="1">
            <a:spLocks noGrp="1"/>
          </p:cNvSpPr>
          <p:nvPr>
            <p:ph type="sldNum" idx="12"/>
          </p:nvPr>
        </p:nvSpPr>
        <p:spPr>
          <a:xfrm>
            <a:off x="10396728" y="6227064"/>
            <a:ext cx="1463040" cy="27432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000">
                <a:solidFill>
                  <a:srgbClr val="FFFFFF"/>
                </a:solidFill>
                <a:latin typeface="Century Gothic"/>
                <a:ea typeface="Century Gothic"/>
                <a:cs typeface="Century Gothic"/>
                <a:sym typeface="Century Gothic"/>
              </a:defRPr>
            </a:lvl1pPr>
            <a:lvl2pPr marL="0" marR="0" lvl="1" indent="0" algn="r">
              <a:spcBef>
                <a:spcPts val="0"/>
              </a:spcBef>
              <a:buNone/>
              <a:defRPr sz="1000">
                <a:solidFill>
                  <a:srgbClr val="FFFFFF"/>
                </a:solidFill>
                <a:latin typeface="Century Gothic"/>
                <a:ea typeface="Century Gothic"/>
                <a:cs typeface="Century Gothic"/>
                <a:sym typeface="Century Gothic"/>
              </a:defRPr>
            </a:lvl2pPr>
            <a:lvl3pPr marL="0" marR="0" lvl="2" indent="0" algn="r">
              <a:spcBef>
                <a:spcPts val="0"/>
              </a:spcBef>
              <a:buNone/>
              <a:defRPr sz="1000">
                <a:solidFill>
                  <a:srgbClr val="FFFFFF"/>
                </a:solidFill>
                <a:latin typeface="Century Gothic"/>
                <a:ea typeface="Century Gothic"/>
                <a:cs typeface="Century Gothic"/>
                <a:sym typeface="Century Gothic"/>
              </a:defRPr>
            </a:lvl3pPr>
            <a:lvl4pPr marL="0" marR="0" lvl="3" indent="0" algn="r">
              <a:spcBef>
                <a:spcPts val="0"/>
              </a:spcBef>
              <a:buNone/>
              <a:defRPr sz="1000">
                <a:solidFill>
                  <a:srgbClr val="FFFFFF"/>
                </a:solidFill>
                <a:latin typeface="Century Gothic"/>
                <a:ea typeface="Century Gothic"/>
                <a:cs typeface="Century Gothic"/>
                <a:sym typeface="Century Gothic"/>
              </a:defRPr>
            </a:lvl4pPr>
            <a:lvl5pPr marL="0" marR="0" lvl="4" indent="0" algn="r">
              <a:spcBef>
                <a:spcPts val="0"/>
              </a:spcBef>
              <a:buNone/>
              <a:defRPr sz="1000">
                <a:solidFill>
                  <a:srgbClr val="FFFFFF"/>
                </a:solidFill>
                <a:latin typeface="Century Gothic"/>
                <a:ea typeface="Century Gothic"/>
                <a:cs typeface="Century Gothic"/>
                <a:sym typeface="Century Gothic"/>
              </a:defRPr>
            </a:lvl5pPr>
            <a:lvl6pPr marL="0" marR="0" lvl="5" indent="0" algn="r">
              <a:spcBef>
                <a:spcPts val="0"/>
              </a:spcBef>
              <a:buNone/>
              <a:defRPr sz="1000">
                <a:solidFill>
                  <a:srgbClr val="FFFFFF"/>
                </a:solidFill>
                <a:latin typeface="Century Gothic"/>
                <a:ea typeface="Century Gothic"/>
                <a:cs typeface="Century Gothic"/>
                <a:sym typeface="Century Gothic"/>
              </a:defRPr>
            </a:lvl6pPr>
            <a:lvl7pPr marL="0" marR="0" lvl="6" indent="0" algn="r">
              <a:spcBef>
                <a:spcPts val="0"/>
              </a:spcBef>
              <a:buNone/>
              <a:defRPr sz="1000">
                <a:solidFill>
                  <a:srgbClr val="FFFFFF"/>
                </a:solidFill>
                <a:latin typeface="Century Gothic"/>
                <a:ea typeface="Century Gothic"/>
                <a:cs typeface="Century Gothic"/>
                <a:sym typeface="Century Gothic"/>
              </a:defRPr>
            </a:lvl7pPr>
            <a:lvl8pPr marL="0" marR="0" lvl="7" indent="0" algn="r">
              <a:spcBef>
                <a:spcPts val="0"/>
              </a:spcBef>
              <a:buNone/>
              <a:defRPr sz="1000">
                <a:solidFill>
                  <a:srgbClr val="FFFFFF"/>
                </a:solidFill>
                <a:latin typeface="Century Gothic"/>
                <a:ea typeface="Century Gothic"/>
                <a:cs typeface="Century Gothic"/>
                <a:sym typeface="Century Gothic"/>
              </a:defRPr>
            </a:lvl8pPr>
            <a:lvl9pPr marL="0" marR="0" lvl="8" indent="0" algn="r">
              <a:spcBef>
                <a:spcPts val="0"/>
              </a:spcBef>
              <a:buNone/>
              <a:defRPr sz="1000">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de-DE"/>
              <a:t>‹#›</a:t>
            </a:fld>
            <a:endParaRPr/>
          </a:p>
        </p:txBody>
      </p:sp>
      <p:sp>
        <p:nvSpPr>
          <p:cNvPr id="119" name="Google Shape;119;p104"/>
          <p:cNvSpPr/>
          <p:nvPr/>
        </p:nvSpPr>
        <p:spPr>
          <a:xfrm>
            <a:off x="9157546" y="374904"/>
            <a:ext cx="2651760" cy="6108192"/>
          </a:xfrm>
          <a:prstGeom prst="rect">
            <a:avLst/>
          </a:prstGeom>
          <a:noFill/>
          <a:ln w="9525" cap="sq"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제목 및 세로 텍스트" type="vertTx">
  <p:cSld name="VERTICAL_TEXT">
    <p:spTree>
      <p:nvGrpSpPr>
        <p:cNvPr id="1" name="Shape 120"/>
        <p:cNvGrpSpPr/>
        <p:nvPr/>
      </p:nvGrpSpPr>
      <p:grpSpPr>
        <a:xfrm>
          <a:off x="0" y="0"/>
          <a:ext cx="0" cy="0"/>
          <a:chOff x="0" y="0"/>
          <a:chExt cx="0" cy="0"/>
        </a:xfrm>
      </p:grpSpPr>
      <p:sp>
        <p:nvSpPr>
          <p:cNvPr id="121" name="Google Shape;121;p105"/>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105"/>
          <p:cNvSpPr txBox="1">
            <a:spLocks noGrp="1"/>
          </p:cNvSpPr>
          <p:nvPr>
            <p:ph type="body" idx="1"/>
          </p:nvPr>
        </p:nvSpPr>
        <p:spPr>
          <a:xfrm rot="5400000">
            <a:off x="4130040" y="-960120"/>
            <a:ext cx="3931920" cy="10058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123" name="Google Shape;123;p105"/>
          <p:cNvSpPr txBox="1">
            <a:spLocks noGrp="1"/>
          </p:cNvSpPr>
          <p:nvPr>
            <p:ph type="dt" idx="10"/>
          </p:nvPr>
        </p:nvSpPr>
        <p:spPr>
          <a:xfrm>
            <a:off x="274320" y="6307672"/>
            <a:ext cx="2743200" cy="27432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105"/>
          <p:cNvSpPr txBox="1">
            <a:spLocks noGrp="1"/>
          </p:cNvSpPr>
          <p:nvPr>
            <p:ph type="ftr" idx="11"/>
          </p:nvPr>
        </p:nvSpPr>
        <p:spPr>
          <a:xfrm>
            <a:off x="3489960" y="6307672"/>
            <a:ext cx="5212080" cy="27432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05"/>
          <p:cNvSpPr txBox="1">
            <a:spLocks noGrp="1"/>
          </p:cNvSpPr>
          <p:nvPr>
            <p:ph type="sldNum" idx="12"/>
          </p:nvPr>
        </p:nvSpPr>
        <p:spPr>
          <a:xfrm>
            <a:off x="10469880" y="6307672"/>
            <a:ext cx="1463040" cy="27432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세로 제목 및 텍스트" type="vertTitleAndTx">
  <p:cSld name="VERTICAL_TITLE_AND_VERTICAL_TEXT">
    <p:spTree>
      <p:nvGrpSpPr>
        <p:cNvPr id="1" name="Shape 126"/>
        <p:cNvGrpSpPr/>
        <p:nvPr/>
      </p:nvGrpSpPr>
      <p:grpSpPr>
        <a:xfrm>
          <a:off x="0" y="0"/>
          <a:ext cx="0" cy="0"/>
          <a:chOff x="0" y="0"/>
          <a:chExt cx="0" cy="0"/>
        </a:xfrm>
      </p:grpSpPr>
      <p:sp>
        <p:nvSpPr>
          <p:cNvPr id="127" name="Google Shape;127;p106"/>
          <p:cNvSpPr txBox="1">
            <a:spLocks noGrp="1"/>
          </p:cNvSpPr>
          <p:nvPr>
            <p:ph type="title"/>
          </p:nvPr>
        </p:nvSpPr>
        <p:spPr>
          <a:xfrm rot="5400000">
            <a:off x="7543800" y="2209800"/>
            <a:ext cx="5257800" cy="2362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106"/>
          <p:cNvSpPr txBox="1">
            <a:spLocks noGrp="1"/>
          </p:cNvSpPr>
          <p:nvPr>
            <p:ph type="body" idx="1"/>
          </p:nvPr>
        </p:nvSpPr>
        <p:spPr>
          <a:xfrm rot="5400000">
            <a:off x="2247900" y="-647700"/>
            <a:ext cx="5257800" cy="80772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129" name="Google Shape;129;p106"/>
          <p:cNvSpPr txBox="1">
            <a:spLocks noGrp="1"/>
          </p:cNvSpPr>
          <p:nvPr>
            <p:ph type="dt" idx="10"/>
          </p:nvPr>
        </p:nvSpPr>
        <p:spPr>
          <a:xfrm>
            <a:off x="274320" y="6307672"/>
            <a:ext cx="2743200" cy="27432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06"/>
          <p:cNvSpPr txBox="1">
            <a:spLocks noGrp="1"/>
          </p:cNvSpPr>
          <p:nvPr>
            <p:ph type="ftr" idx="11"/>
          </p:nvPr>
        </p:nvSpPr>
        <p:spPr>
          <a:xfrm>
            <a:off x="3489960" y="6307672"/>
            <a:ext cx="5212080" cy="27432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06"/>
          <p:cNvSpPr txBox="1">
            <a:spLocks noGrp="1"/>
          </p:cNvSpPr>
          <p:nvPr>
            <p:ph type="sldNum" idx="12"/>
          </p:nvPr>
        </p:nvSpPr>
        <p:spPr>
          <a:xfrm>
            <a:off x="10469880" y="6307672"/>
            <a:ext cx="1463040" cy="27432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제목 및 내용" type="obj">
  <p:cSld name="OBJECT">
    <p:spTree>
      <p:nvGrpSpPr>
        <p:cNvPr id="1" name="Shape 37"/>
        <p:cNvGrpSpPr/>
        <p:nvPr/>
      </p:nvGrpSpPr>
      <p:grpSpPr>
        <a:xfrm>
          <a:off x="0" y="0"/>
          <a:ext cx="0" cy="0"/>
          <a:chOff x="0" y="0"/>
          <a:chExt cx="0" cy="0"/>
        </a:xfrm>
      </p:grpSpPr>
      <p:sp>
        <p:nvSpPr>
          <p:cNvPr id="38" name="Google Shape;38;p96"/>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96"/>
          <p:cNvSpPr txBox="1">
            <a:spLocks noGrp="1"/>
          </p:cNvSpPr>
          <p:nvPr>
            <p:ph type="body" idx="1"/>
          </p:nvPr>
        </p:nvSpPr>
        <p:spPr>
          <a:xfrm>
            <a:off x="1066800" y="2103120"/>
            <a:ext cx="10058400" cy="393192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40" name="Google Shape;40;p96"/>
          <p:cNvSpPr txBox="1">
            <a:spLocks noGrp="1"/>
          </p:cNvSpPr>
          <p:nvPr>
            <p:ph type="dt" idx="10"/>
          </p:nvPr>
        </p:nvSpPr>
        <p:spPr>
          <a:xfrm>
            <a:off x="274320" y="6307672"/>
            <a:ext cx="2743200" cy="27432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96"/>
          <p:cNvSpPr txBox="1">
            <a:spLocks noGrp="1"/>
          </p:cNvSpPr>
          <p:nvPr>
            <p:ph type="ftr" idx="11"/>
          </p:nvPr>
        </p:nvSpPr>
        <p:spPr>
          <a:xfrm>
            <a:off x="3489960" y="6307672"/>
            <a:ext cx="5212080" cy="27432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96"/>
          <p:cNvSpPr txBox="1">
            <a:spLocks noGrp="1"/>
          </p:cNvSpPr>
          <p:nvPr>
            <p:ph type="sldNum" idx="12"/>
          </p:nvPr>
        </p:nvSpPr>
        <p:spPr>
          <a:xfrm>
            <a:off x="10469880" y="6307672"/>
            <a:ext cx="1463040" cy="27432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빈 화면" type="blank">
  <p:cSld name="BLANK">
    <p:spTree>
      <p:nvGrpSpPr>
        <p:cNvPr id="1" name="Shape 43"/>
        <p:cNvGrpSpPr/>
        <p:nvPr/>
      </p:nvGrpSpPr>
      <p:grpSpPr>
        <a:xfrm>
          <a:off x="0" y="0"/>
          <a:ext cx="0" cy="0"/>
          <a:chOff x="0" y="0"/>
          <a:chExt cx="0" cy="0"/>
        </a:xfrm>
      </p:grpSpPr>
      <p:sp>
        <p:nvSpPr>
          <p:cNvPr id="44" name="Google Shape;44;p97"/>
          <p:cNvSpPr txBox="1">
            <a:spLocks noGrp="1"/>
          </p:cNvSpPr>
          <p:nvPr>
            <p:ph type="dt" idx="10"/>
          </p:nvPr>
        </p:nvSpPr>
        <p:spPr>
          <a:xfrm>
            <a:off x="274320" y="6307672"/>
            <a:ext cx="2743200" cy="27432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97"/>
          <p:cNvSpPr txBox="1">
            <a:spLocks noGrp="1"/>
          </p:cNvSpPr>
          <p:nvPr>
            <p:ph type="ftr" idx="11"/>
          </p:nvPr>
        </p:nvSpPr>
        <p:spPr>
          <a:xfrm>
            <a:off x="3489960" y="6307672"/>
            <a:ext cx="5212080" cy="27432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97"/>
          <p:cNvSpPr txBox="1">
            <a:spLocks noGrp="1"/>
          </p:cNvSpPr>
          <p:nvPr>
            <p:ph type="sldNum" idx="12"/>
          </p:nvPr>
        </p:nvSpPr>
        <p:spPr>
          <a:xfrm>
            <a:off x="10469880" y="6307672"/>
            <a:ext cx="1463040" cy="27432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표" type="tbl">
  <p:cSld name="TABLE">
    <p:spTree>
      <p:nvGrpSpPr>
        <p:cNvPr id="1" name="Shape 47"/>
        <p:cNvGrpSpPr/>
        <p:nvPr/>
      </p:nvGrpSpPr>
      <p:grpSpPr>
        <a:xfrm>
          <a:off x="0" y="0"/>
          <a:ext cx="0" cy="0"/>
          <a:chOff x="0" y="0"/>
          <a:chExt cx="0" cy="0"/>
        </a:xfrm>
      </p:grpSpPr>
      <p:sp>
        <p:nvSpPr>
          <p:cNvPr id="48" name="Google Shape;48;p98"/>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98"/>
          <p:cNvSpPr txBox="1">
            <a:spLocks noGrp="1"/>
          </p:cNvSpPr>
          <p:nvPr>
            <p:ph type="dt" idx="10"/>
          </p:nvPr>
        </p:nvSpPr>
        <p:spPr>
          <a:xfrm>
            <a:off x="274320" y="6307672"/>
            <a:ext cx="2743200" cy="27432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98"/>
          <p:cNvSpPr txBox="1">
            <a:spLocks noGrp="1"/>
          </p:cNvSpPr>
          <p:nvPr>
            <p:ph type="ftr" idx="11"/>
          </p:nvPr>
        </p:nvSpPr>
        <p:spPr>
          <a:xfrm>
            <a:off x="3489960" y="6307672"/>
            <a:ext cx="5212080" cy="27432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98"/>
          <p:cNvSpPr txBox="1">
            <a:spLocks noGrp="1"/>
          </p:cNvSpPr>
          <p:nvPr>
            <p:ph type="sldNum" idx="12"/>
          </p:nvPr>
        </p:nvSpPr>
        <p:spPr>
          <a:xfrm>
            <a:off x="10469880" y="6307672"/>
            <a:ext cx="1463040" cy="27432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비교" type="twoTxTwoObj">
  <p:cSld name="TWO_OBJECTS_WITH_TEXT">
    <p:spTree>
      <p:nvGrpSpPr>
        <p:cNvPr id="1" name="Shape 52"/>
        <p:cNvGrpSpPr/>
        <p:nvPr/>
      </p:nvGrpSpPr>
      <p:grpSpPr>
        <a:xfrm>
          <a:off x="0" y="0"/>
          <a:ext cx="0" cy="0"/>
          <a:chOff x="0" y="0"/>
          <a:chExt cx="0" cy="0"/>
        </a:xfrm>
      </p:grpSpPr>
      <p:sp>
        <p:nvSpPr>
          <p:cNvPr id="53" name="Google Shape;53;p99"/>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99"/>
          <p:cNvSpPr txBox="1">
            <a:spLocks noGrp="1"/>
          </p:cNvSpPr>
          <p:nvPr>
            <p:ph type="body" idx="1"/>
          </p:nvPr>
        </p:nvSpPr>
        <p:spPr>
          <a:xfrm>
            <a:off x="1069848" y="2074334"/>
            <a:ext cx="4754880" cy="64008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0"/>
              </a:spcBef>
              <a:spcAft>
                <a:spcPts val="0"/>
              </a:spcAft>
              <a:buSzPts val="1900"/>
              <a:buNone/>
              <a:defRPr sz="1900" b="0">
                <a:solidFill>
                  <a:schemeClr val="dk2"/>
                </a:solidFill>
                <a:latin typeface="Century Gothic"/>
                <a:ea typeface="Century Gothic"/>
                <a:cs typeface="Century Gothic"/>
                <a:sym typeface="Century Gothic"/>
              </a:defRPr>
            </a:lvl1pPr>
            <a:lvl2pPr marL="914400" lvl="1" indent="-228600" algn="l">
              <a:lnSpc>
                <a:spcPct val="100000"/>
              </a:lnSpc>
              <a:spcBef>
                <a:spcPts val="500"/>
              </a:spcBef>
              <a:spcAft>
                <a:spcPts val="0"/>
              </a:spcAft>
              <a:buSzPts val="1900"/>
              <a:buNone/>
              <a:defRPr sz="19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100000"/>
              </a:lnSpc>
              <a:spcBef>
                <a:spcPts val="500"/>
              </a:spcBef>
              <a:spcAft>
                <a:spcPts val="0"/>
              </a:spcAft>
              <a:buSzPts val="1600"/>
              <a:buNone/>
              <a:defRPr sz="1600" b="1"/>
            </a:lvl6pPr>
            <a:lvl7pPr marL="3200400" lvl="6" indent="-228600" algn="l">
              <a:lnSpc>
                <a:spcPct val="100000"/>
              </a:lnSpc>
              <a:spcBef>
                <a:spcPts val="500"/>
              </a:spcBef>
              <a:spcAft>
                <a:spcPts val="0"/>
              </a:spcAft>
              <a:buSzPts val="1600"/>
              <a:buNone/>
              <a:defRPr sz="1600" b="1"/>
            </a:lvl7pPr>
            <a:lvl8pPr marL="3657600" lvl="7" indent="-228600" algn="l">
              <a:lnSpc>
                <a:spcPct val="100000"/>
              </a:lnSpc>
              <a:spcBef>
                <a:spcPts val="500"/>
              </a:spcBef>
              <a:spcAft>
                <a:spcPts val="0"/>
              </a:spcAft>
              <a:buSzPts val="1600"/>
              <a:buNone/>
              <a:defRPr sz="1600" b="1"/>
            </a:lvl8pPr>
            <a:lvl9pPr marL="4114800" lvl="8" indent="-228600" algn="l">
              <a:lnSpc>
                <a:spcPct val="100000"/>
              </a:lnSpc>
              <a:spcBef>
                <a:spcPts val="500"/>
              </a:spcBef>
              <a:spcAft>
                <a:spcPts val="0"/>
              </a:spcAft>
              <a:buSzPts val="1600"/>
              <a:buNone/>
              <a:defRPr sz="1600" b="1"/>
            </a:lvl9pPr>
          </a:lstStyle>
          <a:p>
            <a:endParaRPr/>
          </a:p>
        </p:txBody>
      </p:sp>
      <p:sp>
        <p:nvSpPr>
          <p:cNvPr id="55" name="Google Shape;55;p99"/>
          <p:cNvSpPr txBox="1">
            <a:spLocks noGrp="1"/>
          </p:cNvSpPr>
          <p:nvPr>
            <p:ph type="body" idx="2"/>
          </p:nvPr>
        </p:nvSpPr>
        <p:spPr>
          <a:xfrm>
            <a:off x="1069848" y="2755898"/>
            <a:ext cx="4754880" cy="3200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sz="18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56" name="Google Shape;56;p99"/>
          <p:cNvSpPr txBox="1">
            <a:spLocks noGrp="1"/>
          </p:cNvSpPr>
          <p:nvPr>
            <p:ph type="body" idx="3"/>
          </p:nvPr>
        </p:nvSpPr>
        <p:spPr>
          <a:xfrm>
            <a:off x="6373368" y="2074334"/>
            <a:ext cx="4754880" cy="64008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0"/>
              </a:spcBef>
              <a:spcAft>
                <a:spcPts val="0"/>
              </a:spcAft>
              <a:buSzPts val="1900"/>
              <a:buNone/>
              <a:defRPr sz="1900" b="0">
                <a:solidFill>
                  <a:schemeClr val="dk2"/>
                </a:solidFill>
              </a:defRPr>
            </a:lvl1pPr>
            <a:lvl2pPr marL="914400" lvl="1" indent="-228600" algn="l">
              <a:lnSpc>
                <a:spcPct val="100000"/>
              </a:lnSpc>
              <a:spcBef>
                <a:spcPts val="500"/>
              </a:spcBef>
              <a:spcAft>
                <a:spcPts val="0"/>
              </a:spcAft>
              <a:buSzPts val="1900"/>
              <a:buNone/>
              <a:defRPr sz="19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100000"/>
              </a:lnSpc>
              <a:spcBef>
                <a:spcPts val="500"/>
              </a:spcBef>
              <a:spcAft>
                <a:spcPts val="0"/>
              </a:spcAft>
              <a:buSzPts val="1600"/>
              <a:buNone/>
              <a:defRPr sz="1600" b="1"/>
            </a:lvl6pPr>
            <a:lvl7pPr marL="3200400" lvl="6" indent="-228600" algn="l">
              <a:lnSpc>
                <a:spcPct val="100000"/>
              </a:lnSpc>
              <a:spcBef>
                <a:spcPts val="500"/>
              </a:spcBef>
              <a:spcAft>
                <a:spcPts val="0"/>
              </a:spcAft>
              <a:buSzPts val="1600"/>
              <a:buNone/>
              <a:defRPr sz="1600" b="1"/>
            </a:lvl7pPr>
            <a:lvl8pPr marL="3657600" lvl="7" indent="-228600" algn="l">
              <a:lnSpc>
                <a:spcPct val="100000"/>
              </a:lnSpc>
              <a:spcBef>
                <a:spcPts val="500"/>
              </a:spcBef>
              <a:spcAft>
                <a:spcPts val="0"/>
              </a:spcAft>
              <a:buSzPts val="1600"/>
              <a:buNone/>
              <a:defRPr sz="1600" b="1"/>
            </a:lvl8pPr>
            <a:lvl9pPr marL="4114800" lvl="8" indent="-228600" algn="l">
              <a:lnSpc>
                <a:spcPct val="100000"/>
              </a:lnSpc>
              <a:spcBef>
                <a:spcPts val="500"/>
              </a:spcBef>
              <a:spcAft>
                <a:spcPts val="0"/>
              </a:spcAft>
              <a:buSzPts val="1600"/>
              <a:buNone/>
              <a:defRPr sz="1600" b="1"/>
            </a:lvl9pPr>
          </a:lstStyle>
          <a:p>
            <a:endParaRPr/>
          </a:p>
        </p:txBody>
      </p:sp>
      <p:sp>
        <p:nvSpPr>
          <p:cNvPr id="57" name="Google Shape;57;p99"/>
          <p:cNvSpPr txBox="1">
            <a:spLocks noGrp="1"/>
          </p:cNvSpPr>
          <p:nvPr>
            <p:ph type="body" idx="4"/>
          </p:nvPr>
        </p:nvSpPr>
        <p:spPr>
          <a:xfrm>
            <a:off x="6373368" y="2756581"/>
            <a:ext cx="4754880" cy="3200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sz="18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58" name="Google Shape;58;p99"/>
          <p:cNvSpPr txBox="1">
            <a:spLocks noGrp="1"/>
          </p:cNvSpPr>
          <p:nvPr>
            <p:ph type="dt" idx="10"/>
          </p:nvPr>
        </p:nvSpPr>
        <p:spPr>
          <a:xfrm>
            <a:off x="274320" y="6307672"/>
            <a:ext cx="2743200" cy="27432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9"/>
          <p:cNvSpPr txBox="1">
            <a:spLocks noGrp="1"/>
          </p:cNvSpPr>
          <p:nvPr>
            <p:ph type="ftr" idx="11"/>
          </p:nvPr>
        </p:nvSpPr>
        <p:spPr>
          <a:xfrm>
            <a:off x="3489960" y="6307672"/>
            <a:ext cx="5212080" cy="27432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9"/>
          <p:cNvSpPr txBox="1">
            <a:spLocks noGrp="1"/>
          </p:cNvSpPr>
          <p:nvPr>
            <p:ph type="sldNum" idx="12"/>
          </p:nvPr>
        </p:nvSpPr>
        <p:spPr>
          <a:xfrm>
            <a:off x="10469880" y="6307672"/>
            <a:ext cx="1463040" cy="27432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콘텐츠 2개" type="twoObj">
  <p:cSld name="TWO_OBJECTS">
    <p:spTree>
      <p:nvGrpSpPr>
        <p:cNvPr id="1" name="Shape 61"/>
        <p:cNvGrpSpPr/>
        <p:nvPr/>
      </p:nvGrpSpPr>
      <p:grpSpPr>
        <a:xfrm>
          <a:off x="0" y="0"/>
          <a:ext cx="0" cy="0"/>
          <a:chOff x="0" y="0"/>
          <a:chExt cx="0" cy="0"/>
        </a:xfrm>
      </p:grpSpPr>
      <p:sp>
        <p:nvSpPr>
          <p:cNvPr id="62" name="Google Shape;62;p100"/>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0"/>
          <p:cNvSpPr txBox="1">
            <a:spLocks noGrp="1"/>
          </p:cNvSpPr>
          <p:nvPr>
            <p:ph type="body" idx="1"/>
          </p:nvPr>
        </p:nvSpPr>
        <p:spPr>
          <a:xfrm>
            <a:off x="1066800" y="2103120"/>
            <a:ext cx="4754880" cy="374904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sz="18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64" name="Google Shape;64;p100"/>
          <p:cNvSpPr txBox="1">
            <a:spLocks noGrp="1"/>
          </p:cNvSpPr>
          <p:nvPr>
            <p:ph type="body" idx="2"/>
          </p:nvPr>
        </p:nvSpPr>
        <p:spPr>
          <a:xfrm>
            <a:off x="6370320" y="2103120"/>
            <a:ext cx="4754880" cy="374904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sz="18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65" name="Google Shape;65;p100"/>
          <p:cNvSpPr txBox="1">
            <a:spLocks noGrp="1"/>
          </p:cNvSpPr>
          <p:nvPr>
            <p:ph type="dt" idx="10"/>
          </p:nvPr>
        </p:nvSpPr>
        <p:spPr>
          <a:xfrm>
            <a:off x="274320" y="6307672"/>
            <a:ext cx="2743200" cy="27432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0"/>
          <p:cNvSpPr txBox="1">
            <a:spLocks noGrp="1"/>
          </p:cNvSpPr>
          <p:nvPr>
            <p:ph type="ftr" idx="11"/>
          </p:nvPr>
        </p:nvSpPr>
        <p:spPr>
          <a:xfrm>
            <a:off x="3489960" y="6307672"/>
            <a:ext cx="5212080" cy="27432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0"/>
          <p:cNvSpPr txBox="1">
            <a:spLocks noGrp="1"/>
          </p:cNvSpPr>
          <p:nvPr>
            <p:ph type="sldNum" idx="12"/>
          </p:nvPr>
        </p:nvSpPr>
        <p:spPr>
          <a:xfrm>
            <a:off x="10469880" y="6307672"/>
            <a:ext cx="1463040" cy="27432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제목 슬라이드" type="title">
  <p:cSld name="TITLE">
    <p:bg>
      <p:bgPr>
        <a:gradFill>
          <a:gsLst>
            <a:gs pos="0">
              <a:srgbClr val="E1DBC9"/>
            </a:gs>
            <a:gs pos="77000">
              <a:srgbClr val="C8C1B0"/>
            </a:gs>
            <a:gs pos="100000">
              <a:srgbClr val="C0BAAA"/>
            </a:gs>
          </a:gsLst>
          <a:lin ang="5400000" scaled="0"/>
        </a:gradFill>
        <a:effectLst/>
      </p:bgPr>
    </p:bg>
    <p:spTree>
      <p:nvGrpSpPr>
        <p:cNvPr id="1" name="Shape 68"/>
        <p:cNvGrpSpPr/>
        <p:nvPr/>
      </p:nvGrpSpPr>
      <p:grpSpPr>
        <a:xfrm>
          <a:off x="0" y="0"/>
          <a:ext cx="0" cy="0"/>
          <a:chOff x="0" y="0"/>
          <a:chExt cx="0" cy="0"/>
        </a:xfrm>
      </p:grpSpPr>
      <p:sp>
        <p:nvSpPr>
          <p:cNvPr id="69" name="Google Shape;69;p94"/>
          <p:cNvSpPr/>
          <p:nvPr/>
        </p:nvSpPr>
        <p:spPr>
          <a:xfrm>
            <a:off x="0" y="0"/>
            <a:ext cx="12192000" cy="6858000"/>
          </a:xfrm>
          <a:prstGeom prst="rect">
            <a:avLst/>
          </a:prstGeom>
          <a:blipFill rotWithShape="1">
            <a:blip r:embed="rId2">
              <a:alphaModFix amt="45000"/>
            </a:blip>
            <a:tile tx="-44450" ty="3810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94"/>
          <p:cNvSpPr/>
          <p:nvPr/>
        </p:nvSpPr>
        <p:spPr>
          <a:xfrm>
            <a:off x="1307870" y="1267730"/>
            <a:ext cx="9576262" cy="4307950"/>
          </a:xfrm>
          <a:prstGeom prst="rect">
            <a:avLst/>
          </a:prstGeom>
          <a:solidFill>
            <a:schemeClr val="lt1"/>
          </a:solidFill>
          <a:ln>
            <a:noFill/>
          </a:ln>
          <a:effectLst>
            <a:outerShdw blurRad="50800" algn="ctr" rotWithShape="0">
              <a:srgbClr val="000000">
                <a:alpha val="65882"/>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94"/>
          <p:cNvSpPr/>
          <p:nvPr/>
        </p:nvSpPr>
        <p:spPr>
          <a:xfrm>
            <a:off x="1447801" y="1411615"/>
            <a:ext cx="9296400" cy="4034770"/>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94"/>
          <p:cNvSpPr/>
          <p:nvPr/>
        </p:nvSpPr>
        <p:spPr>
          <a:xfrm>
            <a:off x="5135880" y="1267730"/>
            <a:ext cx="1920240" cy="73152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 name="Google Shape;73;p94"/>
          <p:cNvGrpSpPr/>
          <p:nvPr/>
        </p:nvGrpSpPr>
        <p:grpSpPr>
          <a:xfrm>
            <a:off x="5250180" y="1267730"/>
            <a:ext cx="1691640" cy="645295"/>
            <a:chOff x="5318306" y="1386268"/>
            <a:chExt cx="1567331" cy="645295"/>
          </a:xfrm>
        </p:grpSpPr>
        <p:cxnSp>
          <p:nvCxnSpPr>
            <p:cNvPr id="74" name="Google Shape;74;p94"/>
            <p:cNvCxnSpPr/>
            <p:nvPr/>
          </p:nvCxnSpPr>
          <p:spPr>
            <a:xfrm>
              <a:off x="5318306" y="1386268"/>
              <a:ext cx="0" cy="640080"/>
            </a:xfrm>
            <a:prstGeom prst="straightConnector1">
              <a:avLst/>
            </a:prstGeom>
            <a:solidFill>
              <a:srgbClr val="262626"/>
            </a:solidFill>
            <a:ln w="9525" cap="flat" cmpd="sng">
              <a:solidFill>
                <a:schemeClr val="dk1"/>
              </a:solidFill>
              <a:prstDash val="solid"/>
              <a:miter lim="800000"/>
              <a:headEnd type="none" w="sm" len="sm"/>
              <a:tailEnd type="none" w="sm" len="sm"/>
            </a:ln>
          </p:spPr>
        </p:cxnSp>
        <p:cxnSp>
          <p:nvCxnSpPr>
            <p:cNvPr id="75" name="Google Shape;75;p94"/>
            <p:cNvCxnSpPr/>
            <p:nvPr/>
          </p:nvCxnSpPr>
          <p:spPr>
            <a:xfrm>
              <a:off x="6885637" y="1386268"/>
              <a:ext cx="0" cy="640080"/>
            </a:xfrm>
            <a:prstGeom prst="straightConnector1">
              <a:avLst/>
            </a:prstGeom>
            <a:solidFill>
              <a:srgbClr val="262626"/>
            </a:solidFill>
            <a:ln w="9525" cap="flat" cmpd="sng">
              <a:solidFill>
                <a:schemeClr val="dk1"/>
              </a:solidFill>
              <a:prstDash val="solid"/>
              <a:miter lim="800000"/>
              <a:headEnd type="none" w="sm" len="sm"/>
              <a:tailEnd type="none" w="sm" len="sm"/>
            </a:ln>
          </p:spPr>
        </p:cxnSp>
        <p:cxnSp>
          <p:nvCxnSpPr>
            <p:cNvPr id="76" name="Google Shape;76;p94"/>
            <p:cNvCxnSpPr/>
            <p:nvPr/>
          </p:nvCxnSpPr>
          <p:spPr>
            <a:xfrm>
              <a:off x="5318306" y="2031563"/>
              <a:ext cx="1567331" cy="0"/>
            </a:xfrm>
            <a:prstGeom prst="straightConnector1">
              <a:avLst/>
            </a:prstGeom>
            <a:solidFill>
              <a:srgbClr val="262626"/>
            </a:solidFill>
            <a:ln w="9525" cap="flat" cmpd="sng">
              <a:solidFill>
                <a:schemeClr val="dk1"/>
              </a:solidFill>
              <a:prstDash val="solid"/>
              <a:miter lim="800000"/>
              <a:headEnd type="none" w="sm" len="sm"/>
              <a:tailEnd type="none" w="sm" len="sm"/>
            </a:ln>
          </p:spPr>
        </p:cxnSp>
      </p:grpSp>
      <p:sp>
        <p:nvSpPr>
          <p:cNvPr id="77" name="Google Shape;77;p94"/>
          <p:cNvSpPr txBox="1">
            <a:spLocks noGrp="1"/>
          </p:cNvSpPr>
          <p:nvPr>
            <p:ph type="ctrTitle"/>
          </p:nvPr>
        </p:nvSpPr>
        <p:spPr>
          <a:xfrm>
            <a:off x="1561708" y="2091263"/>
            <a:ext cx="9068586" cy="2590800"/>
          </a:xfrm>
          <a:prstGeom prst="rect">
            <a:avLst/>
          </a:prstGeom>
          <a:noFill/>
          <a:ln>
            <a:noFill/>
          </a:ln>
        </p:spPr>
        <p:txBody>
          <a:bodyPr spcFirstLastPara="1" wrap="square" lIns="91425" tIns="45700" rIns="91425" bIns="45700" anchor="ctr" anchorCtr="0">
            <a:noAutofit/>
          </a:bodyPr>
          <a:lstStyle>
            <a:lvl1pPr lvl="0" algn="ctr">
              <a:lnSpc>
                <a:spcPct val="83000"/>
              </a:lnSpc>
              <a:spcBef>
                <a:spcPts val="0"/>
              </a:spcBef>
              <a:spcAft>
                <a:spcPts val="0"/>
              </a:spcAft>
              <a:buClr>
                <a:srgbClr val="262626"/>
              </a:buClr>
              <a:buSzPts val="7200"/>
              <a:buFont typeface="Century Gothic"/>
              <a:buNone/>
              <a:defRPr sz="7200" b="0" cap="none">
                <a:solidFill>
                  <a:srgbClr val="262626"/>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94"/>
          <p:cNvSpPr txBox="1">
            <a:spLocks noGrp="1"/>
          </p:cNvSpPr>
          <p:nvPr>
            <p:ph type="subTitle" idx="1"/>
          </p:nvPr>
        </p:nvSpPr>
        <p:spPr>
          <a:xfrm>
            <a:off x="1562100" y="4682062"/>
            <a:ext cx="9070848" cy="457201"/>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SzPts val="1600"/>
              <a:buNone/>
              <a:defRPr sz="1600">
                <a:solidFill>
                  <a:schemeClr val="dk1"/>
                </a:solidFill>
              </a:defRPr>
            </a:lvl1pPr>
            <a:lvl2pPr lvl="1" algn="ctr">
              <a:lnSpc>
                <a:spcPct val="100000"/>
              </a:lnSpc>
              <a:spcBef>
                <a:spcPts val="500"/>
              </a:spcBef>
              <a:spcAft>
                <a:spcPts val="0"/>
              </a:spcAft>
              <a:buSzPts val="1600"/>
              <a:buNone/>
              <a:defRPr sz="1600"/>
            </a:lvl2pPr>
            <a:lvl3pPr lvl="2" algn="ctr">
              <a:lnSpc>
                <a:spcPct val="100000"/>
              </a:lnSpc>
              <a:spcBef>
                <a:spcPts val="500"/>
              </a:spcBef>
              <a:spcAft>
                <a:spcPts val="0"/>
              </a:spcAft>
              <a:buSzPts val="1600"/>
              <a:buNone/>
              <a:defRPr sz="16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100000"/>
              </a:lnSpc>
              <a:spcBef>
                <a:spcPts val="500"/>
              </a:spcBef>
              <a:spcAft>
                <a:spcPts val="0"/>
              </a:spcAft>
              <a:buSzPts val="1600"/>
              <a:buNone/>
              <a:defRPr sz="1600"/>
            </a:lvl6pPr>
            <a:lvl7pPr lvl="6" algn="ctr">
              <a:lnSpc>
                <a:spcPct val="100000"/>
              </a:lnSpc>
              <a:spcBef>
                <a:spcPts val="500"/>
              </a:spcBef>
              <a:spcAft>
                <a:spcPts val="0"/>
              </a:spcAft>
              <a:buSzPts val="1600"/>
              <a:buNone/>
              <a:defRPr sz="1600"/>
            </a:lvl7pPr>
            <a:lvl8pPr lvl="7" algn="ctr">
              <a:lnSpc>
                <a:spcPct val="100000"/>
              </a:lnSpc>
              <a:spcBef>
                <a:spcPts val="500"/>
              </a:spcBef>
              <a:spcAft>
                <a:spcPts val="0"/>
              </a:spcAft>
              <a:buSzPts val="1600"/>
              <a:buNone/>
              <a:defRPr sz="1600"/>
            </a:lvl8pPr>
            <a:lvl9pPr lvl="8" algn="ctr">
              <a:lnSpc>
                <a:spcPct val="100000"/>
              </a:lnSpc>
              <a:spcBef>
                <a:spcPts val="500"/>
              </a:spcBef>
              <a:spcAft>
                <a:spcPts val="0"/>
              </a:spcAft>
              <a:buSzPts val="1600"/>
              <a:buNone/>
              <a:defRPr sz="1600"/>
            </a:lvl9pPr>
          </a:lstStyle>
          <a:p>
            <a:endParaRPr/>
          </a:p>
        </p:txBody>
      </p:sp>
      <p:sp>
        <p:nvSpPr>
          <p:cNvPr id="79" name="Google Shape;79;p94"/>
          <p:cNvSpPr txBox="1">
            <a:spLocks noGrp="1"/>
          </p:cNvSpPr>
          <p:nvPr>
            <p:ph type="dt" idx="10"/>
          </p:nvPr>
        </p:nvSpPr>
        <p:spPr>
          <a:xfrm>
            <a:off x="5318760" y="1341255"/>
            <a:ext cx="1554480" cy="527213"/>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1300">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94"/>
          <p:cNvSpPr txBox="1">
            <a:spLocks noGrp="1"/>
          </p:cNvSpPr>
          <p:nvPr>
            <p:ph type="ftr" idx="11"/>
          </p:nvPr>
        </p:nvSpPr>
        <p:spPr>
          <a:xfrm>
            <a:off x="1453896" y="5211060"/>
            <a:ext cx="5905500" cy="2286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94"/>
          <p:cNvSpPr txBox="1">
            <a:spLocks noGrp="1"/>
          </p:cNvSpPr>
          <p:nvPr>
            <p:ph type="sldNum" idx="12"/>
          </p:nvPr>
        </p:nvSpPr>
        <p:spPr>
          <a:xfrm>
            <a:off x="8606919" y="5212080"/>
            <a:ext cx="2111881" cy="2286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000" b="0" i="0" u="none" strike="noStrike" cap="none">
                <a:solidFill>
                  <a:srgbClr val="3F3F3F"/>
                </a:solidFill>
                <a:latin typeface="Century Gothic"/>
                <a:ea typeface="Century Gothic"/>
                <a:cs typeface="Century Gothic"/>
                <a:sym typeface="Century Gothic"/>
              </a:defRPr>
            </a:lvl1pPr>
            <a:lvl2pPr marL="0" lvl="1" indent="0" algn="r">
              <a:spcBef>
                <a:spcPts val="0"/>
              </a:spcBef>
              <a:buNone/>
              <a:defRPr sz="1000" b="0" i="0" u="none" strike="noStrike" cap="none">
                <a:solidFill>
                  <a:srgbClr val="3F3F3F"/>
                </a:solidFill>
                <a:latin typeface="Century Gothic"/>
                <a:ea typeface="Century Gothic"/>
                <a:cs typeface="Century Gothic"/>
                <a:sym typeface="Century Gothic"/>
              </a:defRPr>
            </a:lvl2pPr>
            <a:lvl3pPr marL="0" lvl="2" indent="0" algn="r">
              <a:spcBef>
                <a:spcPts val="0"/>
              </a:spcBef>
              <a:buNone/>
              <a:defRPr sz="1000" b="0" i="0" u="none" strike="noStrike" cap="none">
                <a:solidFill>
                  <a:srgbClr val="3F3F3F"/>
                </a:solidFill>
                <a:latin typeface="Century Gothic"/>
                <a:ea typeface="Century Gothic"/>
                <a:cs typeface="Century Gothic"/>
                <a:sym typeface="Century Gothic"/>
              </a:defRPr>
            </a:lvl3pPr>
            <a:lvl4pPr marL="0" lvl="3" indent="0" algn="r">
              <a:spcBef>
                <a:spcPts val="0"/>
              </a:spcBef>
              <a:buNone/>
              <a:defRPr sz="1000" b="0" i="0" u="none" strike="noStrike" cap="none">
                <a:solidFill>
                  <a:srgbClr val="3F3F3F"/>
                </a:solidFill>
                <a:latin typeface="Century Gothic"/>
                <a:ea typeface="Century Gothic"/>
                <a:cs typeface="Century Gothic"/>
                <a:sym typeface="Century Gothic"/>
              </a:defRPr>
            </a:lvl4pPr>
            <a:lvl5pPr marL="0" lvl="4" indent="0" algn="r">
              <a:spcBef>
                <a:spcPts val="0"/>
              </a:spcBef>
              <a:buNone/>
              <a:defRPr sz="1000" b="0" i="0" u="none" strike="noStrike" cap="none">
                <a:solidFill>
                  <a:srgbClr val="3F3F3F"/>
                </a:solidFill>
                <a:latin typeface="Century Gothic"/>
                <a:ea typeface="Century Gothic"/>
                <a:cs typeface="Century Gothic"/>
                <a:sym typeface="Century Gothic"/>
              </a:defRPr>
            </a:lvl5pPr>
            <a:lvl6pPr marL="0" lvl="5" indent="0" algn="r">
              <a:spcBef>
                <a:spcPts val="0"/>
              </a:spcBef>
              <a:buNone/>
              <a:defRPr sz="1000" b="0" i="0" u="none" strike="noStrike" cap="none">
                <a:solidFill>
                  <a:srgbClr val="3F3F3F"/>
                </a:solidFill>
                <a:latin typeface="Century Gothic"/>
                <a:ea typeface="Century Gothic"/>
                <a:cs typeface="Century Gothic"/>
                <a:sym typeface="Century Gothic"/>
              </a:defRPr>
            </a:lvl6pPr>
            <a:lvl7pPr marL="0" lvl="6" indent="0" algn="r">
              <a:spcBef>
                <a:spcPts val="0"/>
              </a:spcBef>
              <a:buNone/>
              <a:defRPr sz="1000" b="0" i="0" u="none" strike="noStrike" cap="none">
                <a:solidFill>
                  <a:srgbClr val="3F3F3F"/>
                </a:solidFill>
                <a:latin typeface="Century Gothic"/>
                <a:ea typeface="Century Gothic"/>
                <a:cs typeface="Century Gothic"/>
                <a:sym typeface="Century Gothic"/>
              </a:defRPr>
            </a:lvl7pPr>
            <a:lvl8pPr marL="0" lvl="7" indent="0" algn="r">
              <a:spcBef>
                <a:spcPts val="0"/>
              </a:spcBef>
              <a:buNone/>
              <a:defRPr sz="1000" b="0" i="0" u="none" strike="noStrike" cap="none">
                <a:solidFill>
                  <a:srgbClr val="3F3F3F"/>
                </a:solidFill>
                <a:latin typeface="Century Gothic"/>
                <a:ea typeface="Century Gothic"/>
                <a:cs typeface="Century Gothic"/>
                <a:sym typeface="Century Gothic"/>
              </a:defRPr>
            </a:lvl8pPr>
            <a:lvl9pPr marL="0" lvl="8" indent="0" algn="r">
              <a:spcBef>
                <a:spcPts val="0"/>
              </a:spcBef>
              <a:buNone/>
              <a:defRPr sz="1000" b="0" i="0" u="none" strike="noStrike" cap="none">
                <a:solidFill>
                  <a:srgbClr val="3F3F3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구역 머리글" type="secHead">
  <p:cSld name="SECTION_HEADER">
    <p:bg>
      <p:bgPr>
        <a:gradFill>
          <a:gsLst>
            <a:gs pos="0">
              <a:srgbClr val="E1DBC9"/>
            </a:gs>
            <a:gs pos="77000">
              <a:srgbClr val="C8C1B0"/>
            </a:gs>
            <a:gs pos="100000">
              <a:srgbClr val="C0BAAA"/>
            </a:gs>
          </a:gsLst>
          <a:lin ang="5400000" scaled="0"/>
        </a:gradFill>
        <a:effectLst/>
      </p:bgPr>
    </p:bg>
    <p:spTree>
      <p:nvGrpSpPr>
        <p:cNvPr id="1" name="Shape 82"/>
        <p:cNvGrpSpPr/>
        <p:nvPr/>
      </p:nvGrpSpPr>
      <p:grpSpPr>
        <a:xfrm>
          <a:off x="0" y="0"/>
          <a:ext cx="0" cy="0"/>
          <a:chOff x="0" y="0"/>
          <a:chExt cx="0" cy="0"/>
        </a:xfrm>
      </p:grpSpPr>
      <p:sp>
        <p:nvSpPr>
          <p:cNvPr id="83" name="Google Shape;83;p101"/>
          <p:cNvSpPr/>
          <p:nvPr/>
        </p:nvSpPr>
        <p:spPr>
          <a:xfrm>
            <a:off x="0" y="0"/>
            <a:ext cx="12192000" cy="6858000"/>
          </a:xfrm>
          <a:prstGeom prst="rect">
            <a:avLst/>
          </a:prstGeom>
          <a:blipFill rotWithShape="1">
            <a:blip r:embed="rId2">
              <a:alphaModFix amt="45000"/>
            </a:blip>
            <a:tile tx="-44450" ty="3810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01"/>
          <p:cNvSpPr/>
          <p:nvPr/>
        </p:nvSpPr>
        <p:spPr>
          <a:xfrm>
            <a:off x="1307870" y="1267730"/>
            <a:ext cx="9576262" cy="4307950"/>
          </a:xfrm>
          <a:prstGeom prst="rect">
            <a:avLst/>
          </a:prstGeom>
          <a:solidFill>
            <a:schemeClr val="lt1"/>
          </a:solidFill>
          <a:ln>
            <a:noFill/>
          </a:ln>
          <a:effectLst>
            <a:outerShdw blurRad="50800" algn="ctr" rotWithShape="0">
              <a:srgbClr val="000000">
                <a:alpha val="65882"/>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01"/>
          <p:cNvSpPr/>
          <p:nvPr/>
        </p:nvSpPr>
        <p:spPr>
          <a:xfrm>
            <a:off x="1447800" y="1411615"/>
            <a:ext cx="9296400" cy="4034770"/>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01"/>
          <p:cNvSpPr/>
          <p:nvPr/>
        </p:nvSpPr>
        <p:spPr>
          <a:xfrm>
            <a:off x="5135880" y="1267730"/>
            <a:ext cx="1920240" cy="73152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 name="Google Shape;87;p101"/>
          <p:cNvGrpSpPr/>
          <p:nvPr/>
        </p:nvGrpSpPr>
        <p:grpSpPr>
          <a:xfrm>
            <a:off x="5250180" y="1267730"/>
            <a:ext cx="1691640" cy="645295"/>
            <a:chOff x="5318306" y="1386268"/>
            <a:chExt cx="1567331" cy="645295"/>
          </a:xfrm>
        </p:grpSpPr>
        <p:cxnSp>
          <p:nvCxnSpPr>
            <p:cNvPr id="88" name="Google Shape;88;p101"/>
            <p:cNvCxnSpPr/>
            <p:nvPr/>
          </p:nvCxnSpPr>
          <p:spPr>
            <a:xfrm>
              <a:off x="5318306" y="1386268"/>
              <a:ext cx="0" cy="640080"/>
            </a:xfrm>
            <a:prstGeom prst="straightConnector1">
              <a:avLst/>
            </a:prstGeom>
            <a:solidFill>
              <a:srgbClr val="262626"/>
            </a:solidFill>
            <a:ln w="9525" cap="flat" cmpd="sng">
              <a:solidFill>
                <a:schemeClr val="dk1"/>
              </a:solidFill>
              <a:prstDash val="solid"/>
              <a:miter lim="800000"/>
              <a:headEnd type="none" w="sm" len="sm"/>
              <a:tailEnd type="none" w="sm" len="sm"/>
            </a:ln>
          </p:spPr>
        </p:cxnSp>
        <p:cxnSp>
          <p:nvCxnSpPr>
            <p:cNvPr id="89" name="Google Shape;89;p101"/>
            <p:cNvCxnSpPr/>
            <p:nvPr/>
          </p:nvCxnSpPr>
          <p:spPr>
            <a:xfrm>
              <a:off x="6885637" y="1386268"/>
              <a:ext cx="0" cy="640080"/>
            </a:xfrm>
            <a:prstGeom prst="straightConnector1">
              <a:avLst/>
            </a:prstGeom>
            <a:solidFill>
              <a:srgbClr val="262626"/>
            </a:solidFill>
            <a:ln w="9525" cap="flat" cmpd="sng">
              <a:solidFill>
                <a:schemeClr val="dk1"/>
              </a:solidFill>
              <a:prstDash val="solid"/>
              <a:miter lim="800000"/>
              <a:headEnd type="none" w="sm" len="sm"/>
              <a:tailEnd type="none" w="sm" len="sm"/>
            </a:ln>
          </p:spPr>
        </p:cxnSp>
        <p:cxnSp>
          <p:nvCxnSpPr>
            <p:cNvPr id="90" name="Google Shape;90;p101"/>
            <p:cNvCxnSpPr/>
            <p:nvPr/>
          </p:nvCxnSpPr>
          <p:spPr>
            <a:xfrm>
              <a:off x="5318306" y="2031563"/>
              <a:ext cx="1567331" cy="0"/>
            </a:xfrm>
            <a:prstGeom prst="straightConnector1">
              <a:avLst/>
            </a:prstGeom>
            <a:solidFill>
              <a:srgbClr val="262626"/>
            </a:solidFill>
            <a:ln w="9525" cap="flat" cmpd="sng">
              <a:solidFill>
                <a:schemeClr val="dk1"/>
              </a:solidFill>
              <a:prstDash val="solid"/>
              <a:miter lim="800000"/>
              <a:headEnd type="none" w="sm" len="sm"/>
              <a:tailEnd type="none" w="sm" len="sm"/>
            </a:ln>
          </p:spPr>
        </p:cxnSp>
      </p:grpSp>
      <p:sp>
        <p:nvSpPr>
          <p:cNvPr id="91" name="Google Shape;91;p101"/>
          <p:cNvSpPr txBox="1">
            <a:spLocks noGrp="1"/>
          </p:cNvSpPr>
          <p:nvPr>
            <p:ph type="title"/>
          </p:nvPr>
        </p:nvSpPr>
        <p:spPr>
          <a:xfrm>
            <a:off x="1563623" y="2094309"/>
            <a:ext cx="9070848" cy="2587752"/>
          </a:xfrm>
          <a:prstGeom prst="rect">
            <a:avLst/>
          </a:prstGeom>
          <a:noFill/>
          <a:ln>
            <a:noFill/>
          </a:ln>
        </p:spPr>
        <p:txBody>
          <a:bodyPr spcFirstLastPara="1" wrap="square" lIns="91425" tIns="45700" rIns="91425" bIns="45700" anchor="ctr" anchorCtr="0">
            <a:noAutofit/>
          </a:bodyPr>
          <a:lstStyle>
            <a:lvl1pPr lvl="0" algn="ctr">
              <a:lnSpc>
                <a:spcPct val="83000"/>
              </a:lnSpc>
              <a:spcBef>
                <a:spcPts val="0"/>
              </a:spcBef>
              <a:spcAft>
                <a:spcPts val="0"/>
              </a:spcAft>
              <a:buClr>
                <a:srgbClr val="262626"/>
              </a:buClr>
              <a:buSzPts val="7200"/>
              <a:buFont typeface="Century Gothic"/>
              <a:buNone/>
              <a:defRPr sz="7200" cap="none">
                <a:solidFill>
                  <a:srgbClr val="262626"/>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01"/>
          <p:cNvSpPr txBox="1">
            <a:spLocks noGrp="1"/>
          </p:cNvSpPr>
          <p:nvPr>
            <p:ph type="body" idx="1"/>
          </p:nvPr>
        </p:nvSpPr>
        <p:spPr>
          <a:xfrm>
            <a:off x="1563624" y="4682062"/>
            <a:ext cx="9070848" cy="457200"/>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900"/>
              </a:spcBef>
              <a:spcAft>
                <a:spcPts val="0"/>
              </a:spcAft>
              <a:buSzPts val="1600"/>
              <a:buNone/>
              <a:defRPr sz="1600">
                <a:solidFill>
                  <a:schemeClr val="dk1"/>
                </a:solidFill>
              </a:defRPr>
            </a:lvl1pPr>
            <a:lvl2pPr marL="914400" lvl="1" indent="-228600" algn="l">
              <a:lnSpc>
                <a:spcPct val="100000"/>
              </a:lnSpc>
              <a:spcBef>
                <a:spcPts val="500"/>
              </a:spcBef>
              <a:spcAft>
                <a:spcPts val="0"/>
              </a:spcAft>
              <a:buSzPts val="1600"/>
              <a:buNone/>
              <a:defRPr sz="1600">
                <a:solidFill>
                  <a:srgbClr val="888888"/>
                </a:solidFill>
              </a:defRPr>
            </a:lvl2pPr>
            <a:lvl3pPr marL="1371600" lvl="2" indent="-228600" algn="l">
              <a:lnSpc>
                <a:spcPct val="100000"/>
              </a:lnSpc>
              <a:spcBef>
                <a:spcPts val="500"/>
              </a:spcBef>
              <a:spcAft>
                <a:spcPts val="0"/>
              </a:spcAft>
              <a:buSzPts val="1600"/>
              <a:buNone/>
              <a:defRPr sz="1600">
                <a:solidFill>
                  <a:srgbClr val="888888"/>
                </a:solidFill>
              </a:defRPr>
            </a:lvl3pPr>
            <a:lvl4pPr marL="1828800" lvl="3" indent="-228600" algn="l">
              <a:lnSpc>
                <a:spcPct val="100000"/>
              </a:lnSpc>
              <a:spcBef>
                <a:spcPts val="500"/>
              </a:spcBef>
              <a:spcAft>
                <a:spcPts val="0"/>
              </a:spcAft>
              <a:buSzPts val="1400"/>
              <a:buNone/>
              <a:defRPr sz="1400">
                <a:solidFill>
                  <a:srgbClr val="888888"/>
                </a:solidFill>
              </a:defRPr>
            </a:lvl4pPr>
            <a:lvl5pPr marL="2286000" lvl="4" indent="-228600" algn="l">
              <a:lnSpc>
                <a:spcPct val="100000"/>
              </a:lnSpc>
              <a:spcBef>
                <a:spcPts val="500"/>
              </a:spcBef>
              <a:spcAft>
                <a:spcPts val="0"/>
              </a:spcAft>
              <a:buSzPts val="1400"/>
              <a:buNone/>
              <a:defRPr sz="1400">
                <a:solidFill>
                  <a:srgbClr val="888888"/>
                </a:solidFill>
              </a:defRPr>
            </a:lvl5pPr>
            <a:lvl6pPr marL="2743200" lvl="5" indent="-228600" algn="l">
              <a:lnSpc>
                <a:spcPct val="100000"/>
              </a:lnSpc>
              <a:spcBef>
                <a:spcPts val="500"/>
              </a:spcBef>
              <a:spcAft>
                <a:spcPts val="0"/>
              </a:spcAft>
              <a:buSzPts val="1400"/>
              <a:buNone/>
              <a:defRPr sz="1400">
                <a:solidFill>
                  <a:srgbClr val="888888"/>
                </a:solidFill>
              </a:defRPr>
            </a:lvl6pPr>
            <a:lvl7pPr marL="3200400" lvl="6" indent="-228600" algn="l">
              <a:lnSpc>
                <a:spcPct val="100000"/>
              </a:lnSpc>
              <a:spcBef>
                <a:spcPts val="500"/>
              </a:spcBef>
              <a:spcAft>
                <a:spcPts val="0"/>
              </a:spcAft>
              <a:buSzPts val="1400"/>
              <a:buNone/>
              <a:defRPr sz="1400">
                <a:solidFill>
                  <a:srgbClr val="888888"/>
                </a:solidFill>
              </a:defRPr>
            </a:lvl7pPr>
            <a:lvl8pPr marL="3657600" lvl="7" indent="-228600" algn="l">
              <a:lnSpc>
                <a:spcPct val="100000"/>
              </a:lnSpc>
              <a:spcBef>
                <a:spcPts val="500"/>
              </a:spcBef>
              <a:spcAft>
                <a:spcPts val="0"/>
              </a:spcAft>
              <a:buSzPts val="1400"/>
              <a:buNone/>
              <a:defRPr sz="1400">
                <a:solidFill>
                  <a:srgbClr val="888888"/>
                </a:solidFill>
              </a:defRPr>
            </a:lvl8pPr>
            <a:lvl9pPr marL="4114800" lvl="8" indent="-228600" algn="l">
              <a:lnSpc>
                <a:spcPct val="100000"/>
              </a:lnSpc>
              <a:spcBef>
                <a:spcPts val="500"/>
              </a:spcBef>
              <a:spcAft>
                <a:spcPts val="0"/>
              </a:spcAft>
              <a:buSzPts val="1400"/>
              <a:buNone/>
              <a:defRPr sz="1400">
                <a:solidFill>
                  <a:srgbClr val="888888"/>
                </a:solidFill>
              </a:defRPr>
            </a:lvl9pPr>
          </a:lstStyle>
          <a:p>
            <a:endParaRPr/>
          </a:p>
        </p:txBody>
      </p:sp>
      <p:sp>
        <p:nvSpPr>
          <p:cNvPr id="93" name="Google Shape;93;p101"/>
          <p:cNvSpPr txBox="1">
            <a:spLocks noGrp="1"/>
          </p:cNvSpPr>
          <p:nvPr>
            <p:ph type="dt" idx="10"/>
          </p:nvPr>
        </p:nvSpPr>
        <p:spPr>
          <a:xfrm>
            <a:off x="5321808" y="1344502"/>
            <a:ext cx="1554480" cy="53035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1300">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01"/>
          <p:cNvSpPr txBox="1">
            <a:spLocks noGrp="1"/>
          </p:cNvSpPr>
          <p:nvPr>
            <p:ph type="ftr" idx="11"/>
          </p:nvPr>
        </p:nvSpPr>
        <p:spPr>
          <a:xfrm>
            <a:off x="1453553" y="5211060"/>
            <a:ext cx="5907024" cy="2286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01"/>
          <p:cNvSpPr txBox="1">
            <a:spLocks noGrp="1"/>
          </p:cNvSpPr>
          <p:nvPr>
            <p:ph type="sldNum" idx="12"/>
          </p:nvPr>
        </p:nvSpPr>
        <p:spPr>
          <a:xfrm>
            <a:off x="8604504" y="5211060"/>
            <a:ext cx="2112264" cy="2286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제목만" type="titleOnly">
  <p:cSld name="TITLE_ONLY">
    <p:spTree>
      <p:nvGrpSpPr>
        <p:cNvPr id="1" name="Shape 96"/>
        <p:cNvGrpSpPr/>
        <p:nvPr/>
      </p:nvGrpSpPr>
      <p:grpSpPr>
        <a:xfrm>
          <a:off x="0" y="0"/>
          <a:ext cx="0" cy="0"/>
          <a:chOff x="0" y="0"/>
          <a:chExt cx="0" cy="0"/>
        </a:xfrm>
      </p:grpSpPr>
      <p:sp>
        <p:nvSpPr>
          <p:cNvPr id="97" name="Google Shape;97;p102"/>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02"/>
          <p:cNvSpPr txBox="1">
            <a:spLocks noGrp="1"/>
          </p:cNvSpPr>
          <p:nvPr>
            <p:ph type="dt" idx="10"/>
          </p:nvPr>
        </p:nvSpPr>
        <p:spPr>
          <a:xfrm>
            <a:off x="274320" y="6307672"/>
            <a:ext cx="2743200" cy="27432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02"/>
          <p:cNvSpPr txBox="1">
            <a:spLocks noGrp="1"/>
          </p:cNvSpPr>
          <p:nvPr>
            <p:ph type="ftr" idx="11"/>
          </p:nvPr>
        </p:nvSpPr>
        <p:spPr>
          <a:xfrm>
            <a:off x="3489960" y="6307672"/>
            <a:ext cx="5212080" cy="27432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02"/>
          <p:cNvSpPr txBox="1">
            <a:spLocks noGrp="1"/>
          </p:cNvSpPr>
          <p:nvPr>
            <p:ph type="sldNum" idx="12"/>
          </p:nvPr>
        </p:nvSpPr>
        <p:spPr>
          <a:xfrm>
            <a:off x="10469880" y="6307672"/>
            <a:ext cx="1463040" cy="27432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93"/>
          <p:cNvSpPr/>
          <p:nvPr/>
        </p:nvSpPr>
        <p:spPr>
          <a:xfrm>
            <a:off x="234696" y="237744"/>
            <a:ext cx="11722608" cy="6382512"/>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93"/>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FEFEFE"/>
              </a:buClr>
              <a:buSzPts val="4800"/>
              <a:buFont typeface="Century Gothic"/>
              <a:buNone/>
              <a:defRPr sz="4800" b="0" i="0" u="none" strike="noStrike" cap="none">
                <a:solidFill>
                  <a:srgbClr val="FEFEFE"/>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93"/>
          <p:cNvSpPr txBox="1">
            <a:spLocks noGrp="1"/>
          </p:cNvSpPr>
          <p:nvPr>
            <p:ph type="body" idx="1"/>
          </p:nvPr>
        </p:nvSpPr>
        <p:spPr>
          <a:xfrm>
            <a:off x="1066800" y="2103120"/>
            <a:ext cx="10058400" cy="3931920"/>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900"/>
              </a:spcBef>
              <a:spcAft>
                <a:spcPts val="0"/>
              </a:spcAft>
              <a:buClr>
                <a:srgbClr val="FEFEFE"/>
              </a:buClr>
              <a:buSzPts val="1800"/>
              <a:buFont typeface="Garamond"/>
              <a:buChar char="◦"/>
              <a:defRPr sz="1800" b="0" i="0" u="none" strike="noStrike" cap="none">
                <a:solidFill>
                  <a:schemeClr val="lt1"/>
                </a:solidFill>
                <a:latin typeface="Century Gothic"/>
                <a:ea typeface="Century Gothic"/>
                <a:cs typeface="Century Gothic"/>
                <a:sym typeface="Century Gothic"/>
              </a:defRPr>
            </a:lvl1pPr>
            <a:lvl2pPr marL="914400" marR="0" lvl="1" indent="-330200" algn="l" rtl="0">
              <a:lnSpc>
                <a:spcPct val="100000"/>
              </a:lnSpc>
              <a:spcBef>
                <a:spcPts val="500"/>
              </a:spcBef>
              <a:spcAft>
                <a:spcPts val="0"/>
              </a:spcAft>
              <a:buClr>
                <a:srgbClr val="FEFEFE"/>
              </a:buClr>
              <a:buSzPts val="1600"/>
              <a:buFont typeface="Garamond"/>
              <a:buChar char="◦"/>
              <a:defRPr sz="1600" b="0" i="0" u="none" strike="noStrike" cap="none">
                <a:solidFill>
                  <a:schemeClr val="lt1"/>
                </a:solidFill>
                <a:latin typeface="Century Gothic"/>
                <a:ea typeface="Century Gothic"/>
                <a:cs typeface="Century Gothic"/>
                <a:sym typeface="Century Gothic"/>
              </a:defRPr>
            </a:lvl2pPr>
            <a:lvl3pPr marL="1371600" marR="0" lvl="2" indent="-317500" algn="l" rtl="0">
              <a:lnSpc>
                <a:spcPct val="100000"/>
              </a:lnSpc>
              <a:spcBef>
                <a:spcPts val="500"/>
              </a:spcBef>
              <a:spcAft>
                <a:spcPts val="0"/>
              </a:spcAft>
              <a:buClr>
                <a:srgbClr val="FEFEFE"/>
              </a:buClr>
              <a:buSzPts val="1400"/>
              <a:buFont typeface="Garamond"/>
              <a:buChar char="◦"/>
              <a:defRPr sz="1400" b="0" i="0" u="none" strike="noStrike" cap="none">
                <a:solidFill>
                  <a:schemeClr val="lt1"/>
                </a:solidFill>
                <a:latin typeface="Century Gothic"/>
                <a:ea typeface="Century Gothic"/>
                <a:cs typeface="Century Gothic"/>
                <a:sym typeface="Century Gothic"/>
              </a:defRPr>
            </a:lvl3pPr>
            <a:lvl4pPr marL="1828800" marR="0" lvl="3" indent="-317500" algn="l" rtl="0">
              <a:lnSpc>
                <a:spcPct val="100000"/>
              </a:lnSpc>
              <a:spcBef>
                <a:spcPts val="500"/>
              </a:spcBef>
              <a:spcAft>
                <a:spcPts val="0"/>
              </a:spcAft>
              <a:buClr>
                <a:srgbClr val="FEFEFE"/>
              </a:buClr>
              <a:buSzPts val="1400"/>
              <a:buFont typeface="Garamond"/>
              <a:buChar char="◦"/>
              <a:defRPr sz="1400" b="0" i="0" u="none" strike="noStrike" cap="none">
                <a:solidFill>
                  <a:schemeClr val="lt1"/>
                </a:solidFill>
                <a:latin typeface="Century Gothic"/>
                <a:ea typeface="Century Gothic"/>
                <a:cs typeface="Century Gothic"/>
                <a:sym typeface="Century Gothic"/>
              </a:defRPr>
            </a:lvl4pPr>
            <a:lvl5pPr marL="2286000" marR="0" lvl="4" indent="-317500" algn="l" rtl="0">
              <a:lnSpc>
                <a:spcPct val="100000"/>
              </a:lnSpc>
              <a:spcBef>
                <a:spcPts val="500"/>
              </a:spcBef>
              <a:spcAft>
                <a:spcPts val="0"/>
              </a:spcAft>
              <a:buClr>
                <a:srgbClr val="FEFEFE"/>
              </a:buClr>
              <a:buSzPts val="1400"/>
              <a:buFont typeface="Garamond"/>
              <a:buChar char="◦"/>
              <a:defRPr sz="1400" b="0" i="0" u="none" strike="noStrike" cap="none">
                <a:solidFill>
                  <a:schemeClr val="lt1"/>
                </a:solidFill>
                <a:latin typeface="Century Gothic"/>
                <a:ea typeface="Century Gothic"/>
                <a:cs typeface="Century Gothic"/>
                <a:sym typeface="Century Gothic"/>
              </a:defRPr>
            </a:lvl5pPr>
            <a:lvl6pPr marL="2743200" marR="0" lvl="5" indent="-317500" algn="l" rtl="0">
              <a:lnSpc>
                <a:spcPct val="100000"/>
              </a:lnSpc>
              <a:spcBef>
                <a:spcPts val="500"/>
              </a:spcBef>
              <a:spcAft>
                <a:spcPts val="0"/>
              </a:spcAft>
              <a:buClr>
                <a:srgbClr val="FEFEFE"/>
              </a:buClr>
              <a:buSzPts val="1400"/>
              <a:buFont typeface="Garamond"/>
              <a:buChar char="◦"/>
              <a:defRPr sz="1400" b="0" i="0" u="none" strike="noStrike" cap="none">
                <a:solidFill>
                  <a:schemeClr val="lt1"/>
                </a:solidFill>
                <a:latin typeface="Century Gothic"/>
                <a:ea typeface="Century Gothic"/>
                <a:cs typeface="Century Gothic"/>
                <a:sym typeface="Century Gothic"/>
              </a:defRPr>
            </a:lvl6pPr>
            <a:lvl7pPr marL="3200400" marR="0" lvl="6" indent="-317500" algn="l" rtl="0">
              <a:lnSpc>
                <a:spcPct val="100000"/>
              </a:lnSpc>
              <a:spcBef>
                <a:spcPts val="500"/>
              </a:spcBef>
              <a:spcAft>
                <a:spcPts val="0"/>
              </a:spcAft>
              <a:buClr>
                <a:srgbClr val="FEFEFE"/>
              </a:buClr>
              <a:buSzPts val="1400"/>
              <a:buFont typeface="Garamond"/>
              <a:buChar char="◦"/>
              <a:defRPr sz="1400" b="0" i="0" u="none" strike="noStrike" cap="none">
                <a:solidFill>
                  <a:schemeClr val="lt1"/>
                </a:solidFill>
                <a:latin typeface="Century Gothic"/>
                <a:ea typeface="Century Gothic"/>
                <a:cs typeface="Century Gothic"/>
                <a:sym typeface="Century Gothic"/>
              </a:defRPr>
            </a:lvl7pPr>
            <a:lvl8pPr marL="3657600" marR="0" lvl="7" indent="-317500" algn="l" rtl="0">
              <a:lnSpc>
                <a:spcPct val="100000"/>
              </a:lnSpc>
              <a:spcBef>
                <a:spcPts val="500"/>
              </a:spcBef>
              <a:spcAft>
                <a:spcPts val="0"/>
              </a:spcAft>
              <a:buClr>
                <a:srgbClr val="FEFEFE"/>
              </a:buClr>
              <a:buSzPts val="1400"/>
              <a:buFont typeface="Garamond"/>
              <a:buChar char="◦"/>
              <a:defRPr sz="1400" b="0" i="0" u="none" strike="noStrike" cap="none">
                <a:solidFill>
                  <a:schemeClr val="lt1"/>
                </a:solidFill>
                <a:latin typeface="Century Gothic"/>
                <a:ea typeface="Century Gothic"/>
                <a:cs typeface="Century Gothic"/>
                <a:sym typeface="Century Gothic"/>
              </a:defRPr>
            </a:lvl8pPr>
            <a:lvl9pPr marL="4114800" marR="0" lvl="8" indent="-317500" algn="l" rtl="0">
              <a:lnSpc>
                <a:spcPct val="100000"/>
              </a:lnSpc>
              <a:spcBef>
                <a:spcPts val="500"/>
              </a:spcBef>
              <a:spcAft>
                <a:spcPts val="0"/>
              </a:spcAft>
              <a:buClr>
                <a:srgbClr val="FEFEFE"/>
              </a:buClr>
              <a:buSzPts val="1400"/>
              <a:buFont typeface="Garamond"/>
              <a:buChar char="◦"/>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3" name="Google Shape;13;p93"/>
          <p:cNvSpPr txBox="1">
            <a:spLocks noGrp="1"/>
          </p:cNvSpPr>
          <p:nvPr>
            <p:ph type="dt" idx="10"/>
          </p:nvPr>
        </p:nvSpPr>
        <p:spPr>
          <a:xfrm>
            <a:off x="274320" y="6307672"/>
            <a:ext cx="2743200" cy="27432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000" b="0" i="0" u="none" strike="noStrike" cap="none">
                <a:solidFill>
                  <a:srgbClr val="FEFEFE"/>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4" name="Google Shape;14;p93"/>
          <p:cNvSpPr txBox="1">
            <a:spLocks noGrp="1"/>
          </p:cNvSpPr>
          <p:nvPr>
            <p:ph type="ftr" idx="11"/>
          </p:nvPr>
        </p:nvSpPr>
        <p:spPr>
          <a:xfrm>
            <a:off x="3489960" y="6307672"/>
            <a:ext cx="5212080" cy="274320"/>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1000" b="0" i="0" u="none" strike="noStrike" cap="none">
                <a:solidFill>
                  <a:srgbClr val="FEFEFE"/>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5" name="Google Shape;15;p93"/>
          <p:cNvSpPr txBox="1">
            <a:spLocks noGrp="1"/>
          </p:cNvSpPr>
          <p:nvPr>
            <p:ph type="sldNum" idx="12"/>
          </p:nvPr>
        </p:nvSpPr>
        <p:spPr>
          <a:xfrm>
            <a:off x="10469880" y="6307672"/>
            <a:ext cx="1463040" cy="27432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1000" b="0" i="0" u="none" strike="noStrike" cap="none">
                <a:solidFill>
                  <a:srgbClr val="FEFEFE"/>
                </a:solidFill>
                <a:latin typeface="Century Gothic"/>
                <a:ea typeface="Century Gothic"/>
                <a:cs typeface="Century Gothic"/>
                <a:sym typeface="Century Gothic"/>
              </a:defRPr>
            </a:lvl1pPr>
            <a:lvl2pPr marL="0" marR="0" lvl="1" indent="0" algn="r" rtl="0">
              <a:spcBef>
                <a:spcPts val="0"/>
              </a:spcBef>
              <a:buNone/>
              <a:defRPr sz="1000" b="0" i="0" u="none" strike="noStrike" cap="none">
                <a:solidFill>
                  <a:srgbClr val="FEFEFE"/>
                </a:solidFill>
                <a:latin typeface="Century Gothic"/>
                <a:ea typeface="Century Gothic"/>
                <a:cs typeface="Century Gothic"/>
                <a:sym typeface="Century Gothic"/>
              </a:defRPr>
            </a:lvl2pPr>
            <a:lvl3pPr marL="0" marR="0" lvl="2" indent="0" algn="r" rtl="0">
              <a:spcBef>
                <a:spcPts val="0"/>
              </a:spcBef>
              <a:buNone/>
              <a:defRPr sz="1000" b="0" i="0" u="none" strike="noStrike" cap="none">
                <a:solidFill>
                  <a:srgbClr val="FEFEFE"/>
                </a:solidFill>
                <a:latin typeface="Century Gothic"/>
                <a:ea typeface="Century Gothic"/>
                <a:cs typeface="Century Gothic"/>
                <a:sym typeface="Century Gothic"/>
              </a:defRPr>
            </a:lvl3pPr>
            <a:lvl4pPr marL="0" marR="0" lvl="3" indent="0" algn="r" rtl="0">
              <a:spcBef>
                <a:spcPts val="0"/>
              </a:spcBef>
              <a:buNone/>
              <a:defRPr sz="1000" b="0" i="0" u="none" strike="noStrike" cap="none">
                <a:solidFill>
                  <a:srgbClr val="FEFEFE"/>
                </a:solidFill>
                <a:latin typeface="Century Gothic"/>
                <a:ea typeface="Century Gothic"/>
                <a:cs typeface="Century Gothic"/>
                <a:sym typeface="Century Gothic"/>
              </a:defRPr>
            </a:lvl4pPr>
            <a:lvl5pPr marL="0" marR="0" lvl="4" indent="0" algn="r" rtl="0">
              <a:spcBef>
                <a:spcPts val="0"/>
              </a:spcBef>
              <a:buNone/>
              <a:defRPr sz="1000" b="0" i="0" u="none" strike="noStrike" cap="none">
                <a:solidFill>
                  <a:srgbClr val="FEFEFE"/>
                </a:solidFill>
                <a:latin typeface="Century Gothic"/>
                <a:ea typeface="Century Gothic"/>
                <a:cs typeface="Century Gothic"/>
                <a:sym typeface="Century Gothic"/>
              </a:defRPr>
            </a:lvl5pPr>
            <a:lvl6pPr marL="0" marR="0" lvl="5" indent="0" algn="r" rtl="0">
              <a:spcBef>
                <a:spcPts val="0"/>
              </a:spcBef>
              <a:buNone/>
              <a:defRPr sz="1000" b="0" i="0" u="none" strike="noStrike" cap="none">
                <a:solidFill>
                  <a:srgbClr val="FEFEFE"/>
                </a:solidFill>
                <a:latin typeface="Century Gothic"/>
                <a:ea typeface="Century Gothic"/>
                <a:cs typeface="Century Gothic"/>
                <a:sym typeface="Century Gothic"/>
              </a:defRPr>
            </a:lvl6pPr>
            <a:lvl7pPr marL="0" marR="0" lvl="6" indent="0" algn="r" rtl="0">
              <a:spcBef>
                <a:spcPts val="0"/>
              </a:spcBef>
              <a:buNone/>
              <a:defRPr sz="1000" b="0" i="0" u="none" strike="noStrike" cap="none">
                <a:solidFill>
                  <a:srgbClr val="FEFEFE"/>
                </a:solidFill>
                <a:latin typeface="Century Gothic"/>
                <a:ea typeface="Century Gothic"/>
                <a:cs typeface="Century Gothic"/>
                <a:sym typeface="Century Gothic"/>
              </a:defRPr>
            </a:lvl7pPr>
            <a:lvl8pPr marL="0" marR="0" lvl="7" indent="0" algn="r" rtl="0">
              <a:spcBef>
                <a:spcPts val="0"/>
              </a:spcBef>
              <a:buNone/>
              <a:defRPr sz="1000" b="0" i="0" u="none" strike="noStrike" cap="none">
                <a:solidFill>
                  <a:srgbClr val="FEFEFE"/>
                </a:solidFill>
                <a:latin typeface="Century Gothic"/>
                <a:ea typeface="Century Gothic"/>
                <a:cs typeface="Century Gothic"/>
                <a:sym typeface="Century Gothic"/>
              </a:defRPr>
            </a:lvl8pPr>
            <a:lvl9pPr marL="0" marR="0" lvl="8" indent="0" algn="r" rtl="0">
              <a:spcBef>
                <a:spcPts val="0"/>
              </a:spcBef>
              <a:buNone/>
              <a:defRPr sz="1000" b="0" i="0" u="none" strike="noStrike" cap="none">
                <a:solidFill>
                  <a:srgbClr val="FEFEFE"/>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de-DE"/>
              <a:t>‹#›</a:t>
            </a:fld>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
        <p:cNvGrpSpPr/>
        <p:nvPr/>
      </p:nvGrpSpPr>
      <p:grpSpPr>
        <a:xfrm>
          <a:off x="0" y="0"/>
          <a:ext cx="0" cy="0"/>
          <a:chOff x="0" y="0"/>
          <a:chExt cx="0" cy="0"/>
        </a:xfrm>
      </p:grpSpPr>
      <p:sp>
        <p:nvSpPr>
          <p:cNvPr id="31" name="Google Shape;31;p92"/>
          <p:cNvSpPr/>
          <p:nvPr/>
        </p:nvSpPr>
        <p:spPr>
          <a:xfrm>
            <a:off x="234696" y="237744"/>
            <a:ext cx="11722608" cy="6382512"/>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92"/>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3" name="Google Shape;33;p92"/>
          <p:cNvSpPr txBox="1">
            <a:spLocks noGrp="1"/>
          </p:cNvSpPr>
          <p:nvPr>
            <p:ph type="body" idx="1"/>
          </p:nvPr>
        </p:nvSpPr>
        <p:spPr>
          <a:xfrm>
            <a:off x="1066800" y="2103120"/>
            <a:ext cx="10058400" cy="3931920"/>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900"/>
              </a:spcBef>
              <a:spcAft>
                <a:spcPts val="0"/>
              </a:spcAft>
              <a:buClr>
                <a:srgbClr val="262626"/>
              </a:buClr>
              <a:buSzPts val="1800"/>
              <a:buFont typeface="Garamond"/>
              <a:buChar char="◦"/>
              <a:defRPr sz="1800" b="0" i="0" u="none" strike="noStrike" cap="none">
                <a:solidFill>
                  <a:schemeClr val="dk1"/>
                </a:solidFill>
                <a:latin typeface="Century Gothic"/>
                <a:ea typeface="Century Gothic"/>
                <a:cs typeface="Century Gothic"/>
                <a:sym typeface="Century Gothic"/>
              </a:defRPr>
            </a:lvl1pPr>
            <a:lvl2pPr marL="914400" marR="0" lvl="1" indent="-330200" algn="l" rtl="0">
              <a:lnSpc>
                <a:spcPct val="100000"/>
              </a:lnSpc>
              <a:spcBef>
                <a:spcPts val="500"/>
              </a:spcBef>
              <a:spcAft>
                <a:spcPts val="0"/>
              </a:spcAft>
              <a:buClr>
                <a:srgbClr val="262626"/>
              </a:buClr>
              <a:buSzPts val="1600"/>
              <a:buFont typeface="Garamond"/>
              <a:buChar char="◦"/>
              <a:defRPr sz="1600" b="0" i="0" u="none" strike="noStrike" cap="none">
                <a:solidFill>
                  <a:schemeClr val="dk1"/>
                </a:solidFill>
                <a:latin typeface="Century Gothic"/>
                <a:ea typeface="Century Gothic"/>
                <a:cs typeface="Century Gothic"/>
                <a:sym typeface="Century Gothic"/>
              </a:defRPr>
            </a:lvl2pPr>
            <a:lvl3pPr marL="1371600" marR="0" lvl="2"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Century Gothic"/>
                <a:ea typeface="Century Gothic"/>
                <a:cs typeface="Century Gothic"/>
                <a:sym typeface="Century Gothic"/>
              </a:defRPr>
            </a:lvl5pPr>
            <a:lvl6pPr marL="2743200" marR="0" lvl="5"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Century Gothic"/>
                <a:ea typeface="Century Gothic"/>
                <a:cs typeface="Century Gothic"/>
                <a:sym typeface="Century Gothic"/>
              </a:defRPr>
            </a:lvl6pPr>
            <a:lvl7pPr marL="3200400" marR="0" lvl="6"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Century Gothic"/>
                <a:ea typeface="Century Gothic"/>
                <a:cs typeface="Century Gothic"/>
                <a:sym typeface="Century Gothic"/>
              </a:defRPr>
            </a:lvl7pPr>
            <a:lvl8pPr marL="3657600" marR="0" lvl="7"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Century Gothic"/>
                <a:ea typeface="Century Gothic"/>
                <a:cs typeface="Century Gothic"/>
                <a:sym typeface="Century Gothic"/>
              </a:defRPr>
            </a:lvl8pPr>
            <a:lvl9pPr marL="4114800" marR="0" lvl="8"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34" name="Google Shape;34;p92"/>
          <p:cNvSpPr txBox="1">
            <a:spLocks noGrp="1"/>
          </p:cNvSpPr>
          <p:nvPr>
            <p:ph type="dt" idx="10"/>
          </p:nvPr>
        </p:nvSpPr>
        <p:spPr>
          <a:xfrm>
            <a:off x="274320" y="6307672"/>
            <a:ext cx="2743200" cy="27432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000" b="0" i="0" u="none" strike="noStrike" cap="none">
                <a:solidFill>
                  <a:srgbClr val="3F3F3F"/>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5" name="Google Shape;35;p92"/>
          <p:cNvSpPr txBox="1">
            <a:spLocks noGrp="1"/>
          </p:cNvSpPr>
          <p:nvPr>
            <p:ph type="ftr" idx="11"/>
          </p:nvPr>
        </p:nvSpPr>
        <p:spPr>
          <a:xfrm>
            <a:off x="3489960" y="6307672"/>
            <a:ext cx="5212080" cy="274320"/>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1000" b="0" i="0" u="none" strike="noStrike" cap="none">
                <a:solidFill>
                  <a:srgbClr val="3F3F3F"/>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6" name="Google Shape;36;p92"/>
          <p:cNvSpPr txBox="1">
            <a:spLocks noGrp="1"/>
          </p:cNvSpPr>
          <p:nvPr>
            <p:ph type="sldNum" idx="12"/>
          </p:nvPr>
        </p:nvSpPr>
        <p:spPr>
          <a:xfrm>
            <a:off x="10469880" y="6307672"/>
            <a:ext cx="1463040" cy="27432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1000" b="0" i="0" u="none" strike="noStrike" cap="none">
                <a:solidFill>
                  <a:srgbClr val="3F3F3F"/>
                </a:solidFill>
                <a:latin typeface="Century Gothic"/>
                <a:ea typeface="Century Gothic"/>
                <a:cs typeface="Century Gothic"/>
                <a:sym typeface="Century Gothic"/>
              </a:defRPr>
            </a:lvl1pPr>
            <a:lvl2pPr marL="0" marR="0" lvl="1" indent="0" algn="r" rtl="0">
              <a:spcBef>
                <a:spcPts val="0"/>
              </a:spcBef>
              <a:buNone/>
              <a:defRPr sz="1000" b="0" i="0" u="none" strike="noStrike" cap="none">
                <a:solidFill>
                  <a:srgbClr val="3F3F3F"/>
                </a:solidFill>
                <a:latin typeface="Century Gothic"/>
                <a:ea typeface="Century Gothic"/>
                <a:cs typeface="Century Gothic"/>
                <a:sym typeface="Century Gothic"/>
              </a:defRPr>
            </a:lvl2pPr>
            <a:lvl3pPr marL="0" marR="0" lvl="2" indent="0" algn="r" rtl="0">
              <a:spcBef>
                <a:spcPts val="0"/>
              </a:spcBef>
              <a:buNone/>
              <a:defRPr sz="1000" b="0" i="0" u="none" strike="noStrike" cap="none">
                <a:solidFill>
                  <a:srgbClr val="3F3F3F"/>
                </a:solidFill>
                <a:latin typeface="Century Gothic"/>
                <a:ea typeface="Century Gothic"/>
                <a:cs typeface="Century Gothic"/>
                <a:sym typeface="Century Gothic"/>
              </a:defRPr>
            </a:lvl3pPr>
            <a:lvl4pPr marL="0" marR="0" lvl="3" indent="0" algn="r" rtl="0">
              <a:spcBef>
                <a:spcPts val="0"/>
              </a:spcBef>
              <a:buNone/>
              <a:defRPr sz="1000" b="0" i="0" u="none" strike="noStrike" cap="none">
                <a:solidFill>
                  <a:srgbClr val="3F3F3F"/>
                </a:solidFill>
                <a:latin typeface="Century Gothic"/>
                <a:ea typeface="Century Gothic"/>
                <a:cs typeface="Century Gothic"/>
                <a:sym typeface="Century Gothic"/>
              </a:defRPr>
            </a:lvl4pPr>
            <a:lvl5pPr marL="0" marR="0" lvl="4" indent="0" algn="r" rtl="0">
              <a:spcBef>
                <a:spcPts val="0"/>
              </a:spcBef>
              <a:buNone/>
              <a:defRPr sz="1000" b="0" i="0" u="none" strike="noStrike" cap="none">
                <a:solidFill>
                  <a:srgbClr val="3F3F3F"/>
                </a:solidFill>
                <a:latin typeface="Century Gothic"/>
                <a:ea typeface="Century Gothic"/>
                <a:cs typeface="Century Gothic"/>
                <a:sym typeface="Century Gothic"/>
              </a:defRPr>
            </a:lvl5pPr>
            <a:lvl6pPr marL="0" marR="0" lvl="5" indent="0" algn="r" rtl="0">
              <a:spcBef>
                <a:spcPts val="0"/>
              </a:spcBef>
              <a:buNone/>
              <a:defRPr sz="1000" b="0" i="0" u="none" strike="noStrike" cap="none">
                <a:solidFill>
                  <a:srgbClr val="3F3F3F"/>
                </a:solidFill>
                <a:latin typeface="Century Gothic"/>
                <a:ea typeface="Century Gothic"/>
                <a:cs typeface="Century Gothic"/>
                <a:sym typeface="Century Gothic"/>
              </a:defRPr>
            </a:lvl6pPr>
            <a:lvl7pPr marL="0" marR="0" lvl="6" indent="0" algn="r" rtl="0">
              <a:spcBef>
                <a:spcPts val="0"/>
              </a:spcBef>
              <a:buNone/>
              <a:defRPr sz="1000" b="0" i="0" u="none" strike="noStrike" cap="none">
                <a:solidFill>
                  <a:srgbClr val="3F3F3F"/>
                </a:solidFill>
                <a:latin typeface="Century Gothic"/>
                <a:ea typeface="Century Gothic"/>
                <a:cs typeface="Century Gothic"/>
                <a:sym typeface="Century Gothic"/>
              </a:defRPr>
            </a:lvl7pPr>
            <a:lvl8pPr marL="0" marR="0" lvl="7" indent="0" algn="r" rtl="0">
              <a:spcBef>
                <a:spcPts val="0"/>
              </a:spcBef>
              <a:buNone/>
              <a:defRPr sz="1000" b="0" i="0" u="none" strike="noStrike" cap="none">
                <a:solidFill>
                  <a:srgbClr val="3F3F3F"/>
                </a:solidFill>
                <a:latin typeface="Century Gothic"/>
                <a:ea typeface="Century Gothic"/>
                <a:cs typeface="Century Gothic"/>
                <a:sym typeface="Century Gothic"/>
              </a:defRPr>
            </a:lvl8pPr>
            <a:lvl9pPr marL="0" marR="0" lvl="8" indent="0" algn="r" rtl="0">
              <a:spcBef>
                <a:spcPts val="0"/>
              </a:spcBef>
              <a:buNone/>
              <a:defRPr sz="1000" b="0" i="0" u="none" strike="noStrike" cap="none">
                <a:solidFill>
                  <a:srgbClr val="3F3F3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de-DE"/>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2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2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www.hanyang.ac.kr/exchange"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mailto:elianaley2@gmail.com"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iie.khu.ac.kr/en/"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unitc-my.sharepoint.com/:f:/g/personal/ankla01_cloud_uni-tuebingen_de/EmYJtuoM7jlPjvM-6TXTBO8B5rF5uIzqPbCYtZmw2aBPoA"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hyperlink" Target="https://dorm.snu.ac.kr/eng/"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lei.snu.ac.kr/mobile/en/klec/introduction/T-material.jsp"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hyperlink" Target="http://www.twoponds.co.kr/en/snu"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www.skku.edu/eng/International/AboutDivision/AbouttheInternationalAffairsDivision03.do"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86.xml.rels><?xml version="1.0" encoding="UTF-8" standalone="yes"?>
<Relationships xmlns="http://schemas.openxmlformats.org/package/2006/relationships"><Relationship Id="rId3" Type="http://schemas.openxmlformats.org/officeDocument/2006/relationships/hyperlink" Target="http://oia.yonsei.ac.kr/intstd/exOver.asp" TargetMode="External"/><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5"/>
        <p:cNvGrpSpPr/>
        <p:nvPr/>
      </p:nvGrpSpPr>
      <p:grpSpPr>
        <a:xfrm>
          <a:off x="0" y="0"/>
          <a:ext cx="0" cy="0"/>
          <a:chOff x="0" y="0"/>
          <a:chExt cx="0" cy="0"/>
        </a:xfrm>
      </p:grpSpPr>
      <p:pic>
        <p:nvPicPr>
          <p:cNvPr id="136" name="Google Shape;136;p1" descr="실외, 나무, 하늘, 잔디이(가) 표시된 사진&#10;&#10;자동 생성된 설명"/>
          <p:cNvPicPr preferRelativeResize="0"/>
          <p:nvPr/>
        </p:nvPicPr>
        <p:blipFill rotWithShape="1">
          <a:blip r:embed="rId3">
            <a:alphaModFix amt="45000"/>
          </a:blip>
          <a:srcRect t="15730"/>
          <a:stretch/>
        </p:blipFill>
        <p:spPr>
          <a:xfrm>
            <a:off x="20" y="10"/>
            <a:ext cx="12191980" cy="6857990"/>
          </a:xfrm>
          <a:prstGeom prst="rect">
            <a:avLst/>
          </a:prstGeom>
          <a:noFill/>
          <a:ln>
            <a:noFill/>
          </a:ln>
        </p:spPr>
      </p:pic>
      <p:sp>
        <p:nvSpPr>
          <p:cNvPr id="137" name="Google Shape;137;p1"/>
          <p:cNvSpPr txBox="1">
            <a:spLocks noGrp="1"/>
          </p:cNvSpPr>
          <p:nvPr>
            <p:ph type="ctrTitle"/>
          </p:nvPr>
        </p:nvSpPr>
        <p:spPr>
          <a:xfrm>
            <a:off x="1561708" y="2091263"/>
            <a:ext cx="9068586" cy="2461504"/>
          </a:xfrm>
          <a:prstGeom prst="rect">
            <a:avLst/>
          </a:prstGeom>
          <a:noFill/>
          <a:ln>
            <a:noFill/>
          </a:ln>
        </p:spPr>
        <p:txBody>
          <a:bodyPr spcFirstLastPara="1" wrap="square" lIns="91425" tIns="45700" rIns="91425" bIns="45700" anchor="ctr" anchorCtr="0">
            <a:normAutofit/>
          </a:bodyPr>
          <a:lstStyle/>
          <a:p>
            <a:pPr marL="0" lvl="0" indent="0" algn="ctr" rtl="0">
              <a:lnSpc>
                <a:spcPct val="83000"/>
              </a:lnSpc>
              <a:spcBef>
                <a:spcPts val="0"/>
              </a:spcBef>
              <a:spcAft>
                <a:spcPts val="0"/>
              </a:spcAft>
              <a:buClr>
                <a:srgbClr val="FEFEFE"/>
              </a:buClr>
              <a:buSzPts val="6100"/>
              <a:buFont typeface="Century Gothic"/>
              <a:buNone/>
            </a:pPr>
            <a:r>
              <a:rPr lang="de-DE" sz="6100" dirty="0"/>
              <a:t>INFOVERANSTALTUNG FÜR STUDIUM IN KOREA</a:t>
            </a:r>
            <a:br>
              <a:rPr lang="de-DE" sz="6100" dirty="0"/>
            </a:br>
            <a:r>
              <a:rPr lang="de-DE" sz="6100" dirty="0"/>
              <a:t> JULI 2025</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37"/>
                                        </p:tgtEl>
                                        <p:attrNameLst>
                                          <p:attrName>style.visibility</p:attrName>
                                        </p:attrNameLst>
                                      </p:cBhvr>
                                      <p:to>
                                        <p:strVal val="visible"/>
                                      </p:to>
                                    </p:set>
                                    <p:animEffect transition="in" filter="fade">
                                      <p:cBhvr>
                                        <p:cTn id="7" dur="4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0"/>
          <p:cNvSpPr txBox="1">
            <a:spLocks noGrp="1"/>
          </p:cNvSpPr>
          <p:nvPr>
            <p:ph type="title"/>
          </p:nvPr>
        </p:nvSpPr>
        <p:spPr>
          <a:xfrm>
            <a:off x="885825" y="584994"/>
            <a:ext cx="10696572" cy="6207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62626"/>
              </a:buClr>
              <a:buSzPct val="100000"/>
              <a:buFont typeface="Century Gothic"/>
              <a:buNone/>
            </a:pPr>
            <a:r>
              <a:rPr lang="de-DE" b="1"/>
              <a:t>Bewerbungsverfahren</a:t>
            </a:r>
            <a:endParaRPr b="1"/>
          </a:p>
        </p:txBody>
      </p:sp>
      <p:sp>
        <p:nvSpPr>
          <p:cNvPr id="193" name="Google Shape;193;p10"/>
          <p:cNvSpPr txBox="1">
            <a:spLocks noGrp="1"/>
          </p:cNvSpPr>
          <p:nvPr>
            <p:ph type="body" idx="1"/>
          </p:nvPr>
        </p:nvSpPr>
        <p:spPr>
          <a:xfrm>
            <a:off x="597323" y="1882774"/>
            <a:ext cx="11273575" cy="5002213"/>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u="sng" dirty="0"/>
              <a:t>Ausschlaggebend für die Nominierungen: </a:t>
            </a:r>
          </a:p>
          <a:p>
            <a:pPr marL="0" lvl="0" indent="0" algn="l" rtl="0">
              <a:lnSpc>
                <a:spcPct val="100000"/>
              </a:lnSpc>
              <a:spcBef>
                <a:spcPts val="0"/>
              </a:spcBef>
              <a:spcAft>
                <a:spcPts val="0"/>
              </a:spcAft>
              <a:buSzPts val="1800"/>
              <a:buNone/>
            </a:pPr>
            <a:r>
              <a:rPr lang="de-DE" u="sng" dirty="0"/>
              <a:t>     Studienleistungen, </a:t>
            </a:r>
          </a:p>
          <a:p>
            <a:pPr marL="0" lvl="0" indent="0" algn="l" rtl="0">
              <a:lnSpc>
                <a:spcPct val="100000"/>
              </a:lnSpc>
              <a:spcBef>
                <a:spcPts val="0"/>
              </a:spcBef>
              <a:spcAft>
                <a:spcPts val="0"/>
              </a:spcAft>
              <a:buSzPts val="1800"/>
              <a:buNone/>
            </a:pPr>
            <a:r>
              <a:rPr lang="de-DE" u="sng" dirty="0"/>
              <a:t>     soziales und studentisches Engagement, </a:t>
            </a:r>
          </a:p>
          <a:p>
            <a:pPr marL="0" lvl="0" indent="0" algn="l" rtl="0">
              <a:lnSpc>
                <a:spcPct val="100000"/>
              </a:lnSpc>
              <a:spcBef>
                <a:spcPts val="0"/>
              </a:spcBef>
              <a:spcAft>
                <a:spcPts val="0"/>
              </a:spcAft>
              <a:buSzPts val="1800"/>
              <a:buNone/>
            </a:pPr>
            <a:r>
              <a:rPr lang="de-DE" u="sng" dirty="0"/>
              <a:t>    der Studienplan, </a:t>
            </a:r>
          </a:p>
          <a:p>
            <a:pPr marL="0" lvl="0" indent="0" algn="l" rtl="0">
              <a:lnSpc>
                <a:spcPct val="100000"/>
              </a:lnSpc>
              <a:spcBef>
                <a:spcPts val="0"/>
              </a:spcBef>
              <a:spcAft>
                <a:spcPts val="0"/>
              </a:spcAft>
              <a:buSzPts val="1800"/>
              <a:buNone/>
            </a:pPr>
            <a:r>
              <a:rPr lang="de-DE" u="sng" dirty="0"/>
              <a:t>    sowie die Qualität Ihrer Bewerbung.</a:t>
            </a:r>
            <a:endParaRPr dirty="0"/>
          </a:p>
          <a:p>
            <a:pPr marL="182880" lvl="0" indent="-182880" algn="l" rtl="0">
              <a:lnSpc>
                <a:spcPct val="100000"/>
              </a:lnSpc>
              <a:spcBef>
                <a:spcPts val="900"/>
              </a:spcBef>
              <a:spcAft>
                <a:spcPts val="0"/>
              </a:spcAft>
              <a:buSzPts val="1800"/>
              <a:buChar char="◦"/>
            </a:pPr>
            <a:r>
              <a:rPr lang="de-DE" dirty="0"/>
              <a:t> Die </a:t>
            </a:r>
            <a:r>
              <a:rPr lang="de-DE" u="sng" dirty="0"/>
              <a:t>Benachrichtigung</a:t>
            </a:r>
            <a:r>
              <a:rPr lang="de-DE" dirty="0"/>
              <a:t> über die Nominierung erfolgt </a:t>
            </a:r>
            <a:r>
              <a:rPr lang="de-DE" u="sng" dirty="0"/>
              <a:t>Ende August/Anfang September</a:t>
            </a:r>
            <a:r>
              <a:rPr lang="de-DE" dirty="0"/>
              <a:t> per Mail bzw. für die späteren Bewerber:innen so schnell wie möglich im September.</a:t>
            </a:r>
            <a:endParaRPr dirty="0"/>
          </a:p>
          <a:p>
            <a:pPr marL="0" lvl="0" indent="0" algn="l" rtl="0">
              <a:lnSpc>
                <a:spcPct val="100000"/>
              </a:lnSpc>
              <a:spcBef>
                <a:spcPts val="900"/>
              </a:spcBef>
              <a:spcAft>
                <a:spcPts val="0"/>
              </a:spcAft>
              <a:buSzPts val="1800"/>
              <a:buNone/>
            </a:pP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1"/>
          <p:cNvSpPr txBox="1">
            <a:spLocks noGrp="1"/>
          </p:cNvSpPr>
          <p:nvPr>
            <p:ph type="body" idx="1"/>
          </p:nvPr>
        </p:nvSpPr>
        <p:spPr>
          <a:xfrm>
            <a:off x="379221" y="437827"/>
            <a:ext cx="11298430" cy="5848995"/>
          </a:xfrm>
          <a:prstGeom prst="rect">
            <a:avLst/>
          </a:prstGeom>
          <a:noFill/>
          <a:ln>
            <a:noFill/>
          </a:ln>
        </p:spPr>
        <p:txBody>
          <a:bodyPr spcFirstLastPara="1" wrap="square" lIns="91425" tIns="45700" rIns="91425" bIns="45700" anchor="t" anchorCtr="0">
            <a:normAutofit/>
          </a:bodyPr>
          <a:lstStyle/>
          <a:p>
            <a:pPr marL="0" lvl="2" indent="0" algn="l" rtl="0">
              <a:lnSpc>
                <a:spcPct val="100000"/>
              </a:lnSpc>
              <a:spcBef>
                <a:spcPts val="0"/>
              </a:spcBef>
              <a:spcAft>
                <a:spcPts val="0"/>
              </a:spcAft>
              <a:buSzPts val="3110"/>
              <a:buNone/>
            </a:pPr>
            <a:r>
              <a:rPr lang="de-DE" sz="3110" dirty="0"/>
              <a:t>2.2.2. </a:t>
            </a:r>
            <a:r>
              <a:rPr lang="de-DE" sz="3110" b="1" dirty="0"/>
              <a:t>Schritt 2: Bewerbung an den Universitäten in Korea </a:t>
            </a:r>
            <a:endParaRPr dirty="0"/>
          </a:p>
          <a:p>
            <a:pPr marL="0" lvl="2" indent="0" algn="l" rtl="0">
              <a:lnSpc>
                <a:spcPct val="100000"/>
              </a:lnSpc>
              <a:spcBef>
                <a:spcPts val="500"/>
              </a:spcBef>
              <a:spcAft>
                <a:spcPts val="0"/>
              </a:spcAft>
              <a:buSzPts val="3500"/>
              <a:buNone/>
            </a:pPr>
            <a:endParaRPr sz="3500" b="1" dirty="0"/>
          </a:p>
          <a:p>
            <a:pPr marL="0" lvl="2" indent="0" algn="l" rtl="0">
              <a:lnSpc>
                <a:spcPct val="100000"/>
              </a:lnSpc>
              <a:spcBef>
                <a:spcPts val="500"/>
              </a:spcBef>
              <a:spcAft>
                <a:spcPts val="0"/>
              </a:spcAft>
              <a:buSzPts val="3500"/>
              <a:buNone/>
            </a:pPr>
            <a:endParaRPr sz="3500" b="1" dirty="0"/>
          </a:p>
          <a:p>
            <a:pPr marL="182880" lvl="0" indent="-182880" algn="l" rtl="0">
              <a:lnSpc>
                <a:spcPct val="100000"/>
              </a:lnSpc>
              <a:spcBef>
                <a:spcPts val="900"/>
              </a:spcBef>
              <a:spcAft>
                <a:spcPts val="0"/>
              </a:spcAft>
              <a:buSzPts val="1800"/>
              <a:buChar char="◦"/>
            </a:pPr>
            <a:r>
              <a:rPr lang="de-DE" dirty="0"/>
              <a:t>Die Bewerbung an den Universitäten erfolgt </a:t>
            </a:r>
            <a:r>
              <a:rPr lang="de-DE" i="1" dirty="0"/>
              <a:t>individuell und digital</a:t>
            </a:r>
            <a:r>
              <a:rPr lang="de-DE" dirty="0"/>
              <a:t>. Alle Dokumente müssen </a:t>
            </a:r>
            <a:br>
              <a:rPr lang="de-DE" dirty="0"/>
            </a:br>
            <a:r>
              <a:rPr lang="de-DE" u="sng" dirty="0"/>
              <a:t>möglichst in einer Datei</a:t>
            </a:r>
            <a:r>
              <a:rPr lang="de-DE" dirty="0"/>
              <a:t> und </a:t>
            </a:r>
            <a:r>
              <a:rPr lang="de-DE" u="sng" dirty="0"/>
              <a:t>in Englisch </a:t>
            </a:r>
            <a:r>
              <a:rPr lang="de-DE" dirty="0"/>
              <a:t>vorliegen.</a:t>
            </a:r>
            <a:endParaRPr dirty="0"/>
          </a:p>
          <a:p>
            <a:pPr marL="182880" lvl="0" indent="-182880" algn="l" rtl="0">
              <a:lnSpc>
                <a:spcPct val="100000"/>
              </a:lnSpc>
              <a:spcBef>
                <a:spcPts val="900"/>
              </a:spcBef>
              <a:spcAft>
                <a:spcPts val="0"/>
              </a:spcAft>
              <a:buSzPts val="1800"/>
              <a:buChar char="◦"/>
            </a:pPr>
            <a:r>
              <a:rPr lang="de-DE" dirty="0"/>
              <a:t>Studierende, die für die </a:t>
            </a:r>
            <a:r>
              <a:rPr lang="de-DE" u="sng" dirty="0"/>
              <a:t>Korea University</a:t>
            </a:r>
            <a:r>
              <a:rPr lang="de-DE" dirty="0"/>
              <a:t> nominiert wurden, werden vom </a:t>
            </a:r>
            <a:r>
              <a:rPr lang="de-DE" u="sng" dirty="0"/>
              <a:t>TUCKU</a:t>
            </a:r>
            <a:r>
              <a:rPr lang="de-DE" dirty="0"/>
              <a:t> hinsichtlich </a:t>
            </a:r>
            <a:br>
              <a:rPr lang="de-DE" dirty="0"/>
            </a:br>
            <a:r>
              <a:rPr lang="de-DE" dirty="0"/>
              <a:t>Bewerbung und Zulassung direkt betreut.</a:t>
            </a:r>
            <a:endParaRPr dirty="0"/>
          </a:p>
          <a:p>
            <a:pPr marL="182880" lvl="0" indent="-182880" algn="l" rtl="0">
              <a:lnSpc>
                <a:spcPct val="100000"/>
              </a:lnSpc>
              <a:spcBef>
                <a:spcPts val="900"/>
              </a:spcBef>
              <a:spcAft>
                <a:spcPts val="0"/>
              </a:spcAft>
              <a:buSzPts val="1800"/>
              <a:buChar char="◦"/>
            </a:pPr>
            <a:r>
              <a:rPr lang="de-DE" dirty="0"/>
              <a:t>Andere Studierende - bei der Bewerbung und Zulassung von </a:t>
            </a:r>
            <a:r>
              <a:rPr lang="de-DE" b="1" u="sng" dirty="0"/>
              <a:t>Frau Hermle</a:t>
            </a:r>
            <a:r>
              <a:rPr lang="de-DE" b="1" dirty="0"/>
              <a:t> </a:t>
            </a:r>
            <a:r>
              <a:rPr lang="de-DE" dirty="0"/>
              <a:t>(International Office) </a:t>
            </a:r>
            <a:br>
              <a:rPr lang="de-DE" dirty="0"/>
            </a:br>
            <a:r>
              <a:rPr lang="de-DE" dirty="0"/>
              <a:t>betreut</a:t>
            </a:r>
            <a:endParaRPr dirty="0"/>
          </a:p>
          <a:p>
            <a:pPr marL="182880" lvl="0" indent="-68579" algn="l" rtl="0">
              <a:lnSpc>
                <a:spcPct val="100000"/>
              </a:lnSpc>
              <a:spcBef>
                <a:spcPts val="900"/>
              </a:spcBef>
              <a:spcAft>
                <a:spcPts val="0"/>
              </a:spcAft>
              <a:buSzPts val="1800"/>
              <a:buNone/>
            </a:pP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2"/>
          <p:cNvSpPr txBox="1">
            <a:spLocks noGrp="1"/>
          </p:cNvSpPr>
          <p:nvPr>
            <p:ph type="title"/>
          </p:nvPr>
        </p:nvSpPr>
        <p:spPr>
          <a:xfrm>
            <a:off x="651177" y="518319"/>
            <a:ext cx="11087100" cy="7731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62626"/>
              </a:buClr>
              <a:buSzPts val="3200"/>
              <a:buFont typeface="Century Gothic"/>
              <a:buNone/>
            </a:pPr>
            <a:r>
              <a:rPr lang="de-DE" sz="3200" b="1"/>
              <a:t>Überblick über den zeitlichen Ablauf der Bewerbung</a:t>
            </a:r>
            <a:endParaRPr sz="3200"/>
          </a:p>
        </p:txBody>
      </p:sp>
      <p:sp>
        <p:nvSpPr>
          <p:cNvPr id="204" name="Google Shape;204;p12"/>
          <p:cNvSpPr txBox="1">
            <a:spLocks noGrp="1"/>
          </p:cNvSpPr>
          <p:nvPr>
            <p:ph type="body" idx="1"/>
          </p:nvPr>
        </p:nvSpPr>
        <p:spPr>
          <a:xfrm>
            <a:off x="651177" y="1920339"/>
            <a:ext cx="11087100" cy="5632986"/>
          </a:xfrm>
          <a:prstGeom prst="rect">
            <a:avLst/>
          </a:prstGeom>
          <a:noFill/>
          <a:ln>
            <a:noFill/>
          </a:ln>
        </p:spPr>
        <p:txBody>
          <a:bodyPr spcFirstLastPara="1" wrap="square" lIns="91425" tIns="45700" rIns="91425" bIns="45700" anchor="t" anchorCtr="0">
            <a:noAutofit/>
          </a:bodyPr>
          <a:lstStyle/>
          <a:p>
            <a:pPr marL="182880" lvl="0" indent="-182880" algn="l" rtl="0">
              <a:lnSpc>
                <a:spcPct val="100000"/>
              </a:lnSpc>
              <a:spcBef>
                <a:spcPts val="0"/>
              </a:spcBef>
              <a:spcAft>
                <a:spcPts val="0"/>
              </a:spcAft>
              <a:buSzPts val="1800"/>
              <a:buChar char="◦"/>
            </a:pPr>
            <a:r>
              <a:rPr lang="de-DE" b="1" dirty="0"/>
              <a:t>15. August:</a:t>
            </a:r>
            <a:r>
              <a:rPr lang="de-DE" dirty="0"/>
              <a:t> Deadline der Bewerbung an der Koreanistik</a:t>
            </a:r>
            <a:endParaRPr dirty="0"/>
          </a:p>
          <a:p>
            <a:pPr marL="182880" lvl="0" indent="-182880" algn="l" rtl="0">
              <a:lnSpc>
                <a:spcPct val="100000"/>
              </a:lnSpc>
              <a:spcBef>
                <a:spcPts val="900"/>
              </a:spcBef>
              <a:spcAft>
                <a:spcPts val="0"/>
              </a:spcAft>
              <a:buSzPts val="1800"/>
              <a:buChar char="◦"/>
            </a:pPr>
            <a:r>
              <a:rPr lang="de-DE" b="1" dirty="0"/>
              <a:t>Ende August/Anfang Sept.:</a:t>
            </a:r>
            <a:r>
              <a:rPr lang="de-DE" dirty="0"/>
              <a:t> Nominierung durch Abteilung Koreanistik und Übermittlung der </a:t>
            </a:r>
            <a:br>
              <a:rPr lang="de-DE" dirty="0"/>
            </a:br>
            <a:r>
              <a:rPr lang="de-DE" dirty="0"/>
              <a:t>Nominierung an das International Office Tübingen.</a:t>
            </a:r>
            <a:endParaRPr dirty="0"/>
          </a:p>
          <a:p>
            <a:pPr marL="182880" lvl="0" indent="-182880" algn="l" rtl="0">
              <a:lnSpc>
                <a:spcPct val="100000"/>
              </a:lnSpc>
              <a:spcBef>
                <a:spcPts val="900"/>
              </a:spcBef>
              <a:spcAft>
                <a:spcPts val="0"/>
              </a:spcAft>
              <a:buSzPts val="1800"/>
              <a:buChar char="◦"/>
            </a:pPr>
            <a:r>
              <a:rPr lang="de-DE" b="1" dirty="0"/>
              <a:t>5. September</a:t>
            </a:r>
            <a:r>
              <a:rPr lang="de-DE" dirty="0"/>
              <a:t>: 2. Deadline für  Bewerbung an der Koreanistik (nach Bestehen der Wiederholungs-prüfung)</a:t>
            </a:r>
            <a:endParaRPr dirty="0"/>
          </a:p>
          <a:p>
            <a:pPr marL="182880" lvl="0" indent="-182880" algn="l" rtl="0">
              <a:lnSpc>
                <a:spcPct val="100000"/>
              </a:lnSpc>
              <a:spcBef>
                <a:spcPts val="900"/>
              </a:spcBef>
              <a:spcAft>
                <a:spcPts val="0"/>
              </a:spcAft>
              <a:buSzPts val="1800"/>
              <a:buChar char="◦"/>
            </a:pPr>
            <a:r>
              <a:rPr lang="de-DE" b="1" dirty="0"/>
              <a:t>September:</a:t>
            </a:r>
            <a:r>
              <a:rPr lang="de-DE" dirty="0"/>
              <a:t> Obligatorischer Eintrag ins </a:t>
            </a:r>
            <a:r>
              <a:rPr lang="de-DE" i="1" dirty="0"/>
              <a:t>Mobility-Online</a:t>
            </a:r>
            <a:r>
              <a:rPr lang="de-DE" dirty="0"/>
              <a:t> (Online-Anmeldeformular des International </a:t>
            </a:r>
            <a:br>
              <a:rPr lang="de-DE" dirty="0"/>
            </a:br>
            <a:r>
              <a:rPr lang="de-DE" dirty="0"/>
              <a:t>Office Tübingen), genaue Information erteilt Frau Hermle.</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3"/>
          <p:cNvSpPr txBox="1">
            <a:spLocks noGrp="1"/>
          </p:cNvSpPr>
          <p:nvPr>
            <p:ph type="title"/>
          </p:nvPr>
        </p:nvSpPr>
        <p:spPr>
          <a:xfrm>
            <a:off x="533399" y="779463"/>
            <a:ext cx="10972798" cy="2016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62626"/>
              </a:buClr>
              <a:buSzPts val="3200"/>
              <a:buFont typeface="Century Gothic"/>
              <a:buNone/>
            </a:pPr>
            <a:r>
              <a:rPr lang="de-DE" sz="3200" b="1"/>
              <a:t>Überblick über den zeitlichen Ablauf der Bewerbung</a:t>
            </a:r>
            <a:endParaRPr sz="3200"/>
          </a:p>
        </p:txBody>
      </p:sp>
      <p:sp>
        <p:nvSpPr>
          <p:cNvPr id="210" name="Google Shape;210;p13"/>
          <p:cNvSpPr txBox="1">
            <a:spLocks noGrp="1"/>
          </p:cNvSpPr>
          <p:nvPr>
            <p:ph type="body" idx="1"/>
          </p:nvPr>
        </p:nvSpPr>
        <p:spPr>
          <a:xfrm>
            <a:off x="609599" y="1544452"/>
            <a:ext cx="9915557" cy="6008895"/>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b="1" dirty="0"/>
              <a:t>Oktober/November:</a:t>
            </a:r>
            <a:r>
              <a:rPr lang="de-DE" dirty="0"/>
              <a:t> Bewerbung an den Universitäten in Korea</a:t>
            </a:r>
            <a:endParaRPr dirty="0"/>
          </a:p>
          <a:p>
            <a:pPr marL="182880" lvl="0" indent="-182880" algn="l" rtl="0">
              <a:lnSpc>
                <a:spcPct val="100000"/>
              </a:lnSpc>
              <a:spcBef>
                <a:spcPts val="900"/>
              </a:spcBef>
              <a:spcAft>
                <a:spcPts val="0"/>
              </a:spcAft>
              <a:buSzPts val="1800"/>
              <a:buChar char="◦"/>
            </a:pPr>
            <a:r>
              <a:rPr lang="de-DE" b="1" dirty="0"/>
              <a:t>November/Dezember:</a:t>
            </a:r>
            <a:r>
              <a:rPr lang="de-DE" dirty="0"/>
              <a:t> Zulassungsbescheid aus Korea</a:t>
            </a:r>
            <a:endParaRPr dirty="0"/>
          </a:p>
          <a:p>
            <a:pPr marL="182880" lvl="0" indent="-182880" algn="l" rtl="0">
              <a:lnSpc>
                <a:spcPct val="100000"/>
              </a:lnSpc>
              <a:spcBef>
                <a:spcPts val="900"/>
              </a:spcBef>
              <a:spcAft>
                <a:spcPts val="0"/>
              </a:spcAft>
              <a:buSzPts val="1800"/>
              <a:buChar char="◦"/>
            </a:pPr>
            <a:r>
              <a:rPr lang="de-DE" b="1" dirty="0"/>
              <a:t>Dezember/Januar</a:t>
            </a:r>
            <a:r>
              <a:rPr lang="de-DE" dirty="0"/>
              <a:t>: Vorbereitung auf Auslandsaufenthalt, Erledigung von Formalitäten (Visum, Wohnheim, Auslandskrankenversicherung)</a:t>
            </a:r>
            <a:endParaRPr dirty="0"/>
          </a:p>
          <a:p>
            <a:pPr marL="182880" lvl="0" indent="-182880" algn="l" rtl="0">
              <a:lnSpc>
                <a:spcPct val="100000"/>
              </a:lnSpc>
              <a:spcBef>
                <a:spcPts val="900"/>
              </a:spcBef>
              <a:spcAft>
                <a:spcPts val="0"/>
              </a:spcAft>
              <a:buSzPts val="1800"/>
              <a:buChar char="◦"/>
            </a:pPr>
            <a:r>
              <a:rPr lang="de-DE" b="1" dirty="0"/>
              <a:t>Mitte Februar</a:t>
            </a:r>
            <a:r>
              <a:rPr lang="de-DE" dirty="0"/>
              <a:t>: Ende Wintersemester in Tübingen</a:t>
            </a:r>
            <a:endParaRPr dirty="0"/>
          </a:p>
          <a:p>
            <a:pPr marL="182880" lvl="0" indent="-182880" algn="l" rtl="0">
              <a:lnSpc>
                <a:spcPct val="100000"/>
              </a:lnSpc>
              <a:spcBef>
                <a:spcPts val="900"/>
              </a:spcBef>
              <a:spcAft>
                <a:spcPts val="0"/>
              </a:spcAft>
              <a:buSzPts val="1800"/>
              <a:buChar char="◦"/>
            </a:pPr>
            <a:r>
              <a:rPr lang="de-DE" b="1" dirty="0"/>
              <a:t>Mitte/Ende Februar</a:t>
            </a:r>
            <a:r>
              <a:rPr lang="de-DE" dirty="0"/>
              <a:t>: Reiseantritt spätestens bis zum 20. Februar empfohlen. Man sollte </a:t>
            </a:r>
            <a:r>
              <a:rPr lang="de-DE" dirty="0">
                <a:solidFill>
                  <a:srgbClr val="FF0000"/>
                </a:solidFill>
              </a:rPr>
              <a:t>Termine für Orientation und Einstufungstest </a:t>
            </a:r>
            <a:r>
              <a:rPr lang="de-DE" dirty="0"/>
              <a:t>beachten. Für Termine beachten Sie auf Ihre Uni-Webseite</a:t>
            </a:r>
            <a:endParaRPr dirty="0"/>
          </a:p>
          <a:p>
            <a:pPr marL="182880" lvl="0" indent="-182880" algn="l" rtl="0">
              <a:lnSpc>
                <a:spcPct val="100000"/>
              </a:lnSpc>
              <a:spcBef>
                <a:spcPts val="900"/>
              </a:spcBef>
              <a:spcAft>
                <a:spcPts val="0"/>
              </a:spcAft>
              <a:buSzPts val="1800"/>
              <a:buChar char="◦"/>
            </a:pPr>
            <a:r>
              <a:rPr lang="de-DE" sz="1800" b="1" dirty="0"/>
              <a:t>Ende Februar: </a:t>
            </a:r>
            <a:r>
              <a:rPr lang="de-DE" sz="1800" dirty="0"/>
              <a:t>(Inhalts)Kurswahl</a:t>
            </a:r>
            <a:endParaRPr dirty="0"/>
          </a:p>
          <a:p>
            <a:pPr marL="182880" lvl="0" indent="-68579" algn="l" rtl="0">
              <a:lnSpc>
                <a:spcPct val="100000"/>
              </a:lnSpc>
              <a:spcBef>
                <a:spcPts val="900"/>
              </a:spcBef>
              <a:spcAft>
                <a:spcPts val="0"/>
              </a:spcAft>
              <a:buSzPts val="1800"/>
              <a:buNone/>
            </a:pP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4"/>
          <p:cNvSpPr txBox="1">
            <a:spLocks noGrp="1"/>
          </p:cNvSpPr>
          <p:nvPr>
            <p:ph type="title"/>
          </p:nvPr>
        </p:nvSpPr>
        <p:spPr>
          <a:xfrm>
            <a:off x="-1619251" y="1827213"/>
            <a:ext cx="85726" cy="10636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62626"/>
              </a:buClr>
              <a:buSzPct val="100000"/>
              <a:buFont typeface="Century Gothic"/>
              <a:buNone/>
            </a:pPr>
            <a:endParaRPr dirty="0"/>
          </a:p>
        </p:txBody>
      </p:sp>
      <p:sp>
        <p:nvSpPr>
          <p:cNvPr id="216" name="Google Shape;216;p14"/>
          <p:cNvSpPr txBox="1">
            <a:spLocks noGrp="1"/>
          </p:cNvSpPr>
          <p:nvPr>
            <p:ph type="body" idx="1"/>
          </p:nvPr>
        </p:nvSpPr>
        <p:spPr>
          <a:xfrm>
            <a:off x="1266825" y="1343024"/>
            <a:ext cx="10239375" cy="5300685"/>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b="1"/>
              <a:t>Kontakt Internationale Angelegenheiten Tübingen</a:t>
            </a:r>
            <a:endParaRPr/>
          </a:p>
          <a:p>
            <a:pPr marL="0" lvl="0" indent="0" algn="l" rtl="0">
              <a:lnSpc>
                <a:spcPct val="100000"/>
              </a:lnSpc>
              <a:spcBef>
                <a:spcPts val="900"/>
              </a:spcBef>
              <a:spcAft>
                <a:spcPts val="0"/>
              </a:spcAft>
              <a:buSzPts val="1800"/>
              <a:buNone/>
            </a:pPr>
            <a:r>
              <a:rPr lang="de-DE"/>
              <a:t> </a:t>
            </a:r>
            <a:r>
              <a:rPr lang="de-DE" u="sng"/>
              <a:t>Frau Waltraud Hermle</a:t>
            </a:r>
            <a:endParaRPr/>
          </a:p>
          <a:p>
            <a:pPr marL="0" lvl="0" indent="0" algn="l" rtl="0">
              <a:lnSpc>
                <a:spcPct val="100000"/>
              </a:lnSpc>
              <a:spcBef>
                <a:spcPts val="900"/>
              </a:spcBef>
              <a:spcAft>
                <a:spcPts val="0"/>
              </a:spcAft>
              <a:buSzPts val="1800"/>
              <a:buNone/>
            </a:pPr>
            <a:r>
              <a:rPr lang="de-DE"/>
              <a:t> Austauschprogramme/Exchange Programs </a:t>
            </a:r>
            <a:endParaRPr/>
          </a:p>
          <a:p>
            <a:pPr marL="0" lvl="0" indent="0" algn="l" rtl="0">
              <a:lnSpc>
                <a:spcPct val="100000"/>
              </a:lnSpc>
              <a:spcBef>
                <a:spcPts val="900"/>
              </a:spcBef>
              <a:spcAft>
                <a:spcPts val="0"/>
              </a:spcAft>
              <a:buSzPts val="1800"/>
              <a:buNone/>
            </a:pPr>
            <a:r>
              <a:rPr lang="de-DE"/>
              <a:t> Universität Tübingen</a:t>
            </a:r>
            <a:endParaRPr/>
          </a:p>
          <a:p>
            <a:pPr marL="0" lvl="0" indent="0" algn="l" rtl="0">
              <a:lnSpc>
                <a:spcPct val="100000"/>
              </a:lnSpc>
              <a:spcBef>
                <a:spcPts val="900"/>
              </a:spcBef>
              <a:spcAft>
                <a:spcPts val="0"/>
              </a:spcAft>
              <a:buSzPts val="1800"/>
              <a:buNone/>
            </a:pPr>
            <a:r>
              <a:rPr lang="de-DE"/>
              <a:t> Dezernat für Internationale Angelegenheiten</a:t>
            </a:r>
            <a:endParaRPr/>
          </a:p>
          <a:p>
            <a:pPr marL="0" lvl="0" indent="0" algn="l" rtl="0">
              <a:lnSpc>
                <a:spcPct val="100000"/>
              </a:lnSpc>
              <a:spcBef>
                <a:spcPts val="900"/>
              </a:spcBef>
              <a:spcAft>
                <a:spcPts val="0"/>
              </a:spcAft>
              <a:buSzPts val="1800"/>
              <a:buNone/>
            </a:pPr>
            <a:r>
              <a:rPr lang="de-DE"/>
              <a:t> Wilhelmstr. 9, D-72074 Tübingen</a:t>
            </a:r>
            <a:endParaRPr/>
          </a:p>
          <a:p>
            <a:pPr marL="0" lvl="0" indent="0" algn="l" rtl="0">
              <a:lnSpc>
                <a:spcPct val="100000"/>
              </a:lnSpc>
              <a:spcBef>
                <a:spcPts val="900"/>
              </a:spcBef>
              <a:spcAft>
                <a:spcPts val="0"/>
              </a:spcAft>
              <a:buSzPts val="1800"/>
              <a:buNone/>
            </a:pPr>
            <a:r>
              <a:rPr lang="de-DE"/>
              <a:t> Tel.: 07071/29-72554</a:t>
            </a:r>
            <a:endParaRPr/>
          </a:p>
          <a:p>
            <a:pPr marL="0" lvl="0" indent="0" algn="l" rtl="0">
              <a:lnSpc>
                <a:spcPct val="100000"/>
              </a:lnSpc>
              <a:spcBef>
                <a:spcPts val="900"/>
              </a:spcBef>
              <a:spcAft>
                <a:spcPts val="0"/>
              </a:spcAft>
              <a:buSzPts val="1800"/>
              <a:buNone/>
            </a:pPr>
            <a:r>
              <a:rPr lang="de-DE"/>
              <a:t> Fax: 07071/29-5404</a:t>
            </a:r>
            <a:endParaRPr/>
          </a:p>
          <a:p>
            <a:pPr marL="0" lvl="0" indent="0" algn="l" rtl="0">
              <a:lnSpc>
                <a:spcPct val="100000"/>
              </a:lnSpc>
              <a:spcBef>
                <a:spcPts val="900"/>
              </a:spcBef>
              <a:spcAft>
                <a:spcPts val="0"/>
              </a:spcAft>
              <a:buSzPts val="1800"/>
              <a:buNone/>
            </a:pPr>
            <a:r>
              <a:rPr lang="de-DE"/>
              <a:t> Mail: waltraud.hermle@uni-tuebingen.de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5"/>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600"/>
              <a:buFont typeface="Century Gothic"/>
              <a:buNone/>
            </a:pPr>
            <a:r>
              <a:rPr lang="de-DE" sz="3600" b="1"/>
              <a:t>2.3. Partneruniversitäten in Korea</a:t>
            </a:r>
            <a:endParaRPr sz="3300" b="1"/>
          </a:p>
        </p:txBody>
      </p:sp>
      <p:sp>
        <p:nvSpPr>
          <p:cNvPr id="222" name="Google Shape;222;p15"/>
          <p:cNvSpPr txBox="1">
            <a:spLocks noGrp="1"/>
          </p:cNvSpPr>
          <p:nvPr>
            <p:ph type="body" idx="1"/>
          </p:nvPr>
        </p:nvSpPr>
        <p:spPr>
          <a:xfrm>
            <a:off x="1066800" y="2103120"/>
            <a:ext cx="10058400" cy="3931920"/>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dirty="0"/>
              <a:t>Die Webseite des jeweiligen </a:t>
            </a:r>
            <a:r>
              <a:rPr lang="de-DE" b="1" dirty="0"/>
              <a:t>International Office</a:t>
            </a:r>
            <a:r>
              <a:rPr lang="de-DE" dirty="0"/>
              <a:t> (jeweils zu Beginn jeder Univorstellung) nutzen!</a:t>
            </a:r>
            <a:endParaRPr dirty="0"/>
          </a:p>
          <a:p>
            <a:pPr marL="0" lvl="0" indent="0" algn="l" rtl="0">
              <a:lnSpc>
                <a:spcPct val="100000"/>
              </a:lnSpc>
              <a:spcBef>
                <a:spcPts val="900"/>
              </a:spcBef>
              <a:spcAft>
                <a:spcPts val="0"/>
              </a:spcAft>
              <a:buSzPts val="1800"/>
              <a:buNone/>
            </a:pPr>
            <a:endParaRPr dirty="0"/>
          </a:p>
          <a:p>
            <a:pPr marL="182880" lvl="0" indent="-182880" algn="l" rtl="0">
              <a:lnSpc>
                <a:spcPct val="100000"/>
              </a:lnSpc>
              <a:spcBef>
                <a:spcPts val="900"/>
              </a:spcBef>
              <a:spcAft>
                <a:spcPts val="0"/>
              </a:spcAft>
              <a:buSzPts val="1800"/>
              <a:buChar char="◦"/>
            </a:pPr>
            <a:r>
              <a:rPr lang="de-DE" dirty="0"/>
              <a:t>„</a:t>
            </a:r>
            <a:r>
              <a:rPr lang="de-DE" b="1" u="sng" dirty="0"/>
              <a:t>Erfahrungsberichte</a:t>
            </a:r>
            <a:r>
              <a:rPr lang="de-DE" dirty="0"/>
              <a:t>“ auf der Webseite des TUCKU: ein wachsendes Archiv an </a:t>
            </a:r>
            <a:br>
              <a:rPr lang="de-DE" dirty="0"/>
            </a:br>
            <a:r>
              <a:rPr lang="de-DE" dirty="0"/>
              <a:t>studentischen Berichten zum Auslandsjahr und zu Praktika.</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7"/>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800"/>
              <a:buFont typeface="Century Gothic"/>
              <a:buNone/>
            </a:pPr>
            <a:endParaRPr/>
          </a:p>
        </p:txBody>
      </p:sp>
      <p:graphicFrame>
        <p:nvGraphicFramePr>
          <p:cNvPr id="234" name="Google Shape;234;p17"/>
          <p:cNvGraphicFramePr/>
          <p:nvPr>
            <p:extLst>
              <p:ext uri="{D42A27DB-BD31-4B8C-83A1-F6EECF244321}">
                <p14:modId xmlns:p14="http://schemas.microsoft.com/office/powerpoint/2010/main" val="2268118193"/>
              </p:ext>
            </p:extLst>
          </p:nvPr>
        </p:nvGraphicFramePr>
        <p:xfrm>
          <a:off x="1066800" y="73892"/>
          <a:ext cx="10058400" cy="6839681"/>
        </p:xfrm>
        <a:graphic>
          <a:graphicData uri="http://schemas.openxmlformats.org/drawingml/2006/table">
            <a:tbl>
              <a:tblPr firstRow="1" bandRow="1">
                <a:noFill/>
                <a:tableStyleId>{4F803F4A-9FDA-4616-B7DA-6A5E3CE03E4B}</a:tableStyleId>
              </a:tblPr>
              <a:tblGrid>
                <a:gridCol w="3062450">
                  <a:extLst>
                    <a:ext uri="{9D8B030D-6E8A-4147-A177-3AD203B41FA5}">
                      <a16:colId xmlns:a16="http://schemas.microsoft.com/office/drawing/2014/main" val="20000"/>
                    </a:ext>
                  </a:extLst>
                </a:gridCol>
                <a:gridCol w="1591675">
                  <a:extLst>
                    <a:ext uri="{9D8B030D-6E8A-4147-A177-3AD203B41FA5}">
                      <a16:colId xmlns:a16="http://schemas.microsoft.com/office/drawing/2014/main" val="20001"/>
                    </a:ext>
                  </a:extLst>
                </a:gridCol>
                <a:gridCol w="2052225">
                  <a:extLst>
                    <a:ext uri="{9D8B030D-6E8A-4147-A177-3AD203B41FA5}">
                      <a16:colId xmlns:a16="http://schemas.microsoft.com/office/drawing/2014/main" val="20002"/>
                    </a:ext>
                  </a:extLst>
                </a:gridCol>
                <a:gridCol w="3352050">
                  <a:extLst>
                    <a:ext uri="{9D8B030D-6E8A-4147-A177-3AD203B41FA5}">
                      <a16:colId xmlns:a16="http://schemas.microsoft.com/office/drawing/2014/main" val="20003"/>
                    </a:ext>
                  </a:extLst>
                </a:gridCol>
              </a:tblGrid>
              <a:tr h="685812">
                <a:tc>
                  <a:txBody>
                    <a:bodyPr/>
                    <a:lstStyle/>
                    <a:p>
                      <a:pPr marL="0" marR="0" lvl="0" indent="0" algn="l" rtl="0">
                        <a:spcBef>
                          <a:spcPts val="0"/>
                        </a:spcBef>
                        <a:spcAft>
                          <a:spcPts val="0"/>
                        </a:spcAft>
                        <a:buNone/>
                      </a:pPr>
                      <a:r>
                        <a:rPr lang="de-DE" sz="1800" b="1" u="none" strike="noStrike" cap="none"/>
                        <a:t>University</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a:t>Studienplatz</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a:t>Durchschnitts-note</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a:t>Kostenloser Sprachkurs</a:t>
                      </a:r>
                      <a:endParaRPr/>
                    </a:p>
                  </a:txBody>
                  <a:tcPr marL="91450" marR="91450" marT="45725" marB="45725"/>
                </a:tc>
                <a:extLst>
                  <a:ext uri="{0D108BD9-81ED-4DB2-BD59-A6C34878D82A}">
                    <a16:rowId xmlns:a16="http://schemas.microsoft.com/office/drawing/2014/main" val="10000"/>
                  </a:ext>
                </a:extLst>
              </a:tr>
              <a:tr h="979727">
                <a:tc>
                  <a:txBody>
                    <a:bodyPr/>
                    <a:lstStyle/>
                    <a:p>
                      <a:pPr marL="0" marR="0" lvl="0" indent="0" algn="l" rtl="0">
                        <a:spcBef>
                          <a:spcPts val="0"/>
                        </a:spcBef>
                        <a:spcAft>
                          <a:spcPts val="0"/>
                        </a:spcAft>
                        <a:buNone/>
                      </a:pPr>
                      <a:r>
                        <a:rPr lang="de-DE" sz="1800" b="1" u="none" strike="noStrike" cap="none"/>
                        <a:t>Chungnam NU</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a:t>5</a:t>
                      </a:r>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Century Gothic"/>
                        <a:buNone/>
                      </a:pPr>
                      <a:r>
                        <a:rPr lang="de-DE" sz="1800" b="1" u="none" strike="noStrike" cap="none"/>
                        <a:t>keine(2.0 für Stipendien)</a:t>
                      </a:r>
                      <a:endParaRPr/>
                    </a:p>
                    <a:p>
                      <a:pPr marL="0" marR="0" lvl="0" indent="0" algn="ctr" rtl="0">
                        <a:spcBef>
                          <a:spcPts val="0"/>
                        </a:spcBef>
                        <a:spcAft>
                          <a:spcPts val="0"/>
                        </a:spcAft>
                        <a:buNone/>
                      </a:pPr>
                      <a:endParaRPr sz="1800" b="1" u="none" strike="noStrike" cap="none"/>
                    </a:p>
                  </a:txBody>
                  <a:tcPr marL="91450" marR="91450" marT="45725" marB="45725"/>
                </a:tc>
                <a:tc>
                  <a:txBody>
                    <a:bodyPr/>
                    <a:lstStyle/>
                    <a:p>
                      <a:pPr marL="0" marR="0" lvl="0" indent="0" algn="ctr" rtl="0">
                        <a:spcBef>
                          <a:spcPts val="0"/>
                        </a:spcBef>
                        <a:spcAft>
                          <a:spcPts val="0"/>
                        </a:spcAft>
                        <a:buNone/>
                      </a:pPr>
                      <a:r>
                        <a:rPr lang="de-DE" sz="1800" b="1" u="none" strike="noStrike" cap="none"/>
                        <a:t>3</a:t>
                      </a:r>
                      <a:endParaRPr/>
                    </a:p>
                  </a:txBody>
                  <a:tcPr marL="91450" marR="91450" marT="45725" marB="45725"/>
                </a:tc>
                <a:extLst>
                  <a:ext uri="{0D108BD9-81ED-4DB2-BD59-A6C34878D82A}">
                    <a16:rowId xmlns:a16="http://schemas.microsoft.com/office/drawing/2014/main" val="10001"/>
                  </a:ext>
                </a:extLst>
              </a:tr>
              <a:tr h="669886">
                <a:tc>
                  <a:txBody>
                    <a:bodyPr/>
                    <a:lstStyle/>
                    <a:p>
                      <a:pPr marL="0" marR="0" lvl="0" indent="0" algn="l" rtl="0">
                        <a:spcBef>
                          <a:spcPts val="0"/>
                        </a:spcBef>
                        <a:spcAft>
                          <a:spcPts val="0"/>
                        </a:spcAft>
                        <a:buNone/>
                      </a:pPr>
                      <a:r>
                        <a:rPr lang="de-DE" sz="1800" b="1" u="none" strike="noStrike" cap="none"/>
                        <a:t>Jeonbuk NU</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a:t>2</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dirty="0"/>
                        <a:t>keine</a:t>
                      </a:r>
                      <a:endParaRPr sz="1800" b="1" u="none" strike="noStrike" cap="none" dirty="0"/>
                    </a:p>
                  </a:txBody>
                  <a:tcPr marL="91450" marR="91450" marT="45725" marB="45725"/>
                </a:tc>
                <a:tc>
                  <a:txBody>
                    <a:bodyPr/>
                    <a:lstStyle/>
                    <a:p>
                      <a:pPr marL="0" marR="0" lvl="0" indent="0" algn="ctr" rtl="0">
                        <a:spcBef>
                          <a:spcPts val="0"/>
                        </a:spcBef>
                        <a:spcAft>
                          <a:spcPts val="0"/>
                        </a:spcAft>
                        <a:buNone/>
                      </a:pPr>
                      <a:r>
                        <a:rPr lang="de-DE" sz="1800" b="1" u="none" strike="noStrike" cap="none"/>
                        <a:t>3</a:t>
                      </a:r>
                      <a:endParaRPr/>
                    </a:p>
                  </a:txBody>
                  <a:tcPr marL="91450" marR="91450" marT="45725" marB="45725"/>
                </a:tc>
                <a:extLst>
                  <a:ext uri="{0D108BD9-81ED-4DB2-BD59-A6C34878D82A}">
                    <a16:rowId xmlns:a16="http://schemas.microsoft.com/office/drawing/2014/main" val="10002"/>
                  </a:ext>
                </a:extLst>
              </a:tr>
              <a:tr h="523555">
                <a:tc>
                  <a:txBody>
                    <a:bodyPr/>
                    <a:lstStyle/>
                    <a:p>
                      <a:pPr marL="0" marR="0" lvl="0" indent="0" algn="l" rtl="0">
                        <a:spcBef>
                          <a:spcPts val="0"/>
                        </a:spcBef>
                        <a:spcAft>
                          <a:spcPts val="0"/>
                        </a:spcAft>
                        <a:buNone/>
                      </a:pPr>
                      <a:r>
                        <a:rPr lang="de-DE" sz="1800" b="1" u="none" strike="noStrike" cap="none"/>
                        <a:t>Ewha WU</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a:t>4</a:t>
                      </a:r>
                      <a:endParaRPr sz="1800" b="1" u="none" strike="noStrike" cap="none"/>
                    </a:p>
                  </a:txBody>
                  <a:tcPr marL="91450" marR="91450" marT="45725" marB="45725"/>
                </a:tc>
                <a:tc>
                  <a:txBody>
                    <a:bodyPr/>
                    <a:lstStyle/>
                    <a:p>
                      <a:pPr marL="0" marR="0" lvl="0" indent="0" algn="ctr" rtl="0">
                        <a:spcBef>
                          <a:spcPts val="0"/>
                        </a:spcBef>
                        <a:spcAft>
                          <a:spcPts val="0"/>
                        </a:spcAft>
                        <a:buNone/>
                      </a:pPr>
                      <a:r>
                        <a:rPr lang="de-DE" sz="1800" b="1" u="none" strike="noStrike" cap="none"/>
                        <a:t>2.5</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dirty="0"/>
                        <a:t>2 (kein intensiver Kurs)</a:t>
                      </a:r>
                      <a:endParaRPr dirty="0"/>
                    </a:p>
                  </a:txBody>
                  <a:tcPr marL="91450" marR="91450" marT="45725" marB="45725"/>
                </a:tc>
                <a:extLst>
                  <a:ext uri="{0D108BD9-81ED-4DB2-BD59-A6C34878D82A}">
                    <a16:rowId xmlns:a16="http://schemas.microsoft.com/office/drawing/2014/main" val="10003"/>
                  </a:ext>
                </a:extLst>
              </a:tr>
              <a:tr h="523555">
                <a:tc>
                  <a:txBody>
                    <a:bodyPr/>
                    <a:lstStyle/>
                    <a:p>
                      <a:pPr marL="0" marR="0" lvl="0" indent="0" algn="l" rtl="0">
                        <a:spcBef>
                          <a:spcPts val="0"/>
                        </a:spcBef>
                        <a:spcAft>
                          <a:spcPts val="0"/>
                        </a:spcAft>
                        <a:buNone/>
                      </a:pPr>
                      <a:r>
                        <a:rPr lang="de-DE" sz="1800" b="1" u="none" strike="noStrike" cap="none"/>
                        <a:t>Hanyang University</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a:t>8</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a:t>2.4</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a:t>4</a:t>
                      </a:r>
                      <a:endParaRPr/>
                    </a:p>
                  </a:txBody>
                  <a:tcPr marL="91450" marR="91450" marT="45725" marB="45725"/>
                </a:tc>
                <a:extLst>
                  <a:ext uri="{0D108BD9-81ED-4DB2-BD59-A6C34878D82A}">
                    <a16:rowId xmlns:a16="http://schemas.microsoft.com/office/drawing/2014/main" val="10004"/>
                  </a:ext>
                </a:extLst>
              </a:tr>
              <a:tr h="391898">
                <a:tc>
                  <a:txBody>
                    <a:bodyPr/>
                    <a:lstStyle/>
                    <a:p>
                      <a:pPr marL="0" marR="0" lvl="0" indent="0" algn="l" rtl="0">
                        <a:spcBef>
                          <a:spcPts val="0"/>
                        </a:spcBef>
                        <a:spcAft>
                          <a:spcPts val="0"/>
                        </a:spcAft>
                        <a:buNone/>
                      </a:pPr>
                      <a:r>
                        <a:rPr lang="de-DE" sz="1800" b="1" u="none" strike="noStrike" cap="none"/>
                        <a:t>Korea University</a:t>
                      </a:r>
                      <a:endParaRPr sz="1800" b="1" u="none" strike="noStrike" cap="none"/>
                    </a:p>
                  </a:txBody>
                  <a:tcPr marL="91450" marR="91450" marT="45725" marB="45725"/>
                </a:tc>
                <a:tc>
                  <a:txBody>
                    <a:bodyPr/>
                    <a:lstStyle/>
                    <a:p>
                      <a:pPr marL="0" marR="0" lvl="0" indent="0" algn="ctr" rtl="0">
                        <a:spcBef>
                          <a:spcPts val="0"/>
                        </a:spcBef>
                        <a:spcAft>
                          <a:spcPts val="0"/>
                        </a:spcAft>
                        <a:buNone/>
                      </a:pPr>
                      <a:r>
                        <a:rPr lang="de-DE" sz="1800" b="1" u="none" strike="noStrike" cap="none"/>
                        <a:t>18</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a:t>2.5</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a:t>3</a:t>
                      </a:r>
                      <a:endParaRPr/>
                    </a:p>
                  </a:txBody>
                  <a:tcPr marL="91450" marR="91450" marT="45725" marB="45725"/>
                </a:tc>
                <a:extLst>
                  <a:ext uri="{0D108BD9-81ED-4DB2-BD59-A6C34878D82A}">
                    <a16:rowId xmlns:a16="http://schemas.microsoft.com/office/drawing/2014/main" val="10005"/>
                  </a:ext>
                </a:extLst>
              </a:tr>
              <a:tr h="391898">
                <a:tc>
                  <a:txBody>
                    <a:bodyPr/>
                    <a:lstStyle/>
                    <a:p>
                      <a:pPr marL="0" marR="0" lvl="0" indent="0" algn="l" rtl="0">
                        <a:spcBef>
                          <a:spcPts val="0"/>
                        </a:spcBef>
                        <a:spcAft>
                          <a:spcPts val="0"/>
                        </a:spcAft>
                        <a:buNone/>
                      </a:pPr>
                      <a:r>
                        <a:rPr lang="de-DE" sz="1800" b="1" u="none" strike="noStrike" cap="none"/>
                        <a:t>Kyung Hee University</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a:t>4</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a:t>keine</a:t>
                      </a:r>
                      <a:endParaRPr sz="1800" b="1" u="none" strike="noStrike" cap="none"/>
                    </a:p>
                  </a:txBody>
                  <a:tcPr marL="91450" marR="91450" marT="45725" marB="45725"/>
                </a:tc>
                <a:tc>
                  <a:txBody>
                    <a:bodyPr/>
                    <a:lstStyle/>
                    <a:p>
                      <a:pPr marL="0" marR="0" lvl="0" indent="0" algn="ctr" rtl="0">
                        <a:spcBef>
                          <a:spcPts val="0"/>
                        </a:spcBef>
                        <a:spcAft>
                          <a:spcPts val="0"/>
                        </a:spcAft>
                        <a:buNone/>
                      </a:pPr>
                      <a:r>
                        <a:rPr lang="de-DE" sz="1800" b="1" u="none" strike="noStrike" cap="none"/>
                        <a:t>4</a:t>
                      </a:r>
                      <a:endParaRPr/>
                    </a:p>
                  </a:txBody>
                  <a:tcPr marL="91450" marR="91450" marT="45725" marB="45725"/>
                </a:tc>
                <a:extLst>
                  <a:ext uri="{0D108BD9-81ED-4DB2-BD59-A6C34878D82A}">
                    <a16:rowId xmlns:a16="http://schemas.microsoft.com/office/drawing/2014/main" val="10006"/>
                  </a:ext>
                </a:extLst>
              </a:tr>
              <a:tr h="523555">
                <a:tc>
                  <a:txBody>
                    <a:bodyPr/>
                    <a:lstStyle/>
                    <a:p>
                      <a:pPr marL="0" marR="0" lvl="0" indent="0" algn="l" rtl="0">
                        <a:spcBef>
                          <a:spcPts val="0"/>
                        </a:spcBef>
                        <a:spcAft>
                          <a:spcPts val="0"/>
                        </a:spcAft>
                        <a:buNone/>
                      </a:pPr>
                      <a:r>
                        <a:rPr lang="de-DE" sz="1800" b="1" u="none" strike="noStrike" cap="none"/>
                        <a:t>Seoul NU</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a:t>3</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a:t>2.5</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a:t>3</a:t>
                      </a:r>
                      <a:endParaRPr/>
                    </a:p>
                  </a:txBody>
                  <a:tcPr marL="91450" marR="91450" marT="45725" marB="45725"/>
                </a:tc>
                <a:extLst>
                  <a:ext uri="{0D108BD9-81ED-4DB2-BD59-A6C34878D82A}">
                    <a16:rowId xmlns:a16="http://schemas.microsoft.com/office/drawing/2014/main" val="10007"/>
                  </a:ext>
                </a:extLst>
              </a:tr>
              <a:tr h="523555">
                <a:tc>
                  <a:txBody>
                    <a:bodyPr/>
                    <a:lstStyle/>
                    <a:p>
                      <a:pPr marL="0" marR="0" lvl="0" indent="0" algn="l" rtl="0">
                        <a:spcBef>
                          <a:spcPts val="0"/>
                        </a:spcBef>
                        <a:spcAft>
                          <a:spcPts val="0"/>
                        </a:spcAft>
                        <a:buNone/>
                      </a:pPr>
                      <a:r>
                        <a:rPr lang="de-DE" sz="1800" b="1" u="none" strike="noStrike" cap="none"/>
                        <a:t>Sogang University</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a:t>2</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a:t>keine</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a:t>2</a:t>
                      </a:r>
                      <a:endParaRPr/>
                    </a:p>
                  </a:txBody>
                  <a:tcPr marL="91450" marR="91450" marT="45725" marB="45725"/>
                </a:tc>
                <a:extLst>
                  <a:ext uri="{0D108BD9-81ED-4DB2-BD59-A6C34878D82A}">
                    <a16:rowId xmlns:a16="http://schemas.microsoft.com/office/drawing/2014/main" val="10008"/>
                  </a:ext>
                </a:extLst>
              </a:tr>
              <a:tr h="523555">
                <a:tc>
                  <a:txBody>
                    <a:bodyPr/>
                    <a:lstStyle/>
                    <a:p>
                      <a:pPr marL="0" marR="0" lvl="0" indent="0" algn="l" rtl="0">
                        <a:spcBef>
                          <a:spcPts val="0"/>
                        </a:spcBef>
                        <a:spcAft>
                          <a:spcPts val="0"/>
                        </a:spcAft>
                        <a:buNone/>
                      </a:pPr>
                      <a:r>
                        <a:rPr lang="de-DE" sz="1800" b="1" u="none" strike="noStrike" cap="none"/>
                        <a:t>Sookmyung WU</a:t>
                      </a:r>
                      <a:endParaRPr sz="1800" b="1" u="none" strike="noStrike" cap="none"/>
                    </a:p>
                  </a:txBody>
                  <a:tcPr marL="91450" marR="91450" marT="45725" marB="45725"/>
                </a:tc>
                <a:tc>
                  <a:txBody>
                    <a:bodyPr/>
                    <a:lstStyle/>
                    <a:p>
                      <a:pPr marL="0" marR="0" lvl="0" indent="0" algn="ctr" rtl="0">
                        <a:spcBef>
                          <a:spcPts val="0"/>
                        </a:spcBef>
                        <a:spcAft>
                          <a:spcPts val="0"/>
                        </a:spcAft>
                        <a:buNone/>
                      </a:pPr>
                      <a:r>
                        <a:rPr lang="de-DE" sz="1800" b="1" u="none" strike="noStrike" cap="none"/>
                        <a:t>8</a:t>
                      </a:r>
                      <a:endParaRPr sz="1800" b="1" u="none" strike="noStrike" cap="none"/>
                    </a:p>
                  </a:txBody>
                  <a:tcPr marL="91450" marR="91450" marT="45725" marB="45725"/>
                </a:tc>
                <a:tc>
                  <a:txBody>
                    <a:bodyPr/>
                    <a:lstStyle/>
                    <a:p>
                      <a:pPr marL="0" marR="0" lvl="0" indent="0" algn="ctr" rtl="0">
                        <a:spcBef>
                          <a:spcPts val="0"/>
                        </a:spcBef>
                        <a:spcAft>
                          <a:spcPts val="0"/>
                        </a:spcAft>
                        <a:buNone/>
                      </a:pPr>
                      <a:r>
                        <a:rPr lang="de-DE" sz="1800" b="1" u="none" strike="noStrike" cap="none" dirty="0"/>
                        <a:t>Keine(2.5)</a:t>
                      </a:r>
                      <a:endParaRPr dirty="0"/>
                    </a:p>
                  </a:txBody>
                  <a:tcPr marL="91450" marR="91450" marT="45725" marB="45725"/>
                </a:tc>
                <a:tc>
                  <a:txBody>
                    <a:bodyPr/>
                    <a:lstStyle/>
                    <a:p>
                      <a:pPr marL="0" marR="0" lvl="0" indent="0" algn="ctr" rtl="0">
                        <a:spcBef>
                          <a:spcPts val="0"/>
                        </a:spcBef>
                        <a:spcAft>
                          <a:spcPts val="0"/>
                        </a:spcAft>
                        <a:buNone/>
                      </a:pPr>
                      <a:r>
                        <a:rPr lang="de-DE" sz="1800" b="1" u="none" strike="noStrike" cap="none"/>
                        <a:t>4</a:t>
                      </a:r>
                      <a:endParaRPr/>
                    </a:p>
                  </a:txBody>
                  <a:tcPr marL="91450" marR="91450" marT="45725" marB="45725"/>
                </a:tc>
                <a:extLst>
                  <a:ext uri="{0D108BD9-81ED-4DB2-BD59-A6C34878D82A}">
                    <a16:rowId xmlns:a16="http://schemas.microsoft.com/office/drawing/2014/main" val="10009"/>
                  </a:ext>
                </a:extLst>
              </a:tr>
              <a:tr h="523555">
                <a:tc>
                  <a:txBody>
                    <a:bodyPr/>
                    <a:lstStyle/>
                    <a:p>
                      <a:pPr marL="0" marR="0" lvl="0" indent="0" algn="l" rtl="0">
                        <a:spcBef>
                          <a:spcPts val="0"/>
                        </a:spcBef>
                        <a:spcAft>
                          <a:spcPts val="0"/>
                        </a:spcAft>
                        <a:buNone/>
                      </a:pPr>
                      <a:r>
                        <a:rPr lang="de-DE" sz="1800" b="1" u="none" strike="noStrike" cap="none"/>
                        <a:t>Sungkyunkwan University</a:t>
                      </a:r>
                      <a:endParaRPr sz="1800" b="1" u="none" strike="noStrike" cap="none"/>
                    </a:p>
                  </a:txBody>
                  <a:tcPr marL="91450" marR="91450" marT="45725" marB="45725"/>
                </a:tc>
                <a:tc>
                  <a:txBody>
                    <a:bodyPr/>
                    <a:lstStyle/>
                    <a:p>
                      <a:pPr marL="0" marR="0" lvl="0" indent="0" algn="ctr" rtl="0">
                        <a:spcBef>
                          <a:spcPts val="0"/>
                        </a:spcBef>
                        <a:spcAft>
                          <a:spcPts val="0"/>
                        </a:spcAft>
                        <a:buNone/>
                      </a:pPr>
                      <a:r>
                        <a:rPr lang="de-DE" sz="1800" b="1" u="none" strike="noStrike" cap="none"/>
                        <a:t>8</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dirty="0"/>
                        <a:t>2.5</a:t>
                      </a:r>
                      <a:endParaRPr sz="1800" b="1" u="none" strike="noStrike" cap="none" dirty="0"/>
                    </a:p>
                  </a:txBody>
                  <a:tcPr marL="91450" marR="91450" marT="45725" marB="45725"/>
                </a:tc>
                <a:tc>
                  <a:txBody>
                    <a:bodyPr/>
                    <a:lstStyle/>
                    <a:p>
                      <a:pPr marL="0" marR="0" lvl="0" indent="0" algn="ctr" rtl="0">
                        <a:spcBef>
                          <a:spcPts val="0"/>
                        </a:spcBef>
                        <a:spcAft>
                          <a:spcPts val="0"/>
                        </a:spcAft>
                        <a:buNone/>
                      </a:pPr>
                      <a:r>
                        <a:rPr lang="de-DE" sz="1800" b="1" u="none" strike="noStrike" cap="none"/>
                        <a:t>4</a:t>
                      </a:r>
                      <a:endParaRPr/>
                    </a:p>
                  </a:txBody>
                  <a:tcPr marL="91450" marR="91450" marT="45725" marB="45725"/>
                </a:tc>
                <a:extLst>
                  <a:ext uri="{0D108BD9-81ED-4DB2-BD59-A6C34878D82A}">
                    <a16:rowId xmlns:a16="http://schemas.microsoft.com/office/drawing/2014/main" val="10010"/>
                  </a:ext>
                </a:extLst>
              </a:tr>
              <a:tr h="523555">
                <a:tc>
                  <a:txBody>
                    <a:bodyPr/>
                    <a:lstStyle/>
                    <a:p>
                      <a:pPr marL="0" marR="0" lvl="0" indent="0" algn="l" rtl="0">
                        <a:spcBef>
                          <a:spcPts val="0"/>
                        </a:spcBef>
                        <a:spcAft>
                          <a:spcPts val="0"/>
                        </a:spcAft>
                        <a:buNone/>
                      </a:pPr>
                      <a:r>
                        <a:rPr lang="de-DE" sz="1800" b="1" u="none" strike="noStrike" cap="none"/>
                        <a:t>Yonsei University</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a:t>3</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dirty="0"/>
                        <a:t>2.5 </a:t>
                      </a:r>
                      <a:r>
                        <a:rPr lang="de-DE" sz="1400" b="1" u="none" strike="noStrike" cap="none" dirty="0"/>
                        <a:t>(Englischnachweis)</a:t>
                      </a:r>
                      <a:endParaRPr sz="1400" dirty="0"/>
                    </a:p>
                  </a:txBody>
                  <a:tcPr marL="91450" marR="91450" marT="45725" marB="45725"/>
                </a:tc>
                <a:tc>
                  <a:txBody>
                    <a:bodyPr/>
                    <a:lstStyle/>
                    <a:p>
                      <a:pPr marL="0" marR="0" lvl="0" indent="0" algn="ctr" rtl="0">
                        <a:spcBef>
                          <a:spcPts val="0"/>
                        </a:spcBef>
                        <a:spcAft>
                          <a:spcPts val="0"/>
                        </a:spcAft>
                        <a:buNone/>
                      </a:pPr>
                      <a:r>
                        <a:rPr lang="de-DE" sz="1800" b="1" u="none" strike="noStrike" cap="none" dirty="0"/>
                        <a:t>2 (kein intensiver Kurs)</a:t>
                      </a:r>
                      <a:endParaRPr sz="1800" b="1" u="none" strike="noStrike" cap="none" dirty="0"/>
                    </a:p>
                  </a:txBody>
                  <a:tcPr marL="91450" marR="91450" marT="45725" marB="45725"/>
                </a:tc>
                <a:extLst>
                  <a:ext uri="{0D108BD9-81ED-4DB2-BD59-A6C34878D82A}">
                    <a16:rowId xmlns:a16="http://schemas.microsoft.com/office/drawing/2014/main" val="10011"/>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18" descr="C:\Users\Natascha\Pictures\BERICHT\20150306_120620.jpg"/>
          <p:cNvPicPr preferRelativeResize="0">
            <a:picLocks noGrp="1"/>
          </p:cNvPicPr>
          <p:nvPr>
            <p:ph type="body" idx="1"/>
          </p:nvPr>
        </p:nvPicPr>
        <p:blipFill rotWithShape="1">
          <a:blip r:embed="rId3">
            <a:alphaModFix/>
          </a:blip>
          <a:srcRect/>
          <a:stretch/>
        </p:blipFill>
        <p:spPr>
          <a:xfrm>
            <a:off x="982366" y="304800"/>
            <a:ext cx="9752309" cy="6070902"/>
          </a:xfrm>
          <a:prstGeom prst="rect">
            <a:avLst/>
          </a:prstGeom>
          <a:noFill/>
          <a:ln>
            <a:noFill/>
          </a:ln>
        </p:spPr>
      </p:pic>
      <p:pic>
        <p:nvPicPr>
          <p:cNvPr id="240" name="Google Shape;240;p18" descr="[ë§í¬ ë° ë¡ê³ ] ì¶©ë¨ëíêµ ë§í¬ ë° ë¡ê³ "/>
          <p:cNvPicPr preferRelativeResize="0"/>
          <p:nvPr/>
        </p:nvPicPr>
        <p:blipFill rotWithShape="1">
          <a:blip r:embed="rId4">
            <a:alphaModFix/>
          </a:blip>
          <a:srcRect/>
          <a:stretch/>
        </p:blipFill>
        <p:spPr>
          <a:xfrm>
            <a:off x="9612197" y="482298"/>
            <a:ext cx="1883563" cy="1704582"/>
          </a:xfrm>
          <a:prstGeom prst="rect">
            <a:avLst/>
          </a:prstGeom>
          <a:noFill/>
          <a:ln>
            <a:noFill/>
          </a:ln>
        </p:spPr>
      </p:pic>
      <p:sp>
        <p:nvSpPr>
          <p:cNvPr id="241" name="Google Shape;241;p18"/>
          <p:cNvSpPr txBox="1"/>
          <p:nvPr/>
        </p:nvSpPr>
        <p:spPr>
          <a:xfrm>
            <a:off x="2088468" y="482298"/>
            <a:ext cx="4158462" cy="59947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200" b="1" i="0" u="none" strike="noStrike" cap="none">
                <a:solidFill>
                  <a:schemeClr val="dk1"/>
                </a:solidFill>
                <a:latin typeface="Century Gothic"/>
                <a:ea typeface="Century Gothic"/>
                <a:cs typeface="Century Gothic"/>
                <a:sym typeface="Century Gothic"/>
              </a:rPr>
              <a:t>충남대학교    </a:t>
            </a:r>
            <a:r>
              <a:rPr lang="de-DE" sz="3400" b="1" i="0" u="none" strike="noStrike" cap="none">
                <a:solidFill>
                  <a:schemeClr val="dk1"/>
                </a:solidFill>
                <a:latin typeface="Century Gothic"/>
                <a:ea typeface="Century Gothic"/>
                <a:cs typeface="Century Gothic"/>
                <a:sym typeface="Century Gothic"/>
              </a:rPr>
              <a:t>CNU</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5"/>
        <p:cNvGrpSpPr/>
        <p:nvPr/>
      </p:nvGrpSpPr>
      <p:grpSpPr>
        <a:xfrm>
          <a:off x="0" y="0"/>
          <a:ext cx="0" cy="0"/>
          <a:chOff x="0" y="0"/>
          <a:chExt cx="0" cy="0"/>
        </a:xfrm>
      </p:grpSpPr>
      <p:pic>
        <p:nvPicPr>
          <p:cNvPr id="246" name="Google Shape;246;p19" descr="Ein Bild, das drinnen, Bett, Schlafzimmer, Raum enthält.  Automatisch generierte Beschreibung"/>
          <p:cNvPicPr preferRelativeResize="0"/>
          <p:nvPr/>
        </p:nvPicPr>
        <p:blipFill rotWithShape="1">
          <a:blip r:embed="rId3">
            <a:alphaModFix/>
          </a:blip>
          <a:srcRect t="1690" b="18410"/>
          <a:stretch/>
        </p:blipFill>
        <p:spPr>
          <a:xfrm>
            <a:off x="8825547" y="1300152"/>
            <a:ext cx="2715705" cy="3857624"/>
          </a:xfrm>
          <a:custGeom>
            <a:avLst/>
            <a:gdLst/>
            <a:ahLst/>
            <a:cxnLst/>
            <a:rect l="l" t="t" r="r" b="b"/>
            <a:pathLst>
              <a:path w="4827922" h="6858000" extrusionOk="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noFill/>
          <a:ln>
            <a:noFill/>
          </a:ln>
        </p:spPr>
      </p:pic>
      <p:pic>
        <p:nvPicPr>
          <p:cNvPr id="247" name="Google Shape;247;p19" descr="Ein Bild, das draußen, Gebäude, Gras, Zug enthält.  Automatisch generierte Beschreibung"/>
          <p:cNvPicPr preferRelativeResize="0"/>
          <p:nvPr/>
        </p:nvPicPr>
        <p:blipFill rotWithShape="1">
          <a:blip r:embed="rId4">
            <a:alphaModFix/>
          </a:blip>
          <a:srcRect l="19650" r="26030"/>
          <a:stretch/>
        </p:blipFill>
        <p:spPr>
          <a:xfrm>
            <a:off x="6484575" y="1300152"/>
            <a:ext cx="2793537" cy="3857624"/>
          </a:xfrm>
          <a:custGeom>
            <a:avLst/>
            <a:gdLst/>
            <a:ahLst/>
            <a:cxnLst/>
            <a:rect l="l" t="t" r="r" b="b"/>
            <a:pathLst>
              <a:path w="4966290" h="6857999" extrusionOk="0">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a:noFill/>
          <a:ln>
            <a:noFill/>
          </a:ln>
        </p:spPr>
      </p:pic>
      <p:sp>
        <p:nvSpPr>
          <p:cNvPr id="248" name="Google Shape;248;p19"/>
          <p:cNvSpPr txBox="1">
            <a:spLocks noGrp="1"/>
          </p:cNvSpPr>
          <p:nvPr>
            <p:ph type="title"/>
          </p:nvPr>
        </p:nvSpPr>
        <p:spPr>
          <a:xfrm>
            <a:off x="1075201" y="426157"/>
            <a:ext cx="2076309" cy="7840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2800"/>
              <a:buFont typeface="Century Gothic"/>
              <a:buNone/>
            </a:pPr>
            <a:r>
              <a:rPr lang="de-DE" sz="2800" b="1"/>
              <a:t>Wohnheim</a:t>
            </a:r>
            <a:endParaRPr/>
          </a:p>
        </p:txBody>
      </p:sp>
      <p:sp>
        <p:nvSpPr>
          <p:cNvPr id="249" name="Google Shape;249;p19"/>
          <p:cNvSpPr txBox="1">
            <a:spLocks noGrp="1"/>
          </p:cNvSpPr>
          <p:nvPr>
            <p:ph type="body" idx="1"/>
          </p:nvPr>
        </p:nvSpPr>
        <p:spPr>
          <a:xfrm>
            <a:off x="2541553" y="1939136"/>
            <a:ext cx="4152572" cy="2789205"/>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2400"/>
              <a:buFont typeface="Century Gothic"/>
              <a:buChar char="-"/>
            </a:pPr>
            <a:r>
              <a:rPr lang="de-DE" sz="2400"/>
              <a:t>6 pro Wohngemeinschaft</a:t>
            </a:r>
            <a:endParaRPr sz="2400"/>
          </a:p>
          <a:p>
            <a:pPr marL="182880" lvl="0" indent="-182880" algn="l" rtl="0">
              <a:lnSpc>
                <a:spcPct val="100000"/>
              </a:lnSpc>
              <a:spcBef>
                <a:spcPts val="900"/>
              </a:spcBef>
              <a:spcAft>
                <a:spcPts val="0"/>
              </a:spcAft>
              <a:buSzPts val="2400"/>
              <a:buFont typeface="Century Gothic"/>
              <a:buChar char="-"/>
            </a:pPr>
            <a:r>
              <a:rPr lang="de-DE" sz="2400"/>
              <a:t>2 pro Schlafzimmer</a:t>
            </a:r>
            <a:endParaRPr sz="2400"/>
          </a:p>
          <a:p>
            <a:pPr marL="182880" lvl="0" indent="-182880" algn="l" rtl="0">
              <a:lnSpc>
                <a:spcPct val="100000"/>
              </a:lnSpc>
              <a:spcBef>
                <a:spcPts val="900"/>
              </a:spcBef>
              <a:spcAft>
                <a:spcPts val="0"/>
              </a:spcAft>
              <a:buSzPts val="2400"/>
              <a:buFont typeface="Century Gothic"/>
              <a:buChar char="-"/>
            </a:pPr>
            <a:r>
              <a:rPr lang="de-DE" sz="2400"/>
              <a:t>12 pro Badezimmer</a:t>
            </a:r>
            <a:endParaRPr sz="2400"/>
          </a:p>
          <a:p>
            <a:pPr marL="457200" lvl="1" indent="-182880" algn="l" rtl="0">
              <a:lnSpc>
                <a:spcPct val="100000"/>
              </a:lnSpc>
              <a:spcBef>
                <a:spcPts val="500"/>
              </a:spcBef>
              <a:spcAft>
                <a:spcPts val="0"/>
              </a:spcAft>
              <a:buSzPts val="2400"/>
              <a:buFont typeface="Century Gothic"/>
              <a:buChar char="-"/>
            </a:pPr>
            <a:r>
              <a:rPr lang="de-DE" sz="2400"/>
              <a:t>3 Toiletten </a:t>
            </a:r>
            <a:endParaRPr/>
          </a:p>
          <a:p>
            <a:pPr marL="457200" lvl="1" indent="-182880" algn="l" rtl="0">
              <a:lnSpc>
                <a:spcPct val="100000"/>
              </a:lnSpc>
              <a:spcBef>
                <a:spcPts val="500"/>
              </a:spcBef>
              <a:spcAft>
                <a:spcPts val="0"/>
              </a:spcAft>
              <a:buSzPts val="2400"/>
              <a:buFont typeface="Century Gothic"/>
              <a:buChar char="-"/>
            </a:pPr>
            <a:r>
              <a:rPr lang="de-DE" sz="2400"/>
              <a:t>2 Duschen</a:t>
            </a:r>
            <a:endParaRPr sz="2400"/>
          </a:p>
          <a:p>
            <a:pPr marL="457200" lvl="1" indent="-182880" algn="l" rtl="0">
              <a:lnSpc>
                <a:spcPct val="100000"/>
              </a:lnSpc>
              <a:spcBef>
                <a:spcPts val="500"/>
              </a:spcBef>
              <a:spcAft>
                <a:spcPts val="0"/>
              </a:spcAft>
              <a:buSzPts val="2400"/>
              <a:buFont typeface="Century Gothic"/>
              <a:buChar char="-"/>
            </a:pPr>
            <a:r>
              <a:rPr lang="de-DE" sz="2400"/>
              <a:t>3 Waschbecken</a:t>
            </a:r>
            <a:endParaRPr sz="24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20"/>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GSP</a:t>
            </a:r>
            <a:endParaRPr/>
          </a:p>
        </p:txBody>
      </p:sp>
      <p:sp>
        <p:nvSpPr>
          <p:cNvPr id="255" name="Google Shape;255;p20"/>
          <p:cNvSpPr txBox="1">
            <a:spLocks noGrp="1"/>
          </p:cNvSpPr>
          <p:nvPr>
            <p:ph type="body" idx="1"/>
          </p:nvPr>
        </p:nvSpPr>
        <p:spPr>
          <a:xfrm>
            <a:off x="1066800" y="2103120"/>
            <a:ext cx="10058400" cy="3931920"/>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a:t>Stipendium für zwei Studierende aus Tübingen (für 1 Semester, bis Mitte Juni)</a:t>
            </a:r>
            <a:endParaRPr/>
          </a:p>
          <a:p>
            <a:pPr marL="182880" lvl="0" indent="-182880" algn="l" rtl="0">
              <a:lnSpc>
                <a:spcPct val="100000"/>
              </a:lnSpc>
              <a:spcBef>
                <a:spcPts val="900"/>
              </a:spcBef>
              <a:spcAft>
                <a:spcPts val="0"/>
              </a:spcAft>
              <a:buSzPts val="1800"/>
              <a:buChar char="◦"/>
            </a:pPr>
            <a:r>
              <a:rPr lang="de-DE"/>
              <a:t>Kostenlose Unterkunft im Wohnheim </a:t>
            </a:r>
            <a:endParaRPr/>
          </a:p>
          <a:p>
            <a:pPr marL="182880" lvl="0" indent="-182880" algn="l" rtl="0">
              <a:lnSpc>
                <a:spcPct val="100000"/>
              </a:lnSpc>
              <a:spcBef>
                <a:spcPts val="900"/>
              </a:spcBef>
              <a:spcAft>
                <a:spcPts val="0"/>
              </a:spcAft>
              <a:buSzPts val="1800"/>
              <a:buChar char="◦"/>
            </a:pPr>
            <a:r>
              <a:rPr lang="de-DE"/>
              <a:t>2 kostenlose Mahlzeiten (Mo. – Fr.) in der Dormitory Cafeteria</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41"/>
        <p:cNvGrpSpPr/>
        <p:nvPr/>
      </p:nvGrpSpPr>
      <p:grpSpPr>
        <a:xfrm>
          <a:off x="0" y="0"/>
          <a:ext cx="0" cy="0"/>
          <a:chOff x="0" y="0"/>
          <a:chExt cx="0" cy="0"/>
        </a:xfrm>
      </p:grpSpPr>
      <p:sp>
        <p:nvSpPr>
          <p:cNvPr id="142" name="Google Shape;142;p2"/>
          <p:cNvSpPr txBox="1">
            <a:spLocks noGrp="1"/>
          </p:cNvSpPr>
          <p:nvPr>
            <p:ph type="title"/>
          </p:nvPr>
        </p:nvSpPr>
        <p:spPr>
          <a:xfrm>
            <a:off x="761996" y="382385"/>
            <a:ext cx="10668004" cy="1113295"/>
          </a:xfrm>
          <a:prstGeom prst="rect">
            <a:avLst/>
          </a:prstGeom>
          <a:noFill/>
          <a:ln>
            <a:noFill/>
          </a:ln>
        </p:spPr>
        <p:txBody>
          <a:bodyPr spcFirstLastPara="1" wrap="square" lIns="91400" tIns="45700" rIns="91400" bIns="45700" anchor="b" anchorCtr="0">
            <a:normAutofit/>
          </a:bodyPr>
          <a:lstStyle/>
          <a:p>
            <a:pPr marL="0" lvl="0" indent="0" algn="ctr" rtl="0">
              <a:lnSpc>
                <a:spcPct val="90000"/>
              </a:lnSpc>
              <a:spcBef>
                <a:spcPts val="0"/>
              </a:spcBef>
              <a:spcAft>
                <a:spcPts val="0"/>
              </a:spcAft>
              <a:buClr>
                <a:schemeClr val="dk1"/>
              </a:buClr>
              <a:buSzPts val="1200"/>
              <a:buFont typeface="Calibri"/>
              <a:buNone/>
            </a:pPr>
            <a:r>
              <a:rPr lang="de-DE" b="1" dirty="0"/>
              <a:t>Inhaltsverzeichnis</a:t>
            </a:r>
            <a:endParaRPr dirty="0"/>
          </a:p>
        </p:txBody>
      </p:sp>
      <p:sp>
        <p:nvSpPr>
          <p:cNvPr id="143" name="Google Shape;143;p2"/>
          <p:cNvSpPr txBox="1">
            <a:spLocks noGrp="1"/>
          </p:cNvSpPr>
          <p:nvPr>
            <p:ph type="body" idx="1"/>
          </p:nvPr>
        </p:nvSpPr>
        <p:spPr>
          <a:xfrm>
            <a:off x="866771" y="2004332"/>
            <a:ext cx="10668004" cy="4386943"/>
          </a:xfrm>
          <a:prstGeom prst="rect">
            <a:avLst/>
          </a:prstGeom>
          <a:noFill/>
          <a:ln>
            <a:noFill/>
          </a:ln>
        </p:spPr>
        <p:txBody>
          <a:bodyPr spcFirstLastPara="1" wrap="square" lIns="91400" tIns="45700" rIns="91400" bIns="45700" anchor="t" anchorCtr="0">
            <a:normAutofit fontScale="92500" lnSpcReduction="20000"/>
          </a:bodyPr>
          <a:lstStyle/>
          <a:p>
            <a:pPr marL="342900" lvl="0" indent="-276860" algn="l" rtl="0">
              <a:lnSpc>
                <a:spcPct val="100000"/>
              </a:lnSpc>
              <a:spcBef>
                <a:spcPts val="0"/>
              </a:spcBef>
              <a:spcAft>
                <a:spcPts val="0"/>
              </a:spcAft>
              <a:buClr>
                <a:schemeClr val="dk1"/>
              </a:buClr>
              <a:buSzPts val="1800"/>
              <a:buNone/>
            </a:pPr>
            <a:endParaRPr b="1" dirty="0"/>
          </a:p>
          <a:p>
            <a:pPr marL="0" lvl="0" indent="0" algn="l" rtl="0">
              <a:lnSpc>
                <a:spcPct val="100000"/>
              </a:lnSpc>
              <a:spcBef>
                <a:spcPts val="208"/>
              </a:spcBef>
              <a:spcAft>
                <a:spcPts val="0"/>
              </a:spcAft>
              <a:buClr>
                <a:schemeClr val="dk1"/>
              </a:buClr>
              <a:buSzPts val="1800"/>
              <a:buNone/>
            </a:pPr>
            <a:r>
              <a:rPr lang="de-DE" b="1" cap="none" dirty="0"/>
              <a:t>	</a:t>
            </a:r>
            <a:endParaRPr dirty="0"/>
          </a:p>
          <a:p>
            <a:pPr marL="0" lvl="0" indent="0" algn="l" rtl="0">
              <a:lnSpc>
                <a:spcPct val="100000"/>
              </a:lnSpc>
              <a:spcBef>
                <a:spcPts val="455"/>
              </a:spcBef>
              <a:spcAft>
                <a:spcPts val="0"/>
              </a:spcAft>
              <a:buClr>
                <a:schemeClr val="dk1"/>
              </a:buClr>
              <a:buSzPts val="1800"/>
              <a:buNone/>
            </a:pPr>
            <a:r>
              <a:rPr lang="de-DE" b="1" cap="none" dirty="0"/>
              <a:t>1.VORSTELLUNG DES TUCKU</a:t>
            </a:r>
            <a:endParaRPr dirty="0"/>
          </a:p>
          <a:p>
            <a:pPr marL="0" lvl="0" indent="0" algn="l" rtl="0">
              <a:lnSpc>
                <a:spcPct val="100000"/>
              </a:lnSpc>
              <a:spcBef>
                <a:spcPts val="455"/>
              </a:spcBef>
              <a:spcAft>
                <a:spcPts val="0"/>
              </a:spcAft>
              <a:buClr>
                <a:schemeClr val="dk1"/>
              </a:buClr>
              <a:buSzPts val="1800"/>
              <a:buNone/>
            </a:pPr>
            <a:r>
              <a:rPr lang="de-DE" b="1" cap="none" dirty="0"/>
              <a:t>	</a:t>
            </a:r>
            <a:endParaRPr dirty="0"/>
          </a:p>
          <a:p>
            <a:pPr marL="0" lvl="0" indent="0" algn="l" rtl="0">
              <a:lnSpc>
                <a:spcPct val="100000"/>
              </a:lnSpc>
              <a:spcBef>
                <a:spcPts val="455"/>
              </a:spcBef>
              <a:spcAft>
                <a:spcPts val="0"/>
              </a:spcAft>
              <a:buClr>
                <a:schemeClr val="dk1"/>
              </a:buClr>
              <a:buSzPts val="1800"/>
              <a:buNone/>
            </a:pPr>
            <a:r>
              <a:rPr lang="de-DE" b="1" cap="none" dirty="0"/>
              <a:t>2.BEWERBUNG FÜR DAS AUSLANDSJAHR</a:t>
            </a:r>
            <a:endParaRPr dirty="0"/>
          </a:p>
          <a:p>
            <a:pPr marL="0" lvl="0" indent="0" algn="l" rtl="0">
              <a:lnSpc>
                <a:spcPct val="100000"/>
              </a:lnSpc>
              <a:spcBef>
                <a:spcPts val="455"/>
              </a:spcBef>
              <a:spcAft>
                <a:spcPts val="0"/>
              </a:spcAft>
              <a:buClr>
                <a:schemeClr val="dk1"/>
              </a:buClr>
              <a:buSzPts val="1800"/>
              <a:buNone/>
            </a:pPr>
            <a:r>
              <a:rPr lang="de-DE" b="1" cap="none" dirty="0"/>
              <a:t>	</a:t>
            </a:r>
            <a:endParaRPr dirty="0"/>
          </a:p>
          <a:p>
            <a:pPr marL="0" lvl="0" indent="0" algn="l" rtl="0">
              <a:lnSpc>
                <a:spcPct val="100000"/>
              </a:lnSpc>
              <a:spcBef>
                <a:spcPts val="455"/>
              </a:spcBef>
              <a:spcAft>
                <a:spcPts val="0"/>
              </a:spcAft>
              <a:buClr>
                <a:schemeClr val="dk1"/>
              </a:buClr>
              <a:buSzPts val="1800"/>
              <a:buNone/>
            </a:pPr>
            <a:r>
              <a:rPr lang="de-DE" b="1" cap="none" dirty="0"/>
              <a:t>   2.1. </a:t>
            </a:r>
            <a:r>
              <a:rPr lang="de-DE" b="1" dirty="0"/>
              <a:t>Voraussetzungen</a:t>
            </a:r>
            <a:endParaRPr dirty="0"/>
          </a:p>
          <a:p>
            <a:pPr marL="0" lvl="1" indent="0" algn="l" rtl="0">
              <a:lnSpc>
                <a:spcPct val="100000"/>
              </a:lnSpc>
              <a:spcBef>
                <a:spcPts val="455"/>
              </a:spcBef>
              <a:spcAft>
                <a:spcPts val="0"/>
              </a:spcAft>
              <a:buClr>
                <a:schemeClr val="dk1"/>
              </a:buClr>
              <a:buSzPts val="1800"/>
              <a:buNone/>
            </a:pPr>
            <a:r>
              <a:rPr lang="de-DE" sz="1800" b="1" dirty="0"/>
              <a:t>   2.2. Bewerbungsverfahren</a:t>
            </a:r>
            <a:endParaRPr dirty="0"/>
          </a:p>
          <a:p>
            <a:pPr marL="0" lvl="1" indent="0" algn="l" rtl="0">
              <a:lnSpc>
                <a:spcPct val="100000"/>
              </a:lnSpc>
              <a:spcBef>
                <a:spcPts val="455"/>
              </a:spcBef>
              <a:spcAft>
                <a:spcPts val="0"/>
              </a:spcAft>
              <a:buClr>
                <a:schemeClr val="dk1"/>
              </a:buClr>
              <a:buSzPts val="1800"/>
              <a:buNone/>
            </a:pPr>
            <a:r>
              <a:rPr lang="de-DE" sz="1800" b="1" dirty="0"/>
              <a:t>   2.3. Partneruniversitäten in Korea</a:t>
            </a:r>
            <a:endParaRPr dirty="0"/>
          </a:p>
          <a:p>
            <a:pPr marL="0" lvl="0" indent="0" algn="l" rtl="0">
              <a:lnSpc>
                <a:spcPct val="100000"/>
              </a:lnSpc>
              <a:spcBef>
                <a:spcPts val="455"/>
              </a:spcBef>
              <a:spcAft>
                <a:spcPts val="0"/>
              </a:spcAft>
              <a:buClr>
                <a:schemeClr val="dk1"/>
              </a:buClr>
              <a:buSzPts val="1800"/>
              <a:buNone/>
            </a:pPr>
            <a:r>
              <a:rPr lang="de-DE" b="1" dirty="0"/>
              <a:t>   2.4. Stipendium</a:t>
            </a:r>
            <a:endParaRPr dirty="0"/>
          </a:p>
          <a:p>
            <a:pPr marL="0" lvl="0" indent="0" algn="l" rtl="0">
              <a:lnSpc>
                <a:spcPct val="100000"/>
              </a:lnSpc>
              <a:spcBef>
                <a:spcPts val="455"/>
              </a:spcBef>
              <a:spcAft>
                <a:spcPts val="0"/>
              </a:spcAft>
              <a:buClr>
                <a:schemeClr val="dk1"/>
              </a:buClr>
              <a:buSzPts val="1800"/>
              <a:buNone/>
            </a:pPr>
            <a:r>
              <a:rPr lang="de-DE" b="1" dirty="0"/>
              <a:t>   2.5. Exkursionen und Vorträge</a:t>
            </a:r>
            <a:endParaRPr dirty="0"/>
          </a:p>
          <a:p>
            <a:pPr marL="0" lvl="0" indent="0" algn="l" rtl="0">
              <a:lnSpc>
                <a:spcPct val="100000"/>
              </a:lnSpc>
              <a:spcBef>
                <a:spcPts val="455"/>
              </a:spcBef>
              <a:spcAft>
                <a:spcPts val="0"/>
              </a:spcAft>
              <a:buClr>
                <a:schemeClr val="dk1"/>
              </a:buClr>
              <a:buSzPts val="1800"/>
              <a:buNone/>
            </a:pPr>
            <a:endParaRPr b="1" dirty="0"/>
          </a:p>
          <a:p>
            <a:pPr marL="0" lvl="0" indent="0" algn="l" rtl="0">
              <a:lnSpc>
                <a:spcPct val="100000"/>
              </a:lnSpc>
              <a:spcBef>
                <a:spcPts val="455"/>
              </a:spcBef>
              <a:spcAft>
                <a:spcPts val="0"/>
              </a:spcAft>
              <a:buClr>
                <a:schemeClr val="dk1"/>
              </a:buClr>
              <a:buSzPts val="1800"/>
              <a:buNone/>
            </a:pPr>
            <a:r>
              <a:rPr lang="de-DE" b="1" dirty="0"/>
              <a:t>3. National Health Insurance </a:t>
            </a:r>
          </a:p>
          <a:p>
            <a:pPr marL="0" lvl="0" indent="0" algn="l" rtl="0">
              <a:lnSpc>
                <a:spcPct val="100000"/>
              </a:lnSpc>
              <a:spcBef>
                <a:spcPts val="455"/>
              </a:spcBef>
              <a:spcAft>
                <a:spcPts val="0"/>
              </a:spcAft>
              <a:buClr>
                <a:schemeClr val="dk1"/>
              </a:buClr>
              <a:buSzPts val="1800"/>
              <a:buNone/>
            </a:pPr>
            <a:r>
              <a:rPr lang="de-DE" b="1" dirty="0"/>
              <a:t>4. Tandempartnerschaft</a:t>
            </a:r>
          </a:p>
          <a:p>
            <a:pPr marL="0" lvl="0" indent="0" algn="l" rtl="0">
              <a:lnSpc>
                <a:spcPct val="100000"/>
              </a:lnSpc>
              <a:spcBef>
                <a:spcPts val="455"/>
              </a:spcBef>
              <a:spcAft>
                <a:spcPts val="0"/>
              </a:spcAft>
              <a:buClr>
                <a:schemeClr val="dk1"/>
              </a:buClr>
              <a:buSzPts val="1800"/>
              <a:buNone/>
            </a:pPr>
            <a:r>
              <a:rPr lang="de-DE" b="1" dirty="0"/>
              <a:t>5. Hinweise &amp; Tipps</a:t>
            </a:r>
            <a:endParaRPr dirty="0"/>
          </a:p>
          <a:p>
            <a:pPr marL="0" lvl="0" indent="0" algn="l" rtl="0">
              <a:lnSpc>
                <a:spcPct val="100000"/>
              </a:lnSpc>
              <a:spcBef>
                <a:spcPts val="455"/>
              </a:spcBef>
              <a:spcAft>
                <a:spcPts val="0"/>
              </a:spcAft>
              <a:buClr>
                <a:schemeClr val="dk1"/>
              </a:buClr>
              <a:buSzPts val="1800"/>
              <a:buNone/>
            </a:pPr>
            <a:endParaRPr b="1" dirty="0"/>
          </a:p>
          <a:p>
            <a:pPr marL="0" lvl="0" indent="0" algn="l" rtl="0">
              <a:lnSpc>
                <a:spcPct val="100000"/>
              </a:lnSpc>
              <a:spcBef>
                <a:spcPts val="455"/>
              </a:spcBef>
              <a:spcAft>
                <a:spcPts val="0"/>
              </a:spcAft>
              <a:buClr>
                <a:schemeClr val="dk1"/>
              </a:buClr>
              <a:buSzPts val="1800"/>
              <a:buNone/>
            </a:pPr>
            <a:endParaRPr b="1" cap="none"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1"/>
          <p:cNvSpPr txBox="1">
            <a:spLocks noGrp="1"/>
          </p:cNvSpPr>
          <p:nvPr>
            <p:ph type="title"/>
          </p:nvPr>
        </p:nvSpPr>
        <p:spPr>
          <a:xfrm>
            <a:off x="1242391" y="683171"/>
            <a:ext cx="8382000" cy="7456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KIC – Korean Intensive Course</a:t>
            </a:r>
            <a:endParaRPr/>
          </a:p>
        </p:txBody>
      </p:sp>
      <p:sp>
        <p:nvSpPr>
          <p:cNvPr id="261" name="Google Shape;261;p21"/>
          <p:cNvSpPr txBox="1">
            <a:spLocks noGrp="1"/>
          </p:cNvSpPr>
          <p:nvPr>
            <p:ph type="body" idx="1"/>
          </p:nvPr>
        </p:nvSpPr>
        <p:spPr>
          <a:xfrm>
            <a:off x="1242391" y="1854349"/>
            <a:ext cx="7416823" cy="4320480"/>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a:t>10 Wochen pro Kurs</a:t>
            </a:r>
            <a:endParaRPr/>
          </a:p>
          <a:p>
            <a:pPr marL="182880" lvl="0" indent="-182880" algn="l" rtl="0">
              <a:lnSpc>
                <a:spcPct val="100000"/>
              </a:lnSpc>
              <a:spcBef>
                <a:spcPts val="900"/>
              </a:spcBef>
              <a:spcAft>
                <a:spcPts val="0"/>
              </a:spcAft>
              <a:buSzPts val="1800"/>
              <a:buChar char="◦"/>
            </a:pPr>
            <a:r>
              <a:rPr lang="de-DE"/>
              <a:t>man hat 2 verschiedene 선생님 </a:t>
            </a:r>
            <a:endParaRPr/>
          </a:p>
          <a:p>
            <a:pPr marL="182880" lvl="0" indent="-182880" algn="l" rtl="0">
              <a:lnSpc>
                <a:spcPct val="100000"/>
              </a:lnSpc>
              <a:spcBef>
                <a:spcPts val="900"/>
              </a:spcBef>
              <a:spcAft>
                <a:spcPts val="0"/>
              </a:spcAft>
              <a:buSzPts val="1800"/>
              <a:buChar char="◦"/>
            </a:pPr>
            <a:r>
              <a:rPr lang="de-DE"/>
              <a:t>4 Stunden  jeden Tag</a:t>
            </a:r>
            <a:endParaRPr/>
          </a:p>
          <a:p>
            <a:pPr marL="182880" lvl="0" indent="-182880" algn="l" rtl="0">
              <a:lnSpc>
                <a:spcPct val="100000"/>
              </a:lnSpc>
              <a:spcBef>
                <a:spcPts val="900"/>
              </a:spcBef>
              <a:spcAft>
                <a:spcPts val="0"/>
              </a:spcAft>
              <a:buSzPts val="1800"/>
              <a:buChar char="◦"/>
            </a:pPr>
            <a:r>
              <a:rPr lang="de-DE" u="sng"/>
              <a:t>Vormittagskurs 9:00-12:50 </a:t>
            </a:r>
            <a:r>
              <a:rPr lang="de-DE"/>
              <a:t>oder </a:t>
            </a:r>
            <a:endParaRPr/>
          </a:p>
          <a:p>
            <a:pPr marL="182880" lvl="0" indent="-182880" algn="l" rtl="0">
              <a:lnSpc>
                <a:spcPct val="100000"/>
              </a:lnSpc>
              <a:spcBef>
                <a:spcPts val="900"/>
              </a:spcBef>
              <a:spcAft>
                <a:spcPts val="0"/>
              </a:spcAft>
              <a:buSzPts val="1800"/>
              <a:buChar char="◦"/>
            </a:pPr>
            <a:r>
              <a:rPr lang="de-DE" u="sng"/>
              <a:t>Nachmittagskurs 13:00-17:50</a:t>
            </a:r>
            <a:endParaRPr/>
          </a:p>
          <a:p>
            <a:pPr marL="182880" lvl="0" indent="-182880" algn="l" rtl="0">
              <a:lnSpc>
                <a:spcPct val="100000"/>
              </a:lnSpc>
              <a:spcBef>
                <a:spcPts val="900"/>
              </a:spcBef>
              <a:spcAft>
                <a:spcPts val="0"/>
              </a:spcAft>
              <a:buSzPts val="1800"/>
              <a:buChar char="◦"/>
            </a:pPr>
            <a:r>
              <a:rPr lang="de-DE"/>
              <a:t>Große Menge an Vokabeln</a:t>
            </a:r>
            <a:endParaRPr/>
          </a:p>
          <a:p>
            <a:pPr marL="182880" lvl="0" indent="-182880" algn="l" rtl="0">
              <a:lnSpc>
                <a:spcPct val="100000"/>
              </a:lnSpc>
              <a:spcBef>
                <a:spcPts val="900"/>
              </a:spcBef>
              <a:spcAft>
                <a:spcPts val="0"/>
              </a:spcAft>
              <a:buSzPts val="1800"/>
              <a:buChar char="◦"/>
            </a:pPr>
            <a:r>
              <a:rPr lang="de-DE"/>
              <a:t>Es gibt Wiederholugs-Stunden für den Stoff der Lektionen</a:t>
            </a:r>
            <a:endParaRPr/>
          </a:p>
          <a:p>
            <a:pPr marL="182880" lvl="0" indent="-182880" algn="l" rtl="0">
              <a:lnSpc>
                <a:spcPct val="100000"/>
              </a:lnSpc>
              <a:spcBef>
                <a:spcPts val="900"/>
              </a:spcBef>
              <a:spcAft>
                <a:spcPts val="0"/>
              </a:spcAft>
              <a:buSzPts val="1800"/>
              <a:buChar char="◦"/>
            </a:pPr>
            <a:r>
              <a:rPr lang="de-DE"/>
              <a:t>Klausuren: 2 Tage; </a:t>
            </a:r>
            <a:endParaRPr/>
          </a:p>
          <a:p>
            <a:pPr marL="457200" lvl="1" indent="-182880" algn="l" rtl="0">
              <a:lnSpc>
                <a:spcPct val="100000"/>
              </a:lnSpc>
              <a:spcBef>
                <a:spcPts val="500"/>
              </a:spcBef>
              <a:spcAft>
                <a:spcPts val="0"/>
              </a:spcAft>
              <a:buSzPts val="1600"/>
              <a:buChar char="◦"/>
            </a:pPr>
            <a:r>
              <a:rPr lang="de-DE"/>
              <a:t>Speaking, Writing, Vocabulary, Grammar, Listening, Reading</a:t>
            </a:r>
            <a:endParaRPr/>
          </a:p>
          <a:p>
            <a:pPr marL="182880" lvl="0" indent="-68579" algn="l" rtl="0">
              <a:lnSpc>
                <a:spcPct val="100000"/>
              </a:lnSpc>
              <a:spcBef>
                <a:spcPts val="900"/>
              </a:spcBef>
              <a:spcAft>
                <a:spcPts val="0"/>
              </a:spcAft>
              <a:buSzPts val="1800"/>
              <a:buNone/>
            </a:pPr>
            <a:endParaRPr/>
          </a:p>
          <a:p>
            <a:pPr marL="0" lvl="0" indent="0" algn="l" rtl="0">
              <a:lnSpc>
                <a:spcPct val="100000"/>
              </a:lnSpc>
              <a:spcBef>
                <a:spcPts val="900"/>
              </a:spcBef>
              <a:spcAft>
                <a:spcPts val="0"/>
              </a:spcAft>
              <a:buSzPts val="1800"/>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2"/>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KIC – Korean Intensive Course</a:t>
            </a:r>
            <a:endParaRPr/>
          </a:p>
        </p:txBody>
      </p:sp>
      <p:sp>
        <p:nvSpPr>
          <p:cNvPr id="267" name="Google Shape;267;p22"/>
          <p:cNvSpPr txBox="1">
            <a:spLocks noGrp="1"/>
          </p:cNvSpPr>
          <p:nvPr>
            <p:ph type="body" idx="1"/>
          </p:nvPr>
        </p:nvSpPr>
        <p:spPr>
          <a:xfrm>
            <a:off x="1066800" y="2103120"/>
            <a:ext cx="10058400" cy="393192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de-DE"/>
              <a:t>Level 3 und 4 sind ähnlich aufgebaut. </a:t>
            </a:r>
            <a:endParaRPr/>
          </a:p>
          <a:p>
            <a:pPr marL="182880" lvl="0" indent="-182880" algn="l" rtl="0">
              <a:lnSpc>
                <a:spcPct val="100000"/>
              </a:lnSpc>
              <a:spcBef>
                <a:spcPts val="900"/>
              </a:spcBef>
              <a:spcAft>
                <a:spcPts val="0"/>
              </a:spcAft>
              <a:buSzPts val="1800"/>
              <a:buFont typeface="Century Gothic"/>
              <a:buChar char="-"/>
            </a:pPr>
            <a:r>
              <a:rPr lang="de-DE"/>
              <a:t>3x 발표 (3-5 min) &amp; 1x Debatte </a:t>
            </a:r>
            <a:endParaRPr/>
          </a:p>
          <a:p>
            <a:pPr marL="182880" lvl="0" indent="-182880" algn="l" rtl="0">
              <a:lnSpc>
                <a:spcPct val="100000"/>
              </a:lnSpc>
              <a:spcBef>
                <a:spcPts val="900"/>
              </a:spcBef>
              <a:spcAft>
                <a:spcPts val="0"/>
              </a:spcAft>
              <a:buSzPts val="1800"/>
              <a:buFont typeface="Century Gothic"/>
              <a:buChar char="-"/>
            </a:pPr>
            <a:r>
              <a:rPr lang="de-DE"/>
              <a:t>쓰기 숙제 (4x lang &amp; für jede Lektion 1x kurz)</a:t>
            </a:r>
            <a:endParaRPr/>
          </a:p>
          <a:p>
            <a:pPr marL="0" lvl="0" indent="0" algn="l" rtl="0">
              <a:lnSpc>
                <a:spcPct val="100000"/>
              </a:lnSpc>
              <a:spcBef>
                <a:spcPts val="900"/>
              </a:spcBef>
              <a:spcAft>
                <a:spcPts val="0"/>
              </a:spcAft>
              <a:buSzPts val="1800"/>
              <a:buNone/>
            </a:pPr>
            <a:endParaRPr/>
          </a:p>
          <a:p>
            <a:pPr marL="0" lvl="0" indent="0" algn="l" rtl="0">
              <a:lnSpc>
                <a:spcPct val="100000"/>
              </a:lnSpc>
              <a:spcBef>
                <a:spcPts val="900"/>
              </a:spcBef>
              <a:spcAft>
                <a:spcPts val="0"/>
              </a:spcAft>
              <a:buSzPts val="1800"/>
              <a:buNone/>
            </a:pPr>
            <a:r>
              <a:rPr lang="de-DE"/>
              <a:t>Level 5</a:t>
            </a:r>
            <a:endParaRPr/>
          </a:p>
          <a:p>
            <a:pPr marL="182880" lvl="0" indent="-182880" algn="l" rtl="0">
              <a:lnSpc>
                <a:spcPct val="100000"/>
              </a:lnSpc>
              <a:spcBef>
                <a:spcPts val="900"/>
              </a:spcBef>
              <a:spcAft>
                <a:spcPts val="0"/>
              </a:spcAft>
              <a:buSzPts val="1800"/>
              <a:buFont typeface="Century Gothic"/>
              <a:buChar char="-"/>
            </a:pPr>
            <a:r>
              <a:rPr lang="de-DE"/>
              <a:t>2x 발표 (5 min) &amp; 2x Debatte </a:t>
            </a:r>
            <a:endParaRPr/>
          </a:p>
          <a:p>
            <a:pPr marL="182880" lvl="0" indent="-182880" algn="l" rtl="0">
              <a:lnSpc>
                <a:spcPct val="100000"/>
              </a:lnSpc>
              <a:spcBef>
                <a:spcPts val="900"/>
              </a:spcBef>
              <a:spcAft>
                <a:spcPts val="0"/>
              </a:spcAft>
              <a:buSzPts val="1800"/>
              <a:buFont typeface="Century Gothic"/>
              <a:buChar char="-"/>
            </a:pPr>
            <a:r>
              <a:rPr lang="de-DE"/>
              <a:t>4x 쓰기 숙제 </a:t>
            </a:r>
            <a:endParaRPr/>
          </a:p>
          <a:p>
            <a:pPr marL="182880" lvl="0" indent="-68579" algn="l" rtl="0">
              <a:lnSpc>
                <a:spcPct val="100000"/>
              </a:lnSpc>
              <a:spcBef>
                <a:spcPts val="900"/>
              </a:spcBef>
              <a:spcAft>
                <a:spcPts val="0"/>
              </a:spcAft>
              <a:buSzPts val="1800"/>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3"/>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Andere Kurse</a:t>
            </a:r>
            <a:endParaRPr/>
          </a:p>
        </p:txBody>
      </p:sp>
      <p:sp>
        <p:nvSpPr>
          <p:cNvPr id="273" name="Google Shape;273;p23"/>
          <p:cNvSpPr txBox="1">
            <a:spLocks noGrp="1"/>
          </p:cNvSpPr>
          <p:nvPr>
            <p:ph type="body" idx="1"/>
          </p:nvPr>
        </p:nvSpPr>
        <p:spPr>
          <a:xfrm>
            <a:off x="1066799" y="2103120"/>
            <a:ext cx="10248901" cy="3931920"/>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a:t>Erste Kurswahl erfolgt noch in Deutschland (nachts oder früh morgens)</a:t>
            </a:r>
            <a:endParaRPr/>
          </a:p>
          <a:p>
            <a:pPr marL="182880" lvl="0" indent="-182880" algn="l" rtl="0">
              <a:lnSpc>
                <a:spcPct val="100000"/>
              </a:lnSpc>
              <a:spcBef>
                <a:spcPts val="900"/>
              </a:spcBef>
              <a:spcAft>
                <a:spcPts val="0"/>
              </a:spcAft>
              <a:buSzPts val="1800"/>
              <a:buChar char="◦"/>
            </a:pPr>
            <a:r>
              <a:rPr lang="de-DE"/>
              <a:t>Es ist möglich Kurse zu „droppen“</a:t>
            </a:r>
            <a:endParaRPr/>
          </a:p>
          <a:p>
            <a:pPr marL="182880" lvl="0" indent="-182880" algn="l" rtl="0">
              <a:lnSpc>
                <a:spcPct val="100000"/>
              </a:lnSpc>
              <a:spcBef>
                <a:spcPts val="900"/>
              </a:spcBef>
              <a:spcAft>
                <a:spcPts val="0"/>
              </a:spcAft>
              <a:buSzPts val="1800"/>
              <a:buChar char="◦"/>
            </a:pPr>
            <a:r>
              <a:rPr lang="de-DE"/>
              <a:t>Es wird viel geholfen, wenn man nicht in einen Kurs reingekommen ist, in den man wollte</a:t>
            </a:r>
            <a:endParaRPr/>
          </a:p>
          <a:p>
            <a:pPr marL="182880" lvl="0" indent="-182880" algn="l" rtl="0">
              <a:lnSpc>
                <a:spcPct val="100000"/>
              </a:lnSpc>
              <a:spcBef>
                <a:spcPts val="900"/>
              </a:spcBef>
              <a:spcAft>
                <a:spcPts val="0"/>
              </a:spcAft>
              <a:buSzPts val="1800"/>
              <a:buChar char="◦"/>
            </a:pPr>
            <a:r>
              <a:rPr lang="de-DE"/>
              <a:t>WICHTIG: sobald ihr die Email-Adresse der Lehrperson habt, schreibt ihn/sie an und </a:t>
            </a:r>
            <a:r>
              <a:rPr lang="de-DE">
                <a:solidFill>
                  <a:srgbClr val="FF0000"/>
                </a:solidFill>
              </a:rPr>
              <a:t>fragt ob der Kurs wirklich auf Englisch ist! </a:t>
            </a:r>
            <a:endParaRPr/>
          </a:p>
          <a:p>
            <a:pPr marL="182880" lvl="0" indent="-68579" algn="l" rtl="0">
              <a:lnSpc>
                <a:spcPct val="100000"/>
              </a:lnSpc>
              <a:spcBef>
                <a:spcPts val="900"/>
              </a:spcBef>
              <a:spcAft>
                <a:spcPts val="0"/>
              </a:spcAft>
              <a:buSzPts val="1800"/>
              <a:buNone/>
            </a:pPr>
            <a:endParaRPr>
              <a:solidFill>
                <a:srgbClr val="FF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7"/>
        <p:cNvGrpSpPr/>
        <p:nvPr/>
      </p:nvGrpSpPr>
      <p:grpSpPr>
        <a:xfrm>
          <a:off x="0" y="0"/>
          <a:ext cx="0" cy="0"/>
          <a:chOff x="0" y="0"/>
          <a:chExt cx="0" cy="0"/>
        </a:xfrm>
      </p:grpSpPr>
      <p:pic>
        <p:nvPicPr>
          <p:cNvPr id="278" name="Google Shape;278;p24" descr="Ein Bild, das Gras, draußen, Gebäude, Straße enthält.  Automatisch generierte Beschreibung"/>
          <p:cNvPicPr preferRelativeResize="0"/>
          <p:nvPr/>
        </p:nvPicPr>
        <p:blipFill rotWithShape="1">
          <a:blip r:embed="rId3">
            <a:alphaModFix/>
          </a:blip>
          <a:srcRect l="1470"/>
          <a:stretch/>
        </p:blipFill>
        <p:spPr>
          <a:xfrm>
            <a:off x="5648326" y="1311132"/>
            <a:ext cx="3695495" cy="2109782"/>
          </a:xfrm>
          <a:custGeom>
            <a:avLst/>
            <a:gdLst/>
            <a:ahLst/>
            <a:cxnLst/>
            <a:rect l="l" t="t" r="r" b="b"/>
            <a:pathLst>
              <a:path w="6569769" h="3750734" extrusionOk="0">
                <a:moveTo>
                  <a:pt x="1738471" y="0"/>
                </a:moveTo>
                <a:lnTo>
                  <a:pt x="6569769" y="0"/>
                </a:lnTo>
                <a:lnTo>
                  <a:pt x="6569769" y="3750734"/>
                </a:lnTo>
                <a:lnTo>
                  <a:pt x="0" y="3750734"/>
                </a:lnTo>
                <a:close/>
              </a:path>
            </a:pathLst>
          </a:custGeom>
          <a:noFill/>
          <a:ln>
            <a:noFill/>
          </a:ln>
        </p:spPr>
      </p:pic>
      <p:pic>
        <p:nvPicPr>
          <p:cNvPr id="279" name="Google Shape;279;p24" descr="Ein Bild, das Gras, draußen, Feld, grün enthält.  Automatisch generierte Beschreibung"/>
          <p:cNvPicPr preferRelativeResize="0"/>
          <p:nvPr/>
        </p:nvPicPr>
        <p:blipFill rotWithShape="1">
          <a:blip r:embed="rId4">
            <a:alphaModFix/>
          </a:blip>
          <a:srcRect t="24660" b="2640"/>
          <a:stretch/>
        </p:blipFill>
        <p:spPr>
          <a:xfrm>
            <a:off x="4838201" y="3529166"/>
            <a:ext cx="4505620" cy="1670684"/>
          </a:xfrm>
          <a:custGeom>
            <a:avLst/>
            <a:gdLst/>
            <a:ahLst/>
            <a:cxnLst/>
            <a:rect l="l" t="t" r="r" b="b"/>
            <a:pathLst>
              <a:path w="8009991" h="2970106" extrusionOk="0">
                <a:moveTo>
                  <a:pt x="1376648" y="0"/>
                </a:moveTo>
                <a:lnTo>
                  <a:pt x="8009991" y="0"/>
                </a:lnTo>
                <a:lnTo>
                  <a:pt x="8009991" y="2970106"/>
                </a:lnTo>
                <a:lnTo>
                  <a:pt x="0" y="2970106"/>
                </a:lnTo>
                <a:close/>
              </a:path>
            </a:pathLst>
          </a:custGeom>
          <a:noFill/>
          <a:ln>
            <a:noFill/>
          </a:ln>
        </p:spPr>
      </p:pic>
      <p:pic>
        <p:nvPicPr>
          <p:cNvPr id="280" name="Google Shape;280;p24" descr="Ein Bild, das Gebäude, Fahrrad, haltend, Brücke enthält.  Automatisch generierte Beschreibung"/>
          <p:cNvPicPr preferRelativeResize="0">
            <a:picLocks noGrp="1"/>
          </p:cNvPicPr>
          <p:nvPr>
            <p:ph type="body" idx="4294967295"/>
          </p:nvPr>
        </p:nvPicPr>
        <p:blipFill rotWithShape="1">
          <a:blip r:embed="rId5">
            <a:alphaModFix/>
          </a:blip>
          <a:srcRect l="19520" r="7450"/>
          <a:stretch/>
        </p:blipFill>
        <p:spPr>
          <a:xfrm>
            <a:off x="2322512" y="1388768"/>
            <a:ext cx="4221163" cy="3857625"/>
          </a:xfrm>
          <a:prstGeom prst="rect">
            <a:avLst/>
          </a:prstGeom>
          <a:noFill/>
          <a:ln>
            <a:noFill/>
          </a:ln>
        </p:spPr>
      </p:pic>
      <p:sp>
        <p:nvSpPr>
          <p:cNvPr id="281" name="Google Shape;281;p24"/>
          <p:cNvSpPr/>
          <p:nvPr/>
        </p:nvSpPr>
        <p:spPr>
          <a:xfrm>
            <a:off x="6543675" y="3343277"/>
            <a:ext cx="1714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entury Gothic"/>
              <a:ea typeface="Century Gothic"/>
              <a:cs typeface="Century Gothic"/>
              <a:sym typeface="Century Gothic"/>
            </a:endParaRPr>
          </a:p>
        </p:txBody>
      </p:sp>
      <p:sp>
        <p:nvSpPr>
          <p:cNvPr id="282" name="Google Shape;282;p24"/>
          <p:cNvSpPr/>
          <p:nvPr/>
        </p:nvSpPr>
        <p:spPr>
          <a:xfrm>
            <a:off x="6629400" y="3429002"/>
            <a:ext cx="1714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25"/>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FÜR MEHR INFOS UND FRAGEN</a:t>
            </a:r>
            <a:endParaRPr sz="3300" b="1"/>
          </a:p>
        </p:txBody>
      </p:sp>
      <p:sp>
        <p:nvSpPr>
          <p:cNvPr id="288" name="Google Shape;288;p25"/>
          <p:cNvSpPr txBox="1">
            <a:spLocks noGrp="1"/>
          </p:cNvSpPr>
          <p:nvPr>
            <p:ph type="body" idx="1"/>
          </p:nvPr>
        </p:nvSpPr>
        <p:spPr>
          <a:xfrm>
            <a:off x="1066800" y="1941195"/>
            <a:ext cx="10058400" cy="3931920"/>
          </a:xfrm>
          <a:prstGeom prst="rect">
            <a:avLst/>
          </a:prstGeom>
          <a:noFill/>
          <a:ln>
            <a:noFill/>
          </a:ln>
        </p:spPr>
        <p:txBody>
          <a:bodyPr spcFirstLastPara="1" wrap="square" lIns="91425" tIns="45700" rIns="91425" bIns="45700" anchor="t" anchorCtr="0">
            <a:normAutofit/>
          </a:bodyPr>
          <a:lstStyle/>
          <a:p>
            <a:pPr marL="182880" lvl="0" indent="-68579" algn="l" rtl="0">
              <a:lnSpc>
                <a:spcPct val="100000"/>
              </a:lnSpc>
              <a:spcBef>
                <a:spcPts val="0"/>
              </a:spcBef>
              <a:spcAft>
                <a:spcPts val="0"/>
              </a:spcAft>
              <a:buSzPts val="1800"/>
              <a:buNone/>
            </a:pPr>
            <a:endParaRPr b="1" dirty="0"/>
          </a:p>
          <a:p>
            <a:pPr marL="182880" lvl="0" indent="-68579" algn="l" rtl="0">
              <a:lnSpc>
                <a:spcPct val="100000"/>
              </a:lnSpc>
              <a:spcBef>
                <a:spcPts val="900"/>
              </a:spcBef>
              <a:spcAft>
                <a:spcPts val="0"/>
              </a:spcAft>
              <a:buSzPts val="1800"/>
              <a:buNone/>
            </a:pPr>
            <a:endParaRPr b="1" dirty="0"/>
          </a:p>
          <a:p>
            <a:pPr marL="182880" lvl="0" indent="-68579" algn="l" rtl="0">
              <a:lnSpc>
                <a:spcPct val="100000"/>
              </a:lnSpc>
              <a:spcBef>
                <a:spcPts val="900"/>
              </a:spcBef>
              <a:spcAft>
                <a:spcPts val="0"/>
              </a:spcAft>
              <a:buSzPts val="1800"/>
              <a:buNone/>
            </a:pPr>
            <a:endParaRPr dirty="0"/>
          </a:p>
          <a:p>
            <a:pPr marL="182880" lvl="0" indent="-68579" algn="l" rtl="0">
              <a:lnSpc>
                <a:spcPct val="100000"/>
              </a:lnSpc>
              <a:spcBef>
                <a:spcPts val="900"/>
              </a:spcBef>
              <a:spcAft>
                <a:spcPts val="0"/>
              </a:spcAft>
              <a:buSzPts val="1800"/>
              <a:buNone/>
            </a:pPr>
            <a:endParaRPr dirty="0"/>
          </a:p>
          <a:p>
            <a:pPr marL="0" lvl="0" indent="0">
              <a:buNone/>
            </a:pPr>
            <a:r>
              <a:rPr lang="de-DE" dirty="0"/>
              <a:t>  Rebecca Brakopp (</a:t>
            </a:r>
            <a:r>
              <a:rPr lang="de-DE" u="sng" dirty="0">
                <a:solidFill>
                  <a:schemeClr val="hlink"/>
                </a:solidFill>
              </a:rPr>
              <a:t>rebecca.brakopp@student.uni-tuebingen.de</a:t>
            </a:r>
            <a:r>
              <a:rPr lang="de-DE" dirty="0"/>
              <a:t>) 2025</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6"/>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800"/>
              <a:buFont typeface="Century Gothic"/>
              <a:buNone/>
            </a:pPr>
            <a:r>
              <a:rPr lang="de-DE"/>
              <a:t>전북대학교 (JBNU)</a:t>
            </a:r>
            <a:endParaRPr/>
          </a:p>
        </p:txBody>
      </p:sp>
      <p:pic>
        <p:nvPicPr>
          <p:cNvPr id="294" name="Google Shape;294;p26"/>
          <p:cNvPicPr preferRelativeResize="0">
            <a:picLocks noGrp="1"/>
          </p:cNvPicPr>
          <p:nvPr>
            <p:ph type="body" idx="1"/>
          </p:nvPr>
        </p:nvPicPr>
        <p:blipFill rotWithShape="1">
          <a:blip r:embed="rId3">
            <a:alphaModFix/>
          </a:blip>
          <a:srcRect/>
          <a:stretch/>
        </p:blipFill>
        <p:spPr>
          <a:xfrm>
            <a:off x="971550" y="2739104"/>
            <a:ext cx="10058400" cy="3346704"/>
          </a:xfrm>
          <a:prstGeom prst="rect">
            <a:avLst/>
          </a:prstGeom>
          <a:noFill/>
          <a:ln>
            <a:noFill/>
          </a:ln>
        </p:spPr>
      </p:pic>
      <p:pic>
        <p:nvPicPr>
          <p:cNvPr id="295" name="Google Shape;295;p26" descr="ì¬ë³¼ë§í¬"/>
          <p:cNvPicPr preferRelativeResize="0"/>
          <p:nvPr/>
        </p:nvPicPr>
        <p:blipFill rotWithShape="1">
          <a:blip r:embed="rId4">
            <a:alphaModFix/>
          </a:blip>
          <a:srcRect/>
          <a:stretch/>
        </p:blipFill>
        <p:spPr>
          <a:xfrm>
            <a:off x="6683473" y="526579"/>
            <a:ext cx="1214437" cy="189309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7"/>
          <p:cNvSpPr txBox="1">
            <a:spLocks noGrp="1"/>
          </p:cNvSpPr>
          <p:nvPr>
            <p:ph type="title"/>
          </p:nvPr>
        </p:nvSpPr>
        <p:spPr>
          <a:xfrm>
            <a:off x="1330264" y="471589"/>
            <a:ext cx="8219256" cy="70609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62626"/>
              </a:buClr>
              <a:buSzPct val="100000"/>
              <a:buFont typeface="Century Gothic"/>
              <a:buNone/>
            </a:pPr>
            <a:r>
              <a:rPr lang="de-DE"/>
              <a:t>WOHNHEIM</a:t>
            </a:r>
            <a:endParaRPr/>
          </a:p>
        </p:txBody>
      </p:sp>
      <p:sp>
        <p:nvSpPr>
          <p:cNvPr id="301" name="Google Shape;301;p27"/>
          <p:cNvSpPr txBox="1">
            <a:spLocks noGrp="1"/>
          </p:cNvSpPr>
          <p:nvPr>
            <p:ph type="body" idx="1"/>
          </p:nvPr>
        </p:nvSpPr>
        <p:spPr>
          <a:xfrm>
            <a:off x="1330264" y="1516410"/>
            <a:ext cx="4765736" cy="4320480"/>
          </a:xfrm>
          <a:prstGeom prst="rect">
            <a:avLst/>
          </a:prstGeom>
          <a:noFill/>
          <a:ln>
            <a:noFill/>
          </a:ln>
        </p:spPr>
        <p:txBody>
          <a:bodyPr spcFirstLastPara="1" wrap="square" lIns="91425" tIns="45700" rIns="91425" bIns="45700" anchor="t" anchorCtr="0">
            <a:normAutofit/>
          </a:bodyPr>
          <a:lstStyle/>
          <a:p>
            <a:pPr marL="182880" lvl="0" indent="0" algn="just" rtl="0">
              <a:lnSpc>
                <a:spcPct val="100000"/>
              </a:lnSpc>
              <a:spcBef>
                <a:spcPts val="900"/>
              </a:spcBef>
              <a:spcAft>
                <a:spcPts val="0"/>
              </a:spcAft>
              <a:buNone/>
            </a:pPr>
            <a:r>
              <a:rPr lang="de-DE" sz="2000" dirty="0"/>
              <a:t>- Direkt am Campus, sehr ruhig</a:t>
            </a:r>
            <a:endParaRPr dirty="0"/>
          </a:p>
          <a:p>
            <a:pPr marL="182880" lvl="0" indent="0" algn="just" rtl="0">
              <a:lnSpc>
                <a:spcPct val="100000"/>
              </a:lnSpc>
              <a:spcBef>
                <a:spcPts val="900"/>
              </a:spcBef>
              <a:spcAft>
                <a:spcPts val="0"/>
              </a:spcAft>
              <a:buNone/>
            </a:pPr>
            <a:r>
              <a:rPr lang="de-DE" sz="2000" dirty="0"/>
              <a:t>- Man lebt mit einem Roommate. </a:t>
            </a:r>
            <a:br>
              <a:rPr lang="de-DE" sz="2000" dirty="0"/>
            </a:br>
            <a:r>
              <a:rPr lang="de-DE" sz="2000" dirty="0"/>
              <a:t>Aufteilung nach Nationalitäten.</a:t>
            </a:r>
            <a:endParaRPr sz="2000" dirty="0"/>
          </a:p>
        </p:txBody>
      </p:sp>
      <p:pic>
        <p:nvPicPr>
          <p:cNvPr id="302" name="Google Shape;302;p27" descr="Dormitory | 전북대학교 국제협력부 홈페이지에 오신것을 환영합니다."/>
          <p:cNvPicPr preferRelativeResize="0"/>
          <p:nvPr/>
        </p:nvPicPr>
        <p:blipFill rotWithShape="1">
          <a:blip r:embed="rId3">
            <a:alphaModFix/>
          </a:blip>
          <a:srcRect/>
          <a:stretch/>
        </p:blipFill>
        <p:spPr>
          <a:xfrm>
            <a:off x="2050120" y="3599358"/>
            <a:ext cx="2523246" cy="1587892"/>
          </a:xfrm>
          <a:prstGeom prst="rect">
            <a:avLst/>
          </a:prstGeom>
          <a:noFill/>
          <a:ln>
            <a:noFill/>
          </a:ln>
        </p:spPr>
      </p:pic>
      <p:pic>
        <p:nvPicPr>
          <p:cNvPr id="303" name="Google Shape;303;p27" descr="Dormitory | 전북대학교 국제협력부 홈페이지에 오신것을 환영합니다."/>
          <p:cNvPicPr preferRelativeResize="0"/>
          <p:nvPr/>
        </p:nvPicPr>
        <p:blipFill rotWithShape="1">
          <a:blip r:embed="rId4">
            <a:alphaModFix/>
          </a:blip>
          <a:srcRect/>
          <a:stretch/>
        </p:blipFill>
        <p:spPr>
          <a:xfrm>
            <a:off x="7628867" y="1325942"/>
            <a:ext cx="2060340" cy="1224136"/>
          </a:xfrm>
          <a:prstGeom prst="rect">
            <a:avLst/>
          </a:prstGeom>
          <a:noFill/>
          <a:ln>
            <a:noFill/>
          </a:ln>
        </p:spPr>
      </p:pic>
      <p:sp>
        <p:nvSpPr>
          <p:cNvPr id="304" name="Google Shape;304;p27"/>
          <p:cNvSpPr txBox="1"/>
          <p:nvPr/>
        </p:nvSpPr>
        <p:spPr>
          <a:xfrm>
            <a:off x="6228260" y="2950919"/>
            <a:ext cx="5011240" cy="3574425"/>
          </a:xfrm>
          <a:prstGeom prst="rect">
            <a:avLst/>
          </a:prstGeom>
          <a:noFill/>
          <a:ln>
            <a:noFill/>
          </a:ln>
        </p:spPr>
        <p:txBody>
          <a:bodyPr spcFirstLastPara="1" wrap="square" lIns="0" tIns="45700" rIns="0" bIns="45700" anchor="t" anchorCtr="0">
            <a:normAutofit lnSpcReduction="10000"/>
          </a:bodyPr>
          <a:lstStyle/>
          <a:p>
            <a:pPr marL="91440" marR="0" lvl="0" indent="-127000" algn="just" rtl="0">
              <a:lnSpc>
                <a:spcPct val="90000"/>
              </a:lnSpc>
              <a:spcBef>
                <a:spcPts val="0"/>
              </a:spcBef>
              <a:spcAft>
                <a:spcPts val="0"/>
              </a:spcAft>
              <a:buClr>
                <a:schemeClr val="accent1"/>
              </a:buClr>
              <a:buSzPts val="2000"/>
              <a:buFont typeface="Calibri"/>
              <a:buChar char=" "/>
            </a:pPr>
            <a:r>
              <a:rPr lang="de-DE" sz="2000" b="0" i="0" u="none" strike="noStrike" cap="none" dirty="0">
                <a:solidFill>
                  <a:schemeClr val="dk1"/>
                </a:solidFill>
                <a:latin typeface="Century Gothic"/>
                <a:ea typeface="Century Gothic"/>
                <a:cs typeface="Century Gothic"/>
                <a:sym typeface="Century Gothic"/>
              </a:rPr>
              <a:t>- Zwei Betten, zwei Tische mit Regalen, zwei Schränke </a:t>
            </a:r>
            <a:endParaRPr dirty="0"/>
          </a:p>
          <a:p>
            <a:pPr marL="91440" marR="0" lvl="0" indent="-127000" algn="just" rtl="0">
              <a:lnSpc>
                <a:spcPct val="90000"/>
              </a:lnSpc>
              <a:spcBef>
                <a:spcPts val="1400"/>
              </a:spcBef>
              <a:spcAft>
                <a:spcPts val="0"/>
              </a:spcAft>
              <a:buClr>
                <a:schemeClr val="accent1"/>
              </a:buClr>
              <a:buSzPts val="2000"/>
              <a:buFont typeface="Calibri"/>
              <a:buChar char=" "/>
            </a:pPr>
            <a:r>
              <a:rPr lang="de-DE" sz="2000" b="0" i="0" u="none" strike="noStrike" cap="none" dirty="0">
                <a:solidFill>
                  <a:schemeClr val="dk1"/>
                </a:solidFill>
                <a:latin typeface="Century Gothic"/>
                <a:ea typeface="Century Gothic"/>
                <a:cs typeface="Century Gothic"/>
                <a:sym typeface="Century Gothic"/>
              </a:rPr>
              <a:t>- Westliches Bad mit Stehdusche</a:t>
            </a:r>
            <a:endParaRPr dirty="0"/>
          </a:p>
          <a:p>
            <a:pPr marL="91440" marR="0" lvl="0" indent="-127000" algn="just" rtl="0">
              <a:lnSpc>
                <a:spcPct val="90000"/>
              </a:lnSpc>
              <a:spcBef>
                <a:spcPts val="1400"/>
              </a:spcBef>
              <a:spcAft>
                <a:spcPts val="0"/>
              </a:spcAft>
              <a:buClr>
                <a:schemeClr val="accent1"/>
              </a:buClr>
              <a:buSzPts val="2000"/>
              <a:buFont typeface="Calibri"/>
              <a:buChar char=" "/>
            </a:pPr>
            <a:r>
              <a:rPr lang="de-DE" sz="2000" b="0" i="0" u="none" strike="noStrike" cap="none" dirty="0">
                <a:solidFill>
                  <a:schemeClr val="dk1"/>
                </a:solidFill>
                <a:latin typeface="Century Gothic"/>
                <a:ea typeface="Century Gothic"/>
                <a:cs typeface="Century Gothic"/>
                <a:sym typeface="Century Gothic"/>
              </a:rPr>
              <a:t>- Es gibt keine Küche und kochen ist untersagt! </a:t>
            </a:r>
            <a:endParaRPr dirty="0"/>
          </a:p>
          <a:p>
            <a:pPr marL="91440" marR="0" lvl="0" indent="-127000" algn="just" rtl="0">
              <a:lnSpc>
                <a:spcPct val="90000"/>
              </a:lnSpc>
              <a:spcBef>
                <a:spcPts val="1400"/>
              </a:spcBef>
              <a:spcAft>
                <a:spcPts val="0"/>
              </a:spcAft>
              <a:buClr>
                <a:schemeClr val="accent1"/>
              </a:buClr>
              <a:buSzPts val="2000"/>
              <a:buFont typeface="Calibri"/>
              <a:buChar char=" "/>
            </a:pPr>
            <a:r>
              <a:rPr lang="de-DE" sz="2000" b="0" i="0" u="none" strike="noStrike" cap="none" dirty="0">
                <a:solidFill>
                  <a:schemeClr val="dk1"/>
                </a:solidFill>
                <a:latin typeface="Century Gothic"/>
                <a:ea typeface="Century Gothic"/>
                <a:cs typeface="Century Gothic"/>
                <a:sym typeface="Century Gothic"/>
              </a:rPr>
              <a:t>- Auf jeder Etage gibt es einen Wasserspender mit heißem und kalten Wasser zum trinken oder für Ramen. Im Erdgeschoss gibt es auch einen Kühlschrank, aber er wird von dem ganzen Gebäude benutzt</a:t>
            </a:r>
            <a:endParaRPr dirty="0"/>
          </a:p>
          <a:p>
            <a:pPr marL="91440" marR="0" lvl="0" indent="0" algn="l" rtl="0">
              <a:lnSpc>
                <a:spcPct val="90000"/>
              </a:lnSpc>
              <a:spcBef>
                <a:spcPts val="1400"/>
              </a:spcBef>
              <a:spcAft>
                <a:spcPts val="0"/>
              </a:spcAft>
              <a:buClr>
                <a:schemeClr val="accent1"/>
              </a:buClr>
              <a:buSzPts val="2000"/>
              <a:buFont typeface="Calibri"/>
              <a:buNone/>
            </a:pPr>
            <a:endParaRPr sz="2000" b="0" i="0" u="none" strike="noStrike" cap="none" dirty="0">
              <a:solidFill>
                <a:srgbClr val="3F3F3F"/>
              </a:solidFill>
              <a:latin typeface="Century Gothic"/>
              <a:ea typeface="Century Gothic"/>
              <a:cs typeface="Century Gothic"/>
              <a:sym typeface="Century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8"/>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800"/>
              <a:buFont typeface="Century Gothic"/>
              <a:buNone/>
            </a:pPr>
            <a:r>
              <a:rPr lang="de-DE"/>
              <a:t>SPRACHKURSE</a:t>
            </a:r>
            <a:endParaRPr/>
          </a:p>
        </p:txBody>
      </p:sp>
      <p:sp>
        <p:nvSpPr>
          <p:cNvPr id="310" name="Google Shape;310;p28"/>
          <p:cNvSpPr txBox="1">
            <a:spLocks noGrp="1"/>
          </p:cNvSpPr>
          <p:nvPr>
            <p:ph type="body" idx="1"/>
          </p:nvPr>
        </p:nvSpPr>
        <p:spPr>
          <a:xfrm>
            <a:off x="1066800" y="2105932"/>
            <a:ext cx="9315450" cy="4149071"/>
          </a:xfrm>
          <a:prstGeom prst="rect">
            <a:avLst/>
          </a:prstGeom>
          <a:noFill/>
          <a:ln>
            <a:noFill/>
          </a:ln>
        </p:spPr>
        <p:txBody>
          <a:bodyPr spcFirstLastPara="1" wrap="square" lIns="91425" tIns="45700" rIns="91425" bIns="45700" anchor="t" anchorCtr="0">
            <a:normAutofit lnSpcReduction="10000"/>
          </a:bodyPr>
          <a:lstStyle/>
          <a:p>
            <a:pPr marL="182880" lvl="0" indent="-182880" algn="l" rtl="0">
              <a:lnSpc>
                <a:spcPct val="100000"/>
              </a:lnSpc>
              <a:spcBef>
                <a:spcPts val="0"/>
              </a:spcBef>
              <a:spcAft>
                <a:spcPts val="0"/>
              </a:spcAft>
              <a:buSzPts val="1800"/>
              <a:buChar char="◦"/>
            </a:pPr>
            <a:r>
              <a:rPr lang="de-DE"/>
              <a:t>Sprachkurse gehen nach dem SNU Buch und bestehen aus Vokabeln, </a:t>
            </a:r>
            <a:br>
              <a:rPr lang="de-DE"/>
            </a:br>
            <a:r>
              <a:rPr lang="de-DE"/>
              <a:t>Grammatik, Sprechen, Lesen, Hörverstehen und Schreiben. Jeder Sprachkurs </a:t>
            </a:r>
            <a:br>
              <a:rPr lang="de-DE"/>
            </a:br>
            <a:r>
              <a:rPr lang="de-DE"/>
              <a:t>geht 10 Wochen.</a:t>
            </a:r>
            <a:endParaRPr/>
          </a:p>
          <a:p>
            <a:pPr marL="182880" lvl="0" indent="-182880" algn="l" rtl="0">
              <a:lnSpc>
                <a:spcPct val="100000"/>
              </a:lnSpc>
              <a:spcBef>
                <a:spcPts val="900"/>
              </a:spcBef>
              <a:spcAft>
                <a:spcPts val="0"/>
              </a:spcAft>
              <a:buSzPts val="1800"/>
              <a:buChar char="◦"/>
            </a:pPr>
            <a:r>
              <a:rPr lang="de-DE"/>
              <a:t> </a:t>
            </a:r>
            <a:r>
              <a:rPr lang="de-DE" b="1" u="sng"/>
              <a:t>Level 3</a:t>
            </a:r>
            <a:r>
              <a:rPr lang="de-DE" u="sng"/>
              <a:t> und </a:t>
            </a:r>
            <a:r>
              <a:rPr lang="de-DE" b="1" u="sng"/>
              <a:t>4</a:t>
            </a:r>
            <a:r>
              <a:rPr lang="de-DE" u="sng"/>
              <a:t>: Mo.-Fr.: 13:00-17:00 Uh</a:t>
            </a:r>
            <a:r>
              <a:rPr lang="de-DE"/>
              <a:t>r </a:t>
            </a:r>
            <a:endParaRPr/>
          </a:p>
          <a:p>
            <a:pPr marL="182880" lvl="0" indent="-182880" algn="l" rtl="0">
              <a:lnSpc>
                <a:spcPct val="100000"/>
              </a:lnSpc>
              <a:spcBef>
                <a:spcPts val="900"/>
              </a:spcBef>
              <a:spcAft>
                <a:spcPts val="0"/>
              </a:spcAft>
              <a:buSzPts val="1800"/>
              <a:buChar char="◦"/>
            </a:pPr>
            <a:r>
              <a:rPr lang="de-DE" b="1" u="sng"/>
              <a:t>Level 5</a:t>
            </a:r>
            <a:r>
              <a:rPr lang="de-DE" u="sng"/>
              <a:t>: Mo.-Fr.: 9:00-13:00 Uhr</a:t>
            </a:r>
            <a:endParaRPr/>
          </a:p>
          <a:p>
            <a:pPr marL="182880" lvl="0" indent="-182880" algn="l" rtl="0">
              <a:lnSpc>
                <a:spcPct val="100000"/>
              </a:lnSpc>
              <a:spcBef>
                <a:spcPts val="900"/>
              </a:spcBef>
              <a:spcAft>
                <a:spcPts val="0"/>
              </a:spcAft>
              <a:buSzPts val="1800"/>
              <a:buChar char="◦"/>
            </a:pPr>
            <a:r>
              <a:rPr lang="de-DE"/>
              <a:t>Vokabeltests alle Paar Tage, Texte schreiben als Hausaufgaben </a:t>
            </a:r>
            <a:endParaRPr/>
          </a:p>
          <a:p>
            <a:pPr marL="182880" lvl="0" indent="-182880" algn="l" rtl="0">
              <a:lnSpc>
                <a:spcPct val="100000"/>
              </a:lnSpc>
              <a:spcBef>
                <a:spcPts val="900"/>
              </a:spcBef>
              <a:spcAft>
                <a:spcPts val="0"/>
              </a:spcAft>
              <a:buSzPts val="1800"/>
              <a:buChar char="◦"/>
            </a:pPr>
            <a:r>
              <a:rPr lang="de-DE"/>
              <a:t>Pro Sprachkurs zwei Bücher mit Workbook, kann man einfach im Uni Buchladen nah am Silk Road Center kaufen</a:t>
            </a:r>
            <a:endParaRPr/>
          </a:p>
          <a:p>
            <a:pPr marL="182880" lvl="0" indent="-182880" algn="l" rtl="0">
              <a:lnSpc>
                <a:spcPct val="100000"/>
              </a:lnSpc>
              <a:spcBef>
                <a:spcPts val="900"/>
              </a:spcBef>
              <a:spcAft>
                <a:spcPts val="0"/>
              </a:spcAft>
              <a:buSzPts val="1800"/>
              <a:buChar char="◦"/>
            </a:pPr>
            <a:r>
              <a:rPr lang="de-DE"/>
              <a:t>Zwischenprüfung und Abschlussprüfung ähnlich wie in Tübingen: </a:t>
            </a:r>
            <a:endParaRPr/>
          </a:p>
          <a:p>
            <a:pPr marL="182880" lvl="0" indent="-182880" algn="l" rtl="0">
              <a:lnSpc>
                <a:spcPct val="100000"/>
              </a:lnSpc>
              <a:spcBef>
                <a:spcPts val="900"/>
              </a:spcBef>
              <a:spcAft>
                <a:spcPts val="0"/>
              </a:spcAft>
              <a:buSzPts val="1800"/>
              <a:buChar char="◦"/>
            </a:pPr>
            <a:r>
              <a:rPr lang="de-DE"/>
              <a:t>Grammatik und Schreiben, Vokabeln und Lesen, Hörverstehen</a:t>
            </a:r>
            <a:endParaRPr/>
          </a:p>
          <a:p>
            <a:pPr marL="182880" lvl="0" indent="-182880" algn="l" rtl="0">
              <a:lnSpc>
                <a:spcPct val="100000"/>
              </a:lnSpc>
              <a:spcBef>
                <a:spcPts val="900"/>
              </a:spcBef>
              <a:spcAft>
                <a:spcPts val="0"/>
              </a:spcAft>
              <a:buSzPts val="1800"/>
              <a:buChar char="◦"/>
            </a:pPr>
            <a:r>
              <a:rPr lang="de-DE"/>
              <a:t>Mündliche Prüfung</a:t>
            </a:r>
            <a:endParaRPr/>
          </a:p>
          <a:p>
            <a:pPr marL="182880" lvl="0" indent="-182880" algn="l" rtl="0">
              <a:lnSpc>
                <a:spcPct val="100000"/>
              </a:lnSpc>
              <a:spcBef>
                <a:spcPts val="900"/>
              </a:spcBef>
              <a:spcAft>
                <a:spcPts val="0"/>
              </a:spcAft>
              <a:buSzPts val="2000"/>
              <a:buChar char="◦"/>
            </a:pPr>
            <a:r>
              <a:rPr lang="de-DE" sz="2000"/>
              <a:t>Blick in die Bücher: http://www.twoponds.co.kr/en/snu</a:t>
            </a:r>
            <a:endParaRPr sz="2000"/>
          </a:p>
        </p:txBody>
      </p:sp>
      <p:pic>
        <p:nvPicPr>
          <p:cNvPr id="311" name="Google Shape;311;p28" descr="TWO PONDS"/>
          <p:cNvPicPr preferRelativeResize="0"/>
          <p:nvPr/>
        </p:nvPicPr>
        <p:blipFill rotWithShape="1">
          <a:blip r:embed="rId3">
            <a:alphaModFix/>
          </a:blip>
          <a:srcRect/>
          <a:stretch/>
        </p:blipFill>
        <p:spPr>
          <a:xfrm>
            <a:off x="6096000" y="982711"/>
            <a:ext cx="824607" cy="824607"/>
          </a:xfrm>
          <a:prstGeom prst="rect">
            <a:avLst/>
          </a:prstGeom>
          <a:noFill/>
          <a:ln>
            <a:noFill/>
          </a:ln>
        </p:spPr>
      </p:pic>
      <p:pic>
        <p:nvPicPr>
          <p:cNvPr id="312" name="Google Shape;312;p28" descr="TWO PONDS"/>
          <p:cNvPicPr preferRelativeResize="0"/>
          <p:nvPr/>
        </p:nvPicPr>
        <p:blipFill rotWithShape="1">
          <a:blip r:embed="rId4">
            <a:alphaModFix/>
          </a:blip>
          <a:srcRect/>
          <a:stretch/>
        </p:blipFill>
        <p:spPr>
          <a:xfrm>
            <a:off x="7102167" y="979983"/>
            <a:ext cx="826889" cy="826889"/>
          </a:xfrm>
          <a:prstGeom prst="rect">
            <a:avLst/>
          </a:prstGeom>
          <a:noFill/>
          <a:ln>
            <a:noFill/>
          </a:ln>
        </p:spPr>
      </p:pic>
      <p:pic>
        <p:nvPicPr>
          <p:cNvPr id="313" name="Google Shape;313;p28" descr="TWO PONDS"/>
          <p:cNvPicPr preferRelativeResize="0"/>
          <p:nvPr/>
        </p:nvPicPr>
        <p:blipFill rotWithShape="1">
          <a:blip r:embed="rId5">
            <a:alphaModFix/>
          </a:blip>
          <a:srcRect/>
          <a:stretch/>
        </p:blipFill>
        <p:spPr>
          <a:xfrm>
            <a:off x="8104539" y="979039"/>
            <a:ext cx="828279" cy="82827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9"/>
          <p:cNvSpPr txBox="1">
            <a:spLocks noGrp="1"/>
          </p:cNvSpPr>
          <p:nvPr>
            <p:ph type="title"/>
          </p:nvPr>
        </p:nvSpPr>
        <p:spPr>
          <a:xfrm>
            <a:off x="974650" y="396632"/>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ZUSÄTZLICHE KURSE</a:t>
            </a:r>
            <a:endParaRPr sz="3300" b="1"/>
          </a:p>
        </p:txBody>
      </p:sp>
      <p:sp>
        <p:nvSpPr>
          <p:cNvPr id="319" name="Google Shape;319;p29"/>
          <p:cNvSpPr txBox="1">
            <a:spLocks noGrp="1"/>
          </p:cNvSpPr>
          <p:nvPr>
            <p:ph type="body" idx="1"/>
          </p:nvPr>
        </p:nvSpPr>
        <p:spPr>
          <a:xfrm>
            <a:off x="828675" y="1735957"/>
            <a:ext cx="10563225" cy="4968552"/>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a:t>Die Koreanistik möchte, dass man während dem Koreaaufenthalt einen inhaltlichen Kurs </a:t>
            </a:r>
            <a:br>
              <a:rPr lang="de-DE"/>
            </a:br>
            <a:r>
              <a:rPr lang="de-DE"/>
              <a:t>belegt. An der JBNU bekommt man vor dem Semester eine Liste mit allen möglichen Kursen und es ist am Besten, wenn man einen passenden findet. Generell ist es machbar, aber falls es kommt, dass nichts verfügbar ist, wendet euch an Frau Choi. </a:t>
            </a:r>
            <a:br>
              <a:rPr lang="de-DE"/>
            </a:br>
            <a:r>
              <a:rPr lang="de-DE"/>
              <a:t>Sie kann euch auch Kurse empfehlen. Die Belegung erfolgt über das JBNU Portal. </a:t>
            </a:r>
            <a:br>
              <a:rPr lang="de-DE"/>
            </a:br>
            <a:r>
              <a:rPr lang="de-DE"/>
              <a:t>Alles wird Vorort erklärt und geholfen! </a:t>
            </a:r>
            <a:endParaRPr/>
          </a:p>
          <a:p>
            <a:pPr marL="0" lvl="0" indent="0" algn="just" rtl="0">
              <a:lnSpc>
                <a:spcPct val="100000"/>
              </a:lnSpc>
              <a:spcBef>
                <a:spcPts val="900"/>
              </a:spcBef>
              <a:spcAft>
                <a:spcPts val="0"/>
              </a:spcAft>
              <a:buSzPts val="1800"/>
              <a:buNone/>
            </a:pPr>
            <a:endParaRPr/>
          </a:p>
          <a:p>
            <a:pPr marL="182880" lvl="0" indent="-182880" algn="just" rtl="0">
              <a:lnSpc>
                <a:spcPct val="100000"/>
              </a:lnSpc>
              <a:spcBef>
                <a:spcPts val="900"/>
              </a:spcBef>
              <a:spcAft>
                <a:spcPts val="0"/>
              </a:spcAft>
              <a:buSzPts val="1800"/>
              <a:buChar char="◦"/>
            </a:pPr>
            <a:r>
              <a:rPr lang="de-DE"/>
              <a:t>Für unseren Politik Kurs haben wir zum Beispiel den Kurs „Gender, Law and Politics“ belegt. </a:t>
            </a:r>
            <a:br>
              <a:rPr lang="de-DE"/>
            </a:br>
            <a:r>
              <a:rPr lang="de-DE"/>
              <a:t>Guckt auch immer was die Erwartungen sind, wir mussten zum Beispiel eine Hausarbeit </a:t>
            </a:r>
            <a:br>
              <a:rPr lang="de-DE"/>
            </a:br>
            <a:r>
              <a:rPr lang="de-DE"/>
              <a:t>schreiben. Man trifft auch verschiedene ausländische Studierenden, was sehr interessant ist!</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30"/>
          <p:cNvSpPr txBox="1">
            <a:spLocks noGrp="1"/>
          </p:cNvSpPr>
          <p:nvPr>
            <p:ph type="title"/>
          </p:nvPr>
        </p:nvSpPr>
        <p:spPr>
          <a:xfrm>
            <a:off x="1066800" y="50924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FAZIT</a:t>
            </a:r>
            <a:endParaRPr sz="3300" b="1"/>
          </a:p>
        </p:txBody>
      </p:sp>
      <p:sp>
        <p:nvSpPr>
          <p:cNvPr id="325" name="Google Shape;325;p30"/>
          <p:cNvSpPr txBox="1">
            <a:spLocks noGrp="1"/>
          </p:cNvSpPr>
          <p:nvPr>
            <p:ph type="body" idx="1"/>
          </p:nvPr>
        </p:nvSpPr>
        <p:spPr>
          <a:xfrm>
            <a:off x="1066800" y="1738611"/>
            <a:ext cx="10058400" cy="4824536"/>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a:t>Wer lieber einen ruhigen Alltag verbringen möchte, dem ist Jeonju sehr zu empfehlen. Es ist nicht Seoul, aber es gibt trotzdem viel zu tun! Für Wochenendtrips ist es auch </a:t>
            </a:r>
            <a:br>
              <a:rPr lang="de-DE"/>
            </a:br>
            <a:r>
              <a:rPr lang="de-DE"/>
              <a:t>super mal nach Seoul zu fahren und Freunde zu besuchen. Städte wie Yeosu, Gwangju </a:t>
            </a:r>
            <a:br>
              <a:rPr lang="de-DE"/>
            </a:br>
            <a:r>
              <a:rPr lang="de-DE"/>
              <a:t>und Daegu sind auch nicht weit! Zudem, ist das Essen in Jeonju sehr lecker und billig. </a:t>
            </a:r>
            <a:endParaRPr/>
          </a:p>
          <a:p>
            <a:pPr marL="182880" lvl="0" indent="-182880" algn="just" rtl="0">
              <a:lnSpc>
                <a:spcPct val="100000"/>
              </a:lnSpc>
              <a:spcBef>
                <a:spcPts val="900"/>
              </a:spcBef>
              <a:spcAft>
                <a:spcPts val="0"/>
              </a:spcAft>
              <a:buSzPts val="1800"/>
              <a:buChar char="◦"/>
            </a:pPr>
            <a:r>
              <a:rPr lang="de-DE"/>
              <a:t>In den Sprachkursen ist man auf sich alleine gestellt, wir wurden alle in einzelne Kurse </a:t>
            </a:r>
            <a:br>
              <a:rPr lang="de-DE"/>
            </a:br>
            <a:r>
              <a:rPr lang="de-DE"/>
              <a:t>gesteckt. Und, da es leider zum größten Teil Chinesen im Sprachkurs gibt, gibt es oft </a:t>
            </a:r>
            <a:br>
              <a:rPr lang="de-DE"/>
            </a:br>
            <a:r>
              <a:rPr lang="de-DE"/>
              <a:t>Sprach- und Kulturbarrieren. Es macht trotzdem Spaß und obwohl die ersten zwei </a:t>
            </a:r>
            <a:br>
              <a:rPr lang="de-DE"/>
            </a:br>
            <a:r>
              <a:rPr lang="de-DE"/>
              <a:t>Sprachkurse am Nachmittag sind, hat man am Wochenende immer Zeit was zu </a:t>
            </a:r>
            <a:br>
              <a:rPr lang="de-DE"/>
            </a:br>
            <a:r>
              <a:rPr lang="de-DE"/>
              <a:t>unternehmen.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3"/>
          <p:cNvSpPr txBox="1">
            <a:spLocks noGrp="1"/>
          </p:cNvSpPr>
          <p:nvPr>
            <p:ph type="title"/>
          </p:nvPr>
        </p:nvSpPr>
        <p:spPr>
          <a:xfrm>
            <a:off x="1981200" y="274638"/>
            <a:ext cx="8229600" cy="1143000"/>
          </a:xfrm>
          <a:prstGeom prst="rect">
            <a:avLst/>
          </a:prstGeom>
          <a:noFill/>
          <a:ln>
            <a:noFill/>
          </a:ln>
        </p:spPr>
        <p:txBody>
          <a:bodyPr spcFirstLastPara="1" wrap="square" lIns="91400" tIns="45700" rIns="91400" bIns="45700" anchor="ctr" anchorCtr="0">
            <a:normAutofit/>
          </a:bodyPr>
          <a:lstStyle/>
          <a:p>
            <a:pPr marL="0" lvl="0" indent="0" algn="ctr" rtl="0">
              <a:lnSpc>
                <a:spcPct val="90000"/>
              </a:lnSpc>
              <a:spcBef>
                <a:spcPts val="0"/>
              </a:spcBef>
              <a:spcAft>
                <a:spcPts val="0"/>
              </a:spcAft>
              <a:buClr>
                <a:schemeClr val="dk1"/>
              </a:buClr>
              <a:buSzPts val="1200"/>
              <a:buFont typeface="Calibri"/>
              <a:buNone/>
            </a:pPr>
            <a:r>
              <a:rPr lang="de-DE"/>
              <a:t>TUCKU</a:t>
            </a:r>
            <a:endParaRPr/>
          </a:p>
        </p:txBody>
      </p:sp>
      <p:pic>
        <p:nvPicPr>
          <p:cNvPr id="149" name="Google Shape;149;p3"/>
          <p:cNvPicPr preferRelativeResize="0">
            <a:picLocks noGrp="1"/>
          </p:cNvPicPr>
          <p:nvPr>
            <p:ph type="body" idx="1"/>
          </p:nvPr>
        </p:nvPicPr>
        <p:blipFill rotWithShape="1">
          <a:blip r:embed="rId3">
            <a:alphaModFix/>
          </a:blip>
          <a:srcRect/>
          <a:stretch/>
        </p:blipFill>
        <p:spPr>
          <a:xfrm>
            <a:off x="1304925" y="1173549"/>
            <a:ext cx="5167682" cy="2671151"/>
          </a:xfrm>
          <a:prstGeom prst="rect">
            <a:avLst/>
          </a:prstGeom>
          <a:noFill/>
          <a:ln>
            <a:noFill/>
          </a:ln>
        </p:spPr>
      </p:pic>
      <p:pic>
        <p:nvPicPr>
          <p:cNvPr id="150" name="Google Shape;150;p3"/>
          <p:cNvPicPr preferRelativeResize="0"/>
          <p:nvPr/>
        </p:nvPicPr>
        <p:blipFill>
          <a:blip r:embed="rId4"/>
          <a:srcRect/>
          <a:stretch/>
        </p:blipFill>
        <p:spPr>
          <a:xfrm>
            <a:off x="6241697" y="2900219"/>
            <a:ext cx="5451539" cy="368314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1"/>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FÜR MEHR INFOS UND FRAGEN</a:t>
            </a:r>
            <a:endParaRPr sz="3300" b="1"/>
          </a:p>
        </p:txBody>
      </p:sp>
      <p:sp>
        <p:nvSpPr>
          <p:cNvPr id="331" name="Google Shape;331;p31"/>
          <p:cNvSpPr txBox="1">
            <a:spLocks noGrp="1"/>
          </p:cNvSpPr>
          <p:nvPr>
            <p:ph type="body" idx="1"/>
          </p:nvPr>
        </p:nvSpPr>
        <p:spPr>
          <a:xfrm>
            <a:off x="1066800" y="2014194"/>
            <a:ext cx="7818159" cy="3804815"/>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endParaRPr dirty="0"/>
          </a:p>
          <a:p>
            <a:pPr marL="0" lvl="0" indent="0" algn="l" rtl="0">
              <a:lnSpc>
                <a:spcPct val="100000"/>
              </a:lnSpc>
              <a:spcBef>
                <a:spcPts val="900"/>
              </a:spcBef>
              <a:spcAft>
                <a:spcPts val="0"/>
              </a:spcAft>
              <a:buSzPts val="1800"/>
              <a:buNone/>
            </a:pPr>
            <a:r>
              <a:rPr lang="en-US" dirty="0"/>
              <a:t>Emil</a:t>
            </a:r>
            <a:r>
              <a:rPr lang="ko-KR" altLang="en-US" dirty="0"/>
              <a:t> </a:t>
            </a:r>
            <a:r>
              <a:rPr lang="en-US" altLang="ko-KR" dirty="0"/>
              <a:t>Klemens</a:t>
            </a:r>
            <a:r>
              <a:rPr lang="de-DE" dirty="0"/>
              <a:t> (</a:t>
            </a:r>
            <a:r>
              <a:rPr lang="de-DE" dirty="0">
                <a:solidFill>
                  <a:srgbClr val="F49100"/>
                </a:solidFill>
              </a:rPr>
              <a:t>emil.klemens@gmail.com</a:t>
            </a:r>
            <a:r>
              <a:rPr lang="de-DE" dirty="0"/>
              <a:t>) 2025</a:t>
            </a:r>
            <a:endParaRPr dirty="0"/>
          </a:p>
          <a:p>
            <a:pPr marL="182880" lvl="0" indent="-68579" algn="l" rtl="0">
              <a:lnSpc>
                <a:spcPct val="100000"/>
              </a:lnSpc>
              <a:spcBef>
                <a:spcPts val="900"/>
              </a:spcBef>
              <a:spcAft>
                <a:spcPts val="0"/>
              </a:spcAft>
              <a:buSzPts val="1800"/>
              <a:buNone/>
            </a:pP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32"/>
          <p:cNvSpPr txBox="1">
            <a:spLocks noGrp="1"/>
          </p:cNvSpPr>
          <p:nvPr>
            <p:ph type="title"/>
          </p:nvPr>
        </p:nvSpPr>
        <p:spPr>
          <a:xfrm>
            <a:off x="828675" y="427038"/>
            <a:ext cx="10058400" cy="1371600"/>
          </a:xfrm>
          <a:prstGeom prst="rect">
            <a:avLst/>
          </a:prstGeom>
          <a:noFill/>
          <a:ln>
            <a:noFill/>
          </a:ln>
        </p:spPr>
        <p:txBody>
          <a:bodyPr spcFirstLastPara="1" wrap="square" lIns="91425" tIns="45700" rIns="91425" bIns="45700" anchor="ctr" anchorCtr="0">
            <a:normAutofit/>
          </a:bodyPr>
          <a:lstStyle/>
          <a:p>
            <a:pPr marL="0" lvl="2" indent="0" algn="ctr" rtl="0">
              <a:spcBef>
                <a:spcPts val="0"/>
              </a:spcBef>
              <a:spcAft>
                <a:spcPts val="0"/>
              </a:spcAft>
              <a:buNone/>
            </a:pPr>
            <a:r>
              <a:rPr lang="de-DE" sz="3300" b="1">
                <a:solidFill>
                  <a:schemeClr val="dk1"/>
                </a:solidFill>
              </a:rPr>
              <a:t>Ewha Womans </a:t>
            </a:r>
            <a:r>
              <a:rPr lang="de-DE" sz="3300" b="1">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University</a:t>
            </a:r>
            <a:endParaRPr/>
          </a:p>
        </p:txBody>
      </p:sp>
      <p:pic>
        <p:nvPicPr>
          <p:cNvPr id="337" name="Google Shape;337;p32"/>
          <p:cNvPicPr preferRelativeResize="0"/>
          <p:nvPr/>
        </p:nvPicPr>
        <p:blipFill>
          <a:blip r:embed="rId3">
            <a:alphaModFix/>
          </a:blip>
          <a:stretch>
            <a:fillRect/>
          </a:stretch>
        </p:blipFill>
        <p:spPr>
          <a:xfrm>
            <a:off x="6966025" y="1996700"/>
            <a:ext cx="4995038" cy="3329975"/>
          </a:xfrm>
          <a:prstGeom prst="rect">
            <a:avLst/>
          </a:prstGeom>
          <a:noFill/>
          <a:ln>
            <a:noFill/>
          </a:ln>
        </p:spPr>
      </p:pic>
      <p:pic>
        <p:nvPicPr>
          <p:cNvPr id="338" name="Google Shape;338;p32"/>
          <p:cNvPicPr preferRelativeResize="0"/>
          <p:nvPr/>
        </p:nvPicPr>
        <p:blipFill>
          <a:blip r:embed="rId4">
            <a:alphaModFix/>
          </a:blip>
          <a:stretch>
            <a:fillRect/>
          </a:stretch>
        </p:blipFill>
        <p:spPr>
          <a:xfrm>
            <a:off x="260425" y="1985287"/>
            <a:ext cx="6705600" cy="33528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3"/>
          <p:cNvSpPr txBox="1">
            <a:spLocks noGrp="1"/>
          </p:cNvSpPr>
          <p:nvPr>
            <p:ph type="title"/>
          </p:nvPr>
        </p:nvSpPr>
        <p:spPr>
          <a:xfrm>
            <a:off x="1381125" y="332656"/>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Studierendeleben</a:t>
            </a:r>
            <a:endParaRPr sz="3300" b="1"/>
          </a:p>
        </p:txBody>
      </p:sp>
      <p:sp>
        <p:nvSpPr>
          <p:cNvPr id="344" name="Google Shape;344;p33"/>
          <p:cNvSpPr txBox="1">
            <a:spLocks noGrp="1"/>
          </p:cNvSpPr>
          <p:nvPr>
            <p:ph type="body" idx="1"/>
          </p:nvPr>
        </p:nvSpPr>
        <p:spPr>
          <a:xfrm>
            <a:off x="1381125" y="1466503"/>
            <a:ext cx="9867900" cy="5544616"/>
          </a:xfrm>
          <a:prstGeom prst="rect">
            <a:avLst/>
          </a:prstGeom>
          <a:noFill/>
          <a:ln>
            <a:noFill/>
          </a:ln>
        </p:spPr>
        <p:txBody>
          <a:bodyPr spcFirstLastPara="1" wrap="square" lIns="91425" tIns="45700" rIns="91425" bIns="45700" anchor="t" anchorCtr="0">
            <a:normAutofit/>
          </a:bodyPr>
          <a:lstStyle/>
          <a:p>
            <a:pPr marL="182880" lvl="0" indent="-182880" algn="l" rtl="0">
              <a:lnSpc>
                <a:spcPct val="150000"/>
              </a:lnSpc>
              <a:spcBef>
                <a:spcPts val="0"/>
              </a:spcBef>
              <a:spcAft>
                <a:spcPts val="0"/>
              </a:spcAft>
              <a:buSzPts val="1800"/>
              <a:buChar char="◦"/>
            </a:pPr>
            <a:r>
              <a:rPr lang="de-DE" dirty="0"/>
              <a:t>Das Wohnheim ist sehr gut ausgestattet. Die sanitären Anlagen entsprechen </a:t>
            </a:r>
            <a:br>
              <a:rPr lang="de-DE" dirty="0"/>
            </a:br>
            <a:r>
              <a:rPr lang="de-DE" dirty="0"/>
              <a:t>westlichen Standards. Jedoch muss man das Wohnheim über die Sommerferien </a:t>
            </a:r>
            <a:br>
              <a:rPr lang="de-DE" dirty="0"/>
            </a:br>
            <a:r>
              <a:rPr lang="de-DE" dirty="0"/>
              <a:t>verlassen, sollte man sich dazu entscheiden, im Sommer keine Kurse zu belegen. </a:t>
            </a:r>
            <a:br>
              <a:rPr lang="de-DE" dirty="0"/>
            </a:br>
            <a:r>
              <a:rPr lang="de-DE" dirty="0"/>
              <a:t>Die Ewha Universität ist zwar eine Frauenuniversität, männliche Austausch­studierende werden jedoch zugelassen. Die Universität ist vor allem für ihren schönen Campus </a:t>
            </a:r>
            <a:br>
              <a:rPr lang="de-DE" dirty="0"/>
            </a:br>
            <a:r>
              <a:rPr lang="de-DE" dirty="0"/>
              <a:t>bekannt, der auch bei Touristen sehr beliebt ist. </a:t>
            </a:r>
            <a:endParaRPr dirty="0"/>
          </a:p>
          <a:p>
            <a:pPr marL="182880" lvl="0" indent="-182880" algn="l" rtl="0">
              <a:lnSpc>
                <a:spcPct val="150000"/>
              </a:lnSpc>
              <a:spcBef>
                <a:spcPts val="900"/>
              </a:spcBef>
              <a:spcAft>
                <a:spcPts val="0"/>
              </a:spcAft>
              <a:buSzPts val="1800"/>
              <a:buChar char="◦"/>
            </a:pPr>
            <a:r>
              <a:rPr lang="de-DE" dirty="0"/>
              <a:t>Es gibt an der Ewha keinen offiziellen organisierten Tandem-Austausch mit der </a:t>
            </a:r>
            <a:br>
              <a:rPr lang="de-DE" dirty="0"/>
            </a:br>
            <a:r>
              <a:rPr lang="de-DE" dirty="0"/>
              <a:t>Germanistik. Wenn Sie trotzdem ein Sprachtandem möchten, können Sie sich direkt </a:t>
            </a:r>
            <a:br>
              <a:rPr lang="de-DE" dirty="0"/>
            </a:br>
            <a:r>
              <a:rPr lang="de-DE" dirty="0"/>
              <a:t>an die Germanistik wenden und um Vermittlung bitten. Achten Sie am Anfang des </a:t>
            </a:r>
            <a:br>
              <a:rPr lang="de-DE" dirty="0"/>
            </a:br>
            <a:r>
              <a:rPr lang="de-DE" dirty="0"/>
              <a:t>Semesters auch auf Informationen zum Germanistikstammtisch. </a:t>
            </a:r>
            <a:endParaRPr dirty="0"/>
          </a:p>
          <a:p>
            <a:pPr marL="182880" lvl="0" indent="-182880" algn="l" rtl="0">
              <a:lnSpc>
                <a:spcPct val="150000"/>
              </a:lnSpc>
              <a:spcBef>
                <a:spcPts val="900"/>
              </a:spcBef>
              <a:spcAft>
                <a:spcPts val="0"/>
              </a:spcAft>
              <a:buSzPts val="1800"/>
              <a:buChar char="◦"/>
            </a:pPr>
            <a:r>
              <a:rPr lang="de-DE" b="1" dirty="0">
                <a:solidFill>
                  <a:srgbClr val="FF0000"/>
                </a:solidFill>
              </a:rPr>
              <a:t>Vorsicht</a:t>
            </a:r>
            <a:r>
              <a:rPr lang="de-DE" dirty="0"/>
              <a:t> die Registrierung für die Sprachkurse erfolgt nicht manuell.</a:t>
            </a: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34"/>
          <p:cNvSpPr txBox="1">
            <a:spLocks noGrp="1"/>
          </p:cNvSpPr>
          <p:nvPr>
            <p:ph type="title"/>
          </p:nvPr>
        </p:nvSpPr>
        <p:spPr>
          <a:xfrm>
            <a:off x="712901" y="407988"/>
            <a:ext cx="8229600" cy="1143000"/>
          </a:xfrm>
          <a:prstGeom prst="rect">
            <a:avLst/>
          </a:prstGeom>
          <a:noFill/>
          <a:ln>
            <a:noFill/>
          </a:ln>
        </p:spPr>
        <p:txBody>
          <a:bodyPr spcFirstLastPara="1" wrap="square" lIns="91400" tIns="45700" rIns="91400" bIns="45700" anchor="ctr" anchorCtr="0">
            <a:normAutofit/>
          </a:bodyPr>
          <a:lstStyle/>
          <a:p>
            <a:pPr marL="0" lvl="0" indent="0" algn="ctr" rtl="0">
              <a:lnSpc>
                <a:spcPct val="90000"/>
              </a:lnSpc>
              <a:spcBef>
                <a:spcPts val="0"/>
              </a:spcBef>
              <a:spcAft>
                <a:spcPts val="0"/>
              </a:spcAft>
              <a:buClr>
                <a:schemeClr val="dk1"/>
              </a:buClr>
              <a:buSzPts val="825"/>
              <a:buFont typeface="Calibri"/>
              <a:buNone/>
            </a:pPr>
            <a:r>
              <a:rPr lang="de-DE" sz="3300" b="1"/>
              <a:t>FÜR MEHR INFOS UND FRAGEN</a:t>
            </a:r>
            <a:endParaRPr sz="3300" b="1"/>
          </a:p>
        </p:txBody>
      </p:sp>
      <p:sp>
        <p:nvSpPr>
          <p:cNvPr id="350" name="Google Shape;350;p34"/>
          <p:cNvSpPr txBox="1">
            <a:spLocks noGrp="1"/>
          </p:cNvSpPr>
          <p:nvPr>
            <p:ph type="body" idx="1"/>
          </p:nvPr>
        </p:nvSpPr>
        <p:spPr>
          <a:xfrm>
            <a:off x="1507852" y="2420350"/>
            <a:ext cx="9228778" cy="2263200"/>
          </a:xfrm>
          <a:prstGeom prst="rect">
            <a:avLst/>
          </a:prstGeom>
          <a:noFill/>
          <a:ln>
            <a:noFill/>
          </a:ln>
        </p:spPr>
        <p:txBody>
          <a:bodyPr spcFirstLastPara="1" wrap="square" lIns="91400" tIns="45700" rIns="91400" bIns="45700" anchor="t" anchorCtr="0">
            <a:normAutofit/>
          </a:bodyPr>
          <a:lstStyle/>
          <a:p>
            <a:pPr marL="0" lvl="0" indent="0" algn="l" rtl="0">
              <a:lnSpc>
                <a:spcPct val="100000"/>
              </a:lnSpc>
              <a:spcBef>
                <a:spcPts val="0"/>
              </a:spcBef>
              <a:spcAft>
                <a:spcPts val="0"/>
              </a:spcAft>
              <a:buClr>
                <a:schemeClr val="dk1"/>
              </a:buClr>
              <a:buSzPts val="1494"/>
              <a:buNone/>
            </a:pPr>
            <a:endParaRPr dirty="0"/>
          </a:p>
          <a:p>
            <a:pPr marL="0" lvl="0" indent="0" algn="l" rtl="0">
              <a:lnSpc>
                <a:spcPct val="100000"/>
              </a:lnSpc>
              <a:spcBef>
                <a:spcPts val="400"/>
              </a:spcBef>
              <a:spcAft>
                <a:spcPts val="0"/>
              </a:spcAft>
              <a:buClr>
                <a:schemeClr val="dk1"/>
              </a:buClr>
              <a:buSzPts val="1494"/>
              <a:buNone/>
            </a:pPr>
            <a:r>
              <a:rPr lang="de-DE" dirty="0"/>
              <a:t>Christina Dickreiter (Christina.dickreiter@student.uni-tuebingen.de) 2025</a:t>
            </a:r>
            <a:endParaRPr dirty="0"/>
          </a:p>
          <a:p>
            <a:pPr marL="0" lvl="0" indent="0" algn="l" rtl="0">
              <a:lnSpc>
                <a:spcPct val="100000"/>
              </a:lnSpc>
              <a:spcBef>
                <a:spcPts val="400"/>
              </a:spcBef>
              <a:spcAft>
                <a:spcPts val="0"/>
              </a:spcAft>
              <a:buClr>
                <a:schemeClr val="dk1"/>
              </a:buClr>
              <a:buSzPts val="1800"/>
              <a:buNone/>
            </a:pPr>
            <a:endParaRPr dirty="0"/>
          </a:p>
          <a:p>
            <a:pPr marL="342900" lvl="0" indent="-215900" algn="l" rtl="0">
              <a:lnSpc>
                <a:spcPct val="100000"/>
              </a:lnSpc>
              <a:spcBef>
                <a:spcPts val="400"/>
              </a:spcBef>
              <a:spcAft>
                <a:spcPts val="0"/>
              </a:spcAft>
              <a:buClr>
                <a:schemeClr val="dk1"/>
              </a:buClr>
              <a:buSzPts val="1800"/>
              <a:buNone/>
            </a:pP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35"/>
          <p:cNvSpPr txBox="1">
            <a:spLocks noGrp="1"/>
          </p:cNvSpPr>
          <p:nvPr>
            <p:ph type="title"/>
          </p:nvPr>
        </p:nvSpPr>
        <p:spPr>
          <a:xfrm>
            <a:off x="1066800" y="312020"/>
            <a:ext cx="10058400" cy="1371600"/>
          </a:xfrm>
          <a:prstGeom prst="rect">
            <a:avLst/>
          </a:prstGeom>
          <a:noFill/>
          <a:ln>
            <a:noFill/>
          </a:ln>
        </p:spPr>
        <p:txBody>
          <a:bodyPr spcFirstLastPara="1" wrap="square" lIns="91425" tIns="45700" rIns="91425" bIns="45700" anchor="ctr" anchorCtr="0">
            <a:normAutofit/>
          </a:bodyPr>
          <a:lstStyle/>
          <a:p>
            <a:pPr marL="0" lvl="2" indent="0" algn="ctr" rtl="0">
              <a:spcBef>
                <a:spcPts val="0"/>
              </a:spcBef>
              <a:spcAft>
                <a:spcPts val="0"/>
              </a:spcAft>
              <a:buNone/>
            </a:pPr>
            <a:r>
              <a:rPr lang="de-DE" sz="4400" b="1">
                <a:solidFill>
                  <a:schemeClr val="dk1"/>
                </a:solidFill>
              </a:rPr>
              <a:t>Hanyang University</a:t>
            </a:r>
            <a:endParaRPr/>
          </a:p>
        </p:txBody>
      </p:sp>
      <p:pic>
        <p:nvPicPr>
          <p:cNvPr id="356" name="Google Shape;356;p35" descr="실외, 하늘, 잔디, 운동경기이(가) 표시된 사진&#10;&#10;자동 생성된 설명"/>
          <p:cNvPicPr preferRelativeResize="0"/>
          <p:nvPr/>
        </p:nvPicPr>
        <p:blipFill rotWithShape="1">
          <a:blip r:embed="rId3">
            <a:alphaModFix/>
          </a:blip>
          <a:srcRect/>
          <a:stretch/>
        </p:blipFill>
        <p:spPr>
          <a:xfrm>
            <a:off x="2970213" y="1771650"/>
            <a:ext cx="6251574" cy="408853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36"/>
          <p:cNvSpPr txBox="1">
            <a:spLocks noGrp="1"/>
          </p:cNvSpPr>
          <p:nvPr>
            <p:ph type="title"/>
          </p:nvPr>
        </p:nvSpPr>
        <p:spPr>
          <a:xfrm>
            <a:off x="3040782" y="548680"/>
            <a:ext cx="6110436" cy="990109"/>
          </a:xfrm>
          <a:prstGeom prst="rect">
            <a:avLst/>
          </a:prstGeom>
          <a:noFill/>
          <a:ln>
            <a:noFill/>
          </a:ln>
        </p:spPr>
        <p:txBody>
          <a:bodyPr spcFirstLastPara="1" wrap="square" lIns="91425" tIns="45700" rIns="91425" bIns="45700" anchor="ctr" anchorCtr="0">
            <a:normAutofit/>
          </a:bodyPr>
          <a:lstStyle/>
          <a:p>
            <a:pPr marL="0" lvl="2" indent="0" algn="ctr" rtl="0">
              <a:spcBef>
                <a:spcPts val="0"/>
              </a:spcBef>
              <a:spcAft>
                <a:spcPts val="0"/>
              </a:spcAft>
              <a:buNone/>
            </a:pPr>
            <a:r>
              <a:rPr lang="de-DE" sz="3333" b="1">
                <a:latin typeface="Arial"/>
                <a:ea typeface="Arial"/>
                <a:cs typeface="Arial"/>
                <a:sym typeface="Arial"/>
              </a:rPr>
              <a:t>Hanyang University</a:t>
            </a:r>
            <a:br>
              <a:rPr lang="de-DE" b="1"/>
            </a:br>
            <a:endParaRPr/>
          </a:p>
        </p:txBody>
      </p:sp>
      <p:sp>
        <p:nvSpPr>
          <p:cNvPr id="362" name="Google Shape;362;p36"/>
          <p:cNvSpPr txBox="1">
            <a:spLocks noGrp="1"/>
          </p:cNvSpPr>
          <p:nvPr>
            <p:ph type="body" idx="1"/>
          </p:nvPr>
        </p:nvSpPr>
        <p:spPr>
          <a:xfrm>
            <a:off x="1888411" y="1874700"/>
            <a:ext cx="8998664" cy="4983300"/>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b="1" dirty="0"/>
              <a:t>Webseite</a:t>
            </a:r>
            <a:r>
              <a:rPr lang="de-DE" dirty="0"/>
              <a:t>: </a:t>
            </a:r>
            <a:r>
              <a:rPr lang="de-DE" u="sng" dirty="0">
                <a:solidFill>
                  <a:schemeClr val="hlink"/>
                </a:solidFill>
                <a:hlinkClick r:id="rId3"/>
              </a:rPr>
              <a:t>http://www.hanyang.ac.kr/exchange</a:t>
            </a:r>
            <a:endParaRPr u="sng" dirty="0"/>
          </a:p>
          <a:p>
            <a:pPr marL="182880" lvl="0" indent="-182880" algn="l" rtl="0">
              <a:lnSpc>
                <a:spcPct val="100000"/>
              </a:lnSpc>
              <a:spcBef>
                <a:spcPts val="900"/>
              </a:spcBef>
              <a:spcAft>
                <a:spcPts val="0"/>
              </a:spcAft>
              <a:buSzPts val="1800"/>
              <a:buChar char="◦"/>
            </a:pPr>
            <a:r>
              <a:rPr lang="de-DE" b="1" u="sng" dirty="0"/>
              <a:t>Sprach- und Inhaltskurse</a:t>
            </a:r>
            <a:endParaRPr dirty="0"/>
          </a:p>
          <a:p>
            <a:pPr marL="182880" lvl="0" indent="-182880" algn="l" rtl="0">
              <a:lnSpc>
                <a:spcPct val="150000"/>
              </a:lnSpc>
              <a:spcBef>
                <a:spcPts val="900"/>
              </a:spcBef>
              <a:spcAft>
                <a:spcPts val="0"/>
              </a:spcAft>
              <a:buSzPts val="1800"/>
              <a:buChar char="◦"/>
            </a:pPr>
            <a:r>
              <a:rPr lang="de-DE" b="1" dirty="0"/>
              <a:t>Angebot von vier gebührenfreien Sprachkursen: </a:t>
            </a:r>
            <a:r>
              <a:rPr lang="de-DE" dirty="0"/>
              <a:t>Man sollte dieses Angebot </a:t>
            </a:r>
            <a:br>
              <a:rPr lang="de-DE" dirty="0"/>
            </a:br>
            <a:r>
              <a:rPr lang="de-DE" dirty="0"/>
              <a:t>wahrnehmen. Die Sprachkurse an der Hanyang University bieten viele </a:t>
            </a:r>
            <a:br>
              <a:rPr lang="de-DE" dirty="0"/>
            </a:br>
            <a:r>
              <a:rPr lang="de-DE" dirty="0"/>
              <a:t>Möglichkeiten, um zu üben und zu wiederholen. Mit täglichen Hausaufgaben ist zu rechnen. Ab dem vierten Level entfallen englische Übersetzungen. </a:t>
            </a: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6"/>
        <p:cNvGrpSpPr/>
        <p:nvPr/>
      </p:nvGrpSpPr>
      <p:grpSpPr>
        <a:xfrm>
          <a:off x="0" y="0"/>
          <a:ext cx="0" cy="0"/>
          <a:chOff x="0" y="0"/>
          <a:chExt cx="0" cy="0"/>
        </a:xfrm>
      </p:grpSpPr>
      <p:sp>
        <p:nvSpPr>
          <p:cNvPr id="367" name="Google Shape;367;p37"/>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Grober Zeitablauf</a:t>
            </a:r>
            <a:endParaRPr sz="3300" b="1"/>
          </a:p>
        </p:txBody>
      </p:sp>
      <p:sp>
        <p:nvSpPr>
          <p:cNvPr id="368" name="Google Shape;368;p37"/>
          <p:cNvSpPr txBox="1">
            <a:spLocks noGrp="1"/>
          </p:cNvSpPr>
          <p:nvPr>
            <p:ph type="body" idx="1"/>
          </p:nvPr>
        </p:nvSpPr>
        <p:spPr>
          <a:xfrm>
            <a:off x="6429378" y="1441685"/>
            <a:ext cx="2623185" cy="360045"/>
          </a:xfrm>
          <a:prstGeom prst="rect">
            <a:avLst/>
          </a:prstGeom>
          <a:noFill/>
          <a:ln>
            <a:noFill/>
          </a:ln>
        </p:spPr>
        <p:txBody>
          <a:bodyPr spcFirstLastPara="1" wrap="square" lIns="91425" tIns="45700" rIns="91425" bIns="45700" anchor="ctr" anchorCtr="0">
            <a:normAutofit fontScale="92500" lnSpcReduction="10000"/>
          </a:bodyPr>
          <a:lstStyle/>
          <a:p>
            <a:pPr marL="0" lvl="0" indent="0" algn="ctr" rtl="0">
              <a:lnSpc>
                <a:spcPct val="100000"/>
              </a:lnSpc>
              <a:spcBef>
                <a:spcPts val="0"/>
              </a:spcBef>
              <a:spcAft>
                <a:spcPts val="0"/>
              </a:spcAft>
              <a:buSzPct val="100000"/>
              <a:buNone/>
            </a:pPr>
            <a:r>
              <a:rPr lang="de-DE"/>
              <a:t>Sonstiges</a:t>
            </a:r>
            <a:endParaRPr/>
          </a:p>
        </p:txBody>
      </p:sp>
      <p:sp>
        <p:nvSpPr>
          <p:cNvPr id="369" name="Google Shape;369;p37"/>
          <p:cNvSpPr txBox="1">
            <a:spLocks noGrp="1"/>
          </p:cNvSpPr>
          <p:nvPr>
            <p:ph type="body" idx="2"/>
          </p:nvPr>
        </p:nvSpPr>
        <p:spPr>
          <a:xfrm>
            <a:off x="885825" y="1801730"/>
            <a:ext cx="4876799" cy="4003533"/>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ct val="100000"/>
              <a:buChar char="◦"/>
            </a:pPr>
            <a:r>
              <a:rPr lang="de-DE"/>
              <a:t>Oktober: Bewerbung an Hanyang</a:t>
            </a:r>
            <a:endParaRPr/>
          </a:p>
          <a:p>
            <a:pPr marL="182880" lvl="0" indent="-182880" algn="l" rtl="0">
              <a:lnSpc>
                <a:spcPct val="100000"/>
              </a:lnSpc>
              <a:spcBef>
                <a:spcPts val="900"/>
              </a:spcBef>
              <a:spcAft>
                <a:spcPts val="0"/>
              </a:spcAft>
              <a:buSzPct val="100000"/>
              <a:buChar char="◦"/>
            </a:pPr>
            <a:r>
              <a:rPr lang="de-DE"/>
              <a:t>Dezember: Bestätigung von Hanyang</a:t>
            </a:r>
            <a:endParaRPr/>
          </a:p>
          <a:p>
            <a:pPr marL="182880" lvl="0" indent="-182880" algn="l" rtl="0">
              <a:lnSpc>
                <a:spcPct val="100000"/>
              </a:lnSpc>
              <a:spcBef>
                <a:spcPts val="900"/>
              </a:spcBef>
              <a:spcAft>
                <a:spcPts val="0"/>
              </a:spcAft>
              <a:buSzPct val="100000"/>
              <a:buChar char="◦"/>
            </a:pPr>
            <a:r>
              <a:rPr lang="de-DE"/>
              <a:t>Dezember: Infos für Wohnheimbewerbung</a:t>
            </a:r>
            <a:endParaRPr/>
          </a:p>
          <a:p>
            <a:pPr marL="182880" lvl="0" indent="-182880" algn="l" rtl="0">
              <a:lnSpc>
                <a:spcPct val="100000"/>
              </a:lnSpc>
              <a:spcBef>
                <a:spcPts val="900"/>
              </a:spcBef>
              <a:spcAft>
                <a:spcPts val="0"/>
              </a:spcAft>
              <a:buSzPct val="100000"/>
              <a:buChar char="◦"/>
            </a:pPr>
            <a:r>
              <a:rPr lang="de-DE"/>
              <a:t>Januar: Visum beantragen</a:t>
            </a:r>
            <a:endParaRPr/>
          </a:p>
          <a:p>
            <a:pPr marL="182880" lvl="0" indent="-182880" algn="l" rtl="0">
              <a:lnSpc>
                <a:spcPct val="100000"/>
              </a:lnSpc>
              <a:spcBef>
                <a:spcPts val="900"/>
              </a:spcBef>
              <a:spcAft>
                <a:spcPts val="0"/>
              </a:spcAft>
              <a:buSzPct val="100000"/>
              <a:buChar char="◦"/>
            </a:pPr>
            <a:r>
              <a:rPr lang="de-DE"/>
              <a:t>Februar: Kursregistrierung </a:t>
            </a:r>
            <a:endParaRPr/>
          </a:p>
          <a:p>
            <a:pPr marL="182880" lvl="0" indent="-182880" algn="l" rtl="0">
              <a:lnSpc>
                <a:spcPct val="100000"/>
              </a:lnSpc>
              <a:spcBef>
                <a:spcPts val="900"/>
              </a:spcBef>
              <a:spcAft>
                <a:spcPts val="0"/>
              </a:spcAft>
              <a:buSzPct val="100000"/>
              <a:buChar char="◦"/>
            </a:pPr>
            <a:r>
              <a:rPr lang="de-DE"/>
              <a:t>06 März: Beginn Sprachkurs(2023)</a:t>
            </a:r>
            <a:endParaRPr/>
          </a:p>
        </p:txBody>
      </p:sp>
      <p:sp>
        <p:nvSpPr>
          <p:cNvPr id="370" name="Google Shape;370;p37"/>
          <p:cNvSpPr txBox="1">
            <a:spLocks noGrp="1"/>
          </p:cNvSpPr>
          <p:nvPr>
            <p:ph type="body" idx="4"/>
          </p:nvPr>
        </p:nvSpPr>
        <p:spPr>
          <a:xfrm>
            <a:off x="6388423" y="1307195"/>
            <a:ext cx="5112610" cy="4243610"/>
          </a:xfrm>
          <a:prstGeom prst="rect">
            <a:avLst/>
          </a:prstGeom>
          <a:noFill/>
          <a:ln>
            <a:noFill/>
          </a:ln>
        </p:spPr>
        <p:txBody>
          <a:bodyPr spcFirstLastPara="1" wrap="square" lIns="91425" tIns="45700" rIns="91425" bIns="45700" anchor="t" anchorCtr="0">
            <a:normAutofit fontScale="92500" lnSpcReduction="10000"/>
          </a:bodyPr>
          <a:lstStyle/>
          <a:p>
            <a:pPr marL="182880" lvl="0" indent="-77152" algn="l" rtl="0">
              <a:lnSpc>
                <a:spcPct val="100000"/>
              </a:lnSpc>
              <a:spcBef>
                <a:spcPts val="0"/>
              </a:spcBef>
              <a:spcAft>
                <a:spcPts val="0"/>
              </a:spcAft>
              <a:buSzPct val="100000"/>
              <a:buNone/>
            </a:pPr>
            <a:endParaRPr/>
          </a:p>
          <a:p>
            <a:pPr marL="182880" lvl="0" indent="-77152" algn="l" rtl="0">
              <a:lnSpc>
                <a:spcPct val="100000"/>
              </a:lnSpc>
              <a:spcBef>
                <a:spcPts val="900"/>
              </a:spcBef>
              <a:spcAft>
                <a:spcPts val="0"/>
              </a:spcAft>
              <a:buSzPct val="100000"/>
              <a:buNone/>
            </a:pPr>
            <a:endParaRPr/>
          </a:p>
          <a:p>
            <a:pPr marL="0" lvl="0" indent="0" algn="l" rtl="0">
              <a:lnSpc>
                <a:spcPct val="100000"/>
              </a:lnSpc>
              <a:spcBef>
                <a:spcPts val="900"/>
              </a:spcBef>
              <a:spcAft>
                <a:spcPts val="0"/>
              </a:spcAft>
              <a:buSzPct val="100000"/>
              <a:buNone/>
            </a:pPr>
            <a:endParaRPr/>
          </a:p>
          <a:p>
            <a:pPr marL="182880" lvl="0" indent="-182880" algn="l" rtl="0">
              <a:lnSpc>
                <a:spcPct val="100000"/>
              </a:lnSpc>
              <a:spcBef>
                <a:spcPts val="900"/>
              </a:spcBef>
              <a:spcAft>
                <a:spcPts val="0"/>
              </a:spcAft>
              <a:buSzPct val="100000"/>
              <a:buChar char="◦"/>
            </a:pPr>
            <a:r>
              <a:rPr lang="de-DE"/>
              <a:t>Sprachkurs: 10 Wochen</a:t>
            </a:r>
            <a:endParaRPr/>
          </a:p>
          <a:p>
            <a:pPr marL="182880" lvl="0" indent="-182880" algn="l" rtl="0">
              <a:lnSpc>
                <a:spcPct val="100000"/>
              </a:lnSpc>
              <a:spcBef>
                <a:spcPts val="900"/>
              </a:spcBef>
              <a:spcAft>
                <a:spcPts val="0"/>
              </a:spcAft>
              <a:buSzPct val="100000"/>
              <a:buChar char="◦"/>
            </a:pPr>
            <a:r>
              <a:rPr lang="de-DE"/>
              <a:t>Ca. 3 Wochen Pause dazwischen</a:t>
            </a:r>
            <a:endParaRPr/>
          </a:p>
          <a:p>
            <a:pPr marL="182880" lvl="0" indent="-182880" algn="l" rtl="0">
              <a:lnSpc>
                <a:spcPct val="100000"/>
              </a:lnSpc>
              <a:spcBef>
                <a:spcPts val="900"/>
              </a:spcBef>
              <a:spcAft>
                <a:spcPts val="0"/>
              </a:spcAft>
              <a:buSzPct val="100000"/>
              <a:buChar char="◦"/>
            </a:pPr>
            <a:r>
              <a:rPr lang="de-DE"/>
              <a:t>200 Stunden Unterricht</a:t>
            </a:r>
            <a:endParaRPr/>
          </a:p>
          <a:p>
            <a:pPr marL="182880" lvl="0" indent="-182880" algn="l" rtl="0">
              <a:lnSpc>
                <a:spcPct val="100000"/>
              </a:lnSpc>
              <a:spcBef>
                <a:spcPts val="900"/>
              </a:spcBef>
              <a:spcAft>
                <a:spcPts val="0"/>
              </a:spcAft>
              <a:buSzPct val="100000"/>
              <a:buChar char="◦"/>
            </a:pPr>
            <a:r>
              <a:rPr lang="de-DE"/>
              <a:t>Bestehen:</a:t>
            </a:r>
            <a:endParaRPr/>
          </a:p>
          <a:p>
            <a:pPr marL="0" lvl="0" indent="0" algn="l" rtl="0">
              <a:lnSpc>
                <a:spcPct val="100000"/>
              </a:lnSpc>
              <a:spcBef>
                <a:spcPts val="900"/>
              </a:spcBef>
              <a:spcAft>
                <a:spcPts val="0"/>
              </a:spcAft>
              <a:buSzPct val="100000"/>
              <a:buNone/>
            </a:pPr>
            <a:r>
              <a:rPr lang="de-DE"/>
              <a:t>    </a:t>
            </a:r>
            <a:r>
              <a:rPr lang="de-DE" b="1">
                <a:solidFill>
                  <a:srgbClr val="FF0000"/>
                </a:solidFill>
              </a:rPr>
              <a:t> *Anwesenheit mind. 80% </a:t>
            </a:r>
            <a:endParaRPr/>
          </a:p>
          <a:p>
            <a:pPr marL="0" lvl="0" indent="0" algn="l" rtl="0">
              <a:lnSpc>
                <a:spcPct val="100000"/>
              </a:lnSpc>
              <a:spcBef>
                <a:spcPts val="900"/>
              </a:spcBef>
              <a:spcAft>
                <a:spcPts val="0"/>
              </a:spcAft>
              <a:buSzPct val="100000"/>
              <a:buFont typeface="Century Gothic"/>
              <a:buNone/>
            </a:pPr>
            <a:r>
              <a:rPr lang="de-DE" b="1">
                <a:solidFill>
                  <a:srgbClr val="FF0000"/>
                </a:solidFill>
              </a:rPr>
              <a:t>     *jede Klausur mind. 70% </a:t>
            </a:r>
            <a:endParaRPr/>
          </a:p>
          <a:p>
            <a:pPr marL="182880" lvl="0" indent="-182880" algn="l" rtl="0">
              <a:lnSpc>
                <a:spcPct val="100000"/>
              </a:lnSpc>
              <a:spcBef>
                <a:spcPts val="900"/>
              </a:spcBef>
              <a:spcAft>
                <a:spcPts val="0"/>
              </a:spcAft>
              <a:buSzPct val="100000"/>
              <a:buChar char="◦"/>
            </a:pPr>
            <a:r>
              <a:rPr lang="de-DE"/>
              <a:t>Kurse: Level 1 – 7 </a:t>
            </a:r>
            <a:endParaRPr/>
          </a:p>
          <a:p>
            <a:pPr marL="0" lvl="0" indent="0" algn="l" rtl="0">
              <a:lnSpc>
                <a:spcPct val="100000"/>
              </a:lnSpc>
              <a:spcBef>
                <a:spcPts val="900"/>
              </a:spcBef>
              <a:spcAft>
                <a:spcPts val="0"/>
              </a:spcAft>
              <a:buSzPct val="100000"/>
              <a:buNone/>
            </a:pPr>
            <a:r>
              <a:rPr lang="de-DE"/>
              <a:t>🡪 Level 7: extra für Studierende, die in Korea </a:t>
            </a:r>
            <a:br>
              <a:rPr lang="de-DE"/>
            </a:br>
            <a:r>
              <a:rPr lang="de-DE"/>
              <a:t>studieren oder arbeiten wollen</a:t>
            </a:r>
            <a:endParaRPr/>
          </a:p>
          <a:p>
            <a:pPr marL="182880" lvl="0" indent="-77152" algn="l" rtl="0">
              <a:lnSpc>
                <a:spcPct val="100000"/>
              </a:lnSpc>
              <a:spcBef>
                <a:spcPts val="900"/>
              </a:spcBef>
              <a:spcAft>
                <a:spcPts val="0"/>
              </a:spcAft>
              <a:buSzPct val="100000"/>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4"/>
        <p:cNvGrpSpPr/>
        <p:nvPr/>
      </p:nvGrpSpPr>
      <p:grpSpPr>
        <a:xfrm>
          <a:off x="0" y="0"/>
          <a:ext cx="0" cy="0"/>
          <a:chOff x="0" y="0"/>
          <a:chExt cx="0" cy="0"/>
        </a:xfrm>
      </p:grpSpPr>
      <p:sp>
        <p:nvSpPr>
          <p:cNvPr id="375" name="Google Shape;375;p38"/>
          <p:cNvSpPr txBox="1">
            <a:spLocks noGrp="1"/>
          </p:cNvSpPr>
          <p:nvPr>
            <p:ph type="title"/>
          </p:nvPr>
        </p:nvSpPr>
        <p:spPr>
          <a:xfrm>
            <a:off x="6619745" y="1190650"/>
            <a:ext cx="4648330" cy="12302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Hanyang University </a:t>
            </a:r>
            <a:br>
              <a:rPr lang="de-DE" sz="3300" b="1"/>
            </a:br>
            <a:r>
              <a:rPr lang="de-DE" sz="3300" b="1"/>
              <a:t>한양대학교 </a:t>
            </a:r>
            <a:endParaRPr sz="3300" b="1"/>
          </a:p>
        </p:txBody>
      </p:sp>
      <p:sp>
        <p:nvSpPr>
          <p:cNvPr id="376" name="Google Shape;376;p38"/>
          <p:cNvSpPr txBox="1">
            <a:spLocks noGrp="1"/>
          </p:cNvSpPr>
          <p:nvPr>
            <p:ph type="body" idx="1"/>
          </p:nvPr>
        </p:nvSpPr>
        <p:spPr>
          <a:xfrm>
            <a:off x="6367940" y="2928329"/>
            <a:ext cx="4509610" cy="2669456"/>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a:t>Eigene U-Bahn Station</a:t>
            </a:r>
            <a:endParaRPr/>
          </a:p>
          <a:p>
            <a:pPr marL="182880" lvl="0" indent="-182880" algn="l" rtl="0">
              <a:lnSpc>
                <a:spcPct val="100000"/>
              </a:lnSpc>
              <a:spcBef>
                <a:spcPts val="900"/>
              </a:spcBef>
              <a:spcAft>
                <a:spcPts val="0"/>
              </a:spcAft>
              <a:buSzPts val="1800"/>
              <a:buChar char="◦"/>
            </a:pPr>
            <a:r>
              <a:rPr lang="de-DE"/>
              <a:t>Hanyang Plaza: Cafés, Restaurants, Convenience Stores, etc. </a:t>
            </a:r>
            <a:endParaRPr/>
          </a:p>
          <a:p>
            <a:pPr marL="182880" lvl="0" indent="-182880" algn="l" rtl="0">
              <a:lnSpc>
                <a:spcPct val="100000"/>
              </a:lnSpc>
              <a:spcBef>
                <a:spcPts val="900"/>
              </a:spcBef>
              <a:spcAft>
                <a:spcPts val="0"/>
              </a:spcAft>
              <a:buSzPts val="1800"/>
              <a:buChar char="◦"/>
            </a:pPr>
            <a:r>
              <a:rPr lang="de-DE"/>
              <a:t>Sprachkurs Gebäude: Gebäude 108</a:t>
            </a:r>
            <a:endParaRPr/>
          </a:p>
          <a:p>
            <a:pPr marL="182880" lvl="0" indent="-182880" algn="l" rtl="0">
              <a:lnSpc>
                <a:spcPct val="100000"/>
              </a:lnSpc>
              <a:spcBef>
                <a:spcPts val="900"/>
              </a:spcBef>
              <a:spcAft>
                <a:spcPts val="0"/>
              </a:spcAft>
              <a:buSzPts val="1800"/>
              <a:buChar char="◦"/>
            </a:pPr>
            <a:r>
              <a:rPr lang="de-DE"/>
              <a:t>Sehr hügelig </a:t>
            </a:r>
            <a:endParaRPr/>
          </a:p>
          <a:p>
            <a:pPr marL="182880" lvl="0" indent="-68579" algn="l" rtl="0">
              <a:lnSpc>
                <a:spcPct val="100000"/>
              </a:lnSpc>
              <a:spcBef>
                <a:spcPts val="900"/>
              </a:spcBef>
              <a:spcAft>
                <a:spcPts val="0"/>
              </a:spcAft>
              <a:buSzPts val="1800"/>
              <a:buNone/>
            </a:pPr>
            <a:endParaRPr/>
          </a:p>
          <a:p>
            <a:pPr marL="182880" lvl="0" indent="-68579" algn="l" rtl="0">
              <a:lnSpc>
                <a:spcPct val="100000"/>
              </a:lnSpc>
              <a:spcBef>
                <a:spcPts val="900"/>
              </a:spcBef>
              <a:spcAft>
                <a:spcPts val="0"/>
              </a:spcAft>
              <a:buSzPts val="1800"/>
              <a:buNone/>
            </a:pPr>
            <a:endParaRPr/>
          </a:p>
        </p:txBody>
      </p:sp>
      <p:pic>
        <p:nvPicPr>
          <p:cNvPr id="377" name="Google Shape;377;p38" descr="Ein Bild, das Text, Karte enthält.  Automatisch generierte Beschreibung"/>
          <p:cNvPicPr preferRelativeResize="0">
            <a:picLocks noGrp="1"/>
          </p:cNvPicPr>
          <p:nvPr>
            <p:ph type="body" idx="2"/>
          </p:nvPr>
        </p:nvPicPr>
        <p:blipFill rotWithShape="1">
          <a:blip r:embed="rId3">
            <a:alphaModFix/>
          </a:blip>
          <a:srcRect/>
          <a:stretch/>
        </p:blipFill>
        <p:spPr>
          <a:xfrm>
            <a:off x="923925" y="1305673"/>
            <a:ext cx="4974577" cy="455174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39"/>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800"/>
              <a:buFont typeface="Century Gothic"/>
              <a:buNone/>
            </a:pPr>
            <a:r>
              <a:rPr lang="de-DE"/>
              <a:t>Level 3 /  중급 1</a:t>
            </a:r>
            <a:endParaRPr/>
          </a:p>
        </p:txBody>
      </p:sp>
      <p:sp>
        <p:nvSpPr>
          <p:cNvPr id="383" name="Google Shape;383;p39"/>
          <p:cNvSpPr txBox="1">
            <a:spLocks noGrp="1"/>
          </p:cNvSpPr>
          <p:nvPr>
            <p:ph type="body" idx="1"/>
          </p:nvPr>
        </p:nvSpPr>
        <p:spPr>
          <a:xfrm>
            <a:off x="1066800" y="2103120"/>
            <a:ext cx="4754880" cy="3749040"/>
          </a:xfrm>
          <a:prstGeom prst="rect">
            <a:avLst/>
          </a:prstGeom>
          <a:noFill/>
          <a:ln>
            <a:noFill/>
          </a:ln>
        </p:spPr>
        <p:txBody>
          <a:bodyPr spcFirstLastPara="1" wrap="square" lIns="91425" tIns="45700" rIns="91425" bIns="45700" anchor="t" anchorCtr="0">
            <a:normAutofit fontScale="92500" lnSpcReduction="10000"/>
          </a:bodyPr>
          <a:lstStyle/>
          <a:p>
            <a:pPr marL="182880" lvl="0" indent="-182880" algn="l" rtl="0">
              <a:lnSpc>
                <a:spcPct val="100000"/>
              </a:lnSpc>
              <a:spcBef>
                <a:spcPts val="0"/>
              </a:spcBef>
              <a:spcAft>
                <a:spcPts val="0"/>
              </a:spcAft>
              <a:buSzPct val="100000"/>
              <a:buChar char="◦"/>
            </a:pPr>
            <a:r>
              <a:rPr lang="de-DE"/>
              <a:t>4 Bücher; ca. 50,000Won </a:t>
            </a:r>
            <a:endParaRPr/>
          </a:p>
          <a:p>
            <a:pPr marL="0" lvl="0" indent="0" algn="l" rtl="0">
              <a:lnSpc>
                <a:spcPct val="100000"/>
              </a:lnSpc>
              <a:spcBef>
                <a:spcPts val="900"/>
              </a:spcBef>
              <a:spcAft>
                <a:spcPts val="0"/>
              </a:spcAft>
              <a:buSzPct val="100000"/>
              <a:buNone/>
            </a:pPr>
            <a:r>
              <a:rPr lang="de-DE"/>
              <a:t>- 1: Lektion 1-6</a:t>
            </a:r>
            <a:endParaRPr/>
          </a:p>
          <a:p>
            <a:pPr marL="0" lvl="0" indent="0" algn="l" rtl="0">
              <a:lnSpc>
                <a:spcPct val="100000"/>
              </a:lnSpc>
              <a:spcBef>
                <a:spcPts val="900"/>
              </a:spcBef>
              <a:spcAft>
                <a:spcPts val="0"/>
              </a:spcAft>
              <a:buSzPct val="100000"/>
              <a:buNone/>
            </a:pPr>
            <a:r>
              <a:rPr lang="de-DE"/>
              <a:t>- 2: Lektion 7-12</a:t>
            </a:r>
            <a:endParaRPr/>
          </a:p>
          <a:p>
            <a:pPr marL="0" lvl="0" indent="0" algn="l" rtl="0">
              <a:lnSpc>
                <a:spcPct val="100000"/>
              </a:lnSpc>
              <a:spcBef>
                <a:spcPts val="900"/>
              </a:spcBef>
              <a:spcAft>
                <a:spcPts val="0"/>
              </a:spcAft>
              <a:buSzPct val="100000"/>
              <a:buNone/>
            </a:pPr>
            <a:r>
              <a:rPr lang="de-DE"/>
              <a:t>- 3:  Workbook</a:t>
            </a:r>
            <a:endParaRPr/>
          </a:p>
          <a:p>
            <a:pPr marL="0" lvl="0" indent="0" algn="l" rtl="0">
              <a:lnSpc>
                <a:spcPct val="100000"/>
              </a:lnSpc>
              <a:spcBef>
                <a:spcPts val="900"/>
              </a:spcBef>
              <a:spcAft>
                <a:spcPts val="0"/>
              </a:spcAft>
              <a:buSzPct val="100000"/>
              <a:buNone/>
            </a:pPr>
            <a:r>
              <a:rPr lang="de-DE"/>
              <a:t>- 4:  Vokabeln</a:t>
            </a:r>
            <a:endParaRPr/>
          </a:p>
          <a:p>
            <a:pPr marL="182880" lvl="0" indent="-182880" algn="l" rtl="0">
              <a:lnSpc>
                <a:spcPct val="100000"/>
              </a:lnSpc>
              <a:spcBef>
                <a:spcPts val="900"/>
              </a:spcBef>
              <a:spcAft>
                <a:spcPts val="0"/>
              </a:spcAft>
              <a:buSzPct val="100000"/>
              <a:buChar char="◦"/>
            </a:pPr>
            <a:r>
              <a:rPr lang="de-DE" b="1"/>
              <a:t>Neue Bücher </a:t>
            </a:r>
            <a:endParaRPr/>
          </a:p>
          <a:p>
            <a:pPr marL="182880" lvl="0" indent="-182880" algn="l" rtl="0">
              <a:lnSpc>
                <a:spcPct val="100000"/>
              </a:lnSpc>
              <a:spcBef>
                <a:spcPts val="900"/>
              </a:spcBef>
              <a:spcAft>
                <a:spcPts val="0"/>
              </a:spcAft>
              <a:buSzPct val="100000"/>
              <a:buChar char="◦"/>
            </a:pPr>
            <a:r>
              <a:rPr lang="de-DE"/>
              <a:t>3 Tage pro Lektion</a:t>
            </a:r>
            <a:endParaRPr/>
          </a:p>
          <a:p>
            <a:pPr marL="182880" lvl="0" indent="-182880" algn="l" rtl="0">
              <a:lnSpc>
                <a:spcPct val="100000"/>
              </a:lnSpc>
              <a:spcBef>
                <a:spcPts val="900"/>
              </a:spcBef>
              <a:spcAft>
                <a:spcPts val="0"/>
              </a:spcAft>
              <a:buSzPct val="100000"/>
              <a:buChar char="◦"/>
            </a:pPr>
            <a:r>
              <a:rPr lang="de-DE"/>
              <a:t>Ca. 3 Seiten Vokabeln pro Lektion</a:t>
            </a:r>
            <a:endParaRPr/>
          </a:p>
          <a:p>
            <a:pPr marL="182880" lvl="0" indent="-182880" algn="l" rtl="0">
              <a:lnSpc>
                <a:spcPct val="100000"/>
              </a:lnSpc>
              <a:spcBef>
                <a:spcPts val="900"/>
              </a:spcBef>
              <a:spcAft>
                <a:spcPts val="0"/>
              </a:spcAft>
              <a:buSzPct val="100000"/>
              <a:buChar char="◦"/>
            </a:pPr>
            <a:r>
              <a:rPr lang="de-DE"/>
              <a:t>Nach jeder Lektion Hausaufgabe: 1 Text </a:t>
            </a:r>
            <a:br>
              <a:rPr lang="de-DE"/>
            </a:br>
            <a:r>
              <a:rPr lang="de-DE"/>
              <a:t>schreiben, ca. 600 Zeichen</a:t>
            </a:r>
            <a:endParaRPr/>
          </a:p>
          <a:p>
            <a:pPr marL="182880" lvl="0" indent="-182880" algn="l" rtl="0">
              <a:lnSpc>
                <a:spcPct val="100000"/>
              </a:lnSpc>
              <a:spcBef>
                <a:spcPts val="900"/>
              </a:spcBef>
              <a:spcAft>
                <a:spcPts val="0"/>
              </a:spcAft>
              <a:buSzPct val="100000"/>
              <a:buChar char="◦"/>
            </a:pPr>
            <a:r>
              <a:rPr lang="de-DE">
                <a:solidFill>
                  <a:srgbClr val="FF0000"/>
                </a:solidFill>
              </a:rPr>
              <a:t>Wegen Corona kein Theaterstück</a:t>
            </a:r>
            <a:endParaRPr/>
          </a:p>
          <a:p>
            <a:pPr marL="182880" lvl="0" indent="-77152" algn="l" rtl="0">
              <a:lnSpc>
                <a:spcPct val="100000"/>
              </a:lnSpc>
              <a:spcBef>
                <a:spcPts val="900"/>
              </a:spcBef>
              <a:spcAft>
                <a:spcPts val="0"/>
              </a:spcAft>
              <a:buSzPct val="100000"/>
              <a:buNone/>
            </a:pPr>
            <a:endParaRPr/>
          </a:p>
        </p:txBody>
      </p:sp>
      <p:graphicFrame>
        <p:nvGraphicFramePr>
          <p:cNvPr id="384" name="Google Shape;384;p39"/>
          <p:cNvGraphicFramePr/>
          <p:nvPr/>
        </p:nvGraphicFramePr>
        <p:xfrm>
          <a:off x="6496050" y="1813560"/>
          <a:ext cx="3962400" cy="3200450"/>
        </p:xfrm>
        <a:graphic>
          <a:graphicData uri="http://schemas.openxmlformats.org/drawingml/2006/table">
            <a:tbl>
              <a:tblPr firstRow="1" bandRow="1">
                <a:noFill/>
                <a:tableStyleId>{DCC9C357-63C5-41D9-957D-23FFD52E0865}</a:tableStyleId>
              </a:tblPr>
              <a:tblGrid>
                <a:gridCol w="9906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tblGrid>
              <a:tr h="348700">
                <a:tc>
                  <a:txBody>
                    <a:bodyPr/>
                    <a:lstStyle/>
                    <a:p>
                      <a:pPr marL="0" marR="0" lvl="0" indent="0" algn="l" rtl="0">
                        <a:spcBef>
                          <a:spcPts val="0"/>
                        </a:spcBef>
                        <a:spcAft>
                          <a:spcPts val="0"/>
                        </a:spcAft>
                        <a:buNone/>
                      </a:pPr>
                      <a:r>
                        <a:rPr lang="de-DE" sz="1800" u="none" strike="noStrike" cap="none"/>
                        <a:t>Zeit</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Tag 1</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Tag 2</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Tag 3</a:t>
                      </a:r>
                      <a:endParaRPr sz="1800" u="none" strike="noStrike" cap="none"/>
                    </a:p>
                  </a:txBody>
                  <a:tcPr marL="91450" marR="91450" marT="45725" marB="45725"/>
                </a:tc>
                <a:extLst>
                  <a:ext uri="{0D108BD9-81ED-4DB2-BD59-A6C34878D82A}">
                    <a16:rowId xmlns:a16="http://schemas.microsoft.com/office/drawing/2014/main" val="10000"/>
                  </a:ext>
                </a:extLst>
              </a:tr>
              <a:tr h="348700">
                <a:tc>
                  <a:txBody>
                    <a:bodyPr/>
                    <a:lstStyle/>
                    <a:p>
                      <a:pPr marL="0" marR="0" lvl="0" indent="0" algn="l" rtl="0">
                        <a:spcBef>
                          <a:spcPts val="0"/>
                        </a:spcBef>
                        <a:spcAft>
                          <a:spcPts val="0"/>
                        </a:spcAft>
                        <a:buNone/>
                      </a:pPr>
                      <a:r>
                        <a:rPr lang="de-DE" sz="1800" u="none" strike="noStrike" cap="none"/>
                        <a:t>2:</a:t>
                      </a:r>
                      <a:r>
                        <a:rPr lang="de-DE" sz="1800" u="none" strike="noStrike" cap="non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00</a:t>
                      </a:r>
                      <a:r>
                        <a:rPr lang="de-DE" sz="1800" u="none" strike="noStrike" cap="none"/>
                        <a:t>-2:50</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Vokabeln</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Vokabeln</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Wiederholung</a:t>
                      </a:r>
                      <a:endParaRPr sz="1800" u="none" strike="noStrike" cap="none"/>
                    </a:p>
                  </a:txBody>
                  <a:tcPr marL="91450" marR="91450" marT="45725" marB="45725"/>
                </a:tc>
                <a:extLst>
                  <a:ext uri="{0D108BD9-81ED-4DB2-BD59-A6C34878D82A}">
                    <a16:rowId xmlns:a16="http://schemas.microsoft.com/office/drawing/2014/main" val="10001"/>
                  </a:ext>
                </a:extLst>
              </a:tr>
              <a:tr h="348700">
                <a:tc>
                  <a:txBody>
                    <a:bodyPr/>
                    <a:lstStyle/>
                    <a:p>
                      <a:pPr marL="0" marR="0" lvl="0" indent="0" algn="l" rtl="0">
                        <a:spcBef>
                          <a:spcPts val="0"/>
                        </a:spcBef>
                        <a:spcAft>
                          <a:spcPts val="0"/>
                        </a:spcAft>
                        <a:buNone/>
                      </a:pPr>
                      <a:r>
                        <a:rPr lang="de-DE" sz="1800" u="none" strike="noStrike" cap="none"/>
                        <a:t>3:00-3:50</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Gram. 1</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Gram. 3</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Workbook</a:t>
                      </a:r>
                      <a:endParaRPr sz="1800" u="none" strike="noStrike" cap="none"/>
                    </a:p>
                  </a:txBody>
                  <a:tcPr marL="91450" marR="91450" marT="45725" marB="45725"/>
                </a:tc>
                <a:extLst>
                  <a:ext uri="{0D108BD9-81ED-4DB2-BD59-A6C34878D82A}">
                    <a16:rowId xmlns:a16="http://schemas.microsoft.com/office/drawing/2014/main" val="10002"/>
                  </a:ext>
                </a:extLst>
              </a:tr>
              <a:tr h="348700">
                <a:tc>
                  <a:txBody>
                    <a:bodyPr/>
                    <a:lstStyle/>
                    <a:p>
                      <a:pPr marL="0" marR="0" lvl="0" indent="0" algn="l" rtl="0">
                        <a:spcBef>
                          <a:spcPts val="0"/>
                        </a:spcBef>
                        <a:spcAft>
                          <a:spcPts val="0"/>
                        </a:spcAft>
                        <a:buNone/>
                      </a:pPr>
                      <a:r>
                        <a:rPr lang="de-DE" sz="1800" u="none" strike="noStrike" cap="none"/>
                        <a:t>4:00-4:50</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Gram. 2</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Gram. 4</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듣기, 말하기 </a:t>
                      </a:r>
                      <a:endParaRPr sz="1800" u="none" strike="noStrike" cap="none"/>
                    </a:p>
                  </a:txBody>
                  <a:tcPr marL="91450" marR="91450" marT="45725" marB="45725"/>
                </a:tc>
                <a:extLst>
                  <a:ext uri="{0D108BD9-81ED-4DB2-BD59-A6C34878D82A}">
                    <a16:rowId xmlns:a16="http://schemas.microsoft.com/office/drawing/2014/main" val="10003"/>
                  </a:ext>
                </a:extLst>
              </a:tr>
              <a:tr h="605450">
                <a:tc>
                  <a:txBody>
                    <a:bodyPr/>
                    <a:lstStyle/>
                    <a:p>
                      <a:pPr marL="0" marR="0" lvl="0" indent="0" algn="l" rtl="0">
                        <a:spcBef>
                          <a:spcPts val="0"/>
                        </a:spcBef>
                        <a:spcAft>
                          <a:spcPts val="0"/>
                        </a:spcAft>
                        <a:buNone/>
                      </a:pPr>
                      <a:r>
                        <a:rPr lang="de-DE" sz="1800" u="none" strike="noStrike" cap="none"/>
                        <a:t>5:00-5:50</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Dialog 1, 말하기 1</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Dialog 2,  말하기 2</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읽기,  쓰기 </a:t>
                      </a:r>
                      <a:endParaRPr sz="1800" u="none" strike="noStrike" cap="none"/>
                    </a:p>
                  </a:txBody>
                  <a:tcPr marL="91450" marR="91450" marT="45725" marB="45725"/>
                </a:tc>
                <a:extLst>
                  <a:ext uri="{0D108BD9-81ED-4DB2-BD59-A6C34878D82A}">
                    <a16:rowId xmlns:a16="http://schemas.microsoft.com/office/drawing/2014/main" val="10004"/>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40"/>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800"/>
              <a:buFont typeface="Century Gothic"/>
              <a:buNone/>
            </a:pPr>
            <a:r>
              <a:rPr lang="de-DE"/>
              <a:t>Level 4 / 중급 2</a:t>
            </a:r>
            <a:endParaRPr/>
          </a:p>
        </p:txBody>
      </p:sp>
      <p:sp>
        <p:nvSpPr>
          <p:cNvPr id="390" name="Google Shape;390;p40"/>
          <p:cNvSpPr txBox="1">
            <a:spLocks noGrp="1"/>
          </p:cNvSpPr>
          <p:nvPr>
            <p:ph type="body" idx="1"/>
          </p:nvPr>
        </p:nvSpPr>
        <p:spPr>
          <a:xfrm>
            <a:off x="1066800" y="2103120"/>
            <a:ext cx="5448300" cy="3749040"/>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a:t>3 Bücher; ca. 40,000Won</a:t>
            </a:r>
            <a:endParaRPr/>
          </a:p>
          <a:p>
            <a:pPr marL="182880" lvl="0" indent="-182880" algn="l" rtl="0">
              <a:lnSpc>
                <a:spcPct val="100000"/>
              </a:lnSpc>
              <a:spcBef>
                <a:spcPts val="900"/>
              </a:spcBef>
              <a:spcAft>
                <a:spcPts val="0"/>
              </a:spcAft>
              <a:buSzPts val="1800"/>
              <a:buFont typeface="Century Gothic"/>
              <a:buChar char="-"/>
            </a:pPr>
            <a:r>
              <a:rPr lang="de-DE"/>
              <a:t>1: Hanyang Korean #4 </a:t>
            </a:r>
            <a:endParaRPr/>
          </a:p>
          <a:p>
            <a:pPr marL="182880" lvl="0" indent="-182880" algn="l" rtl="0">
              <a:lnSpc>
                <a:spcPct val="100000"/>
              </a:lnSpc>
              <a:spcBef>
                <a:spcPts val="900"/>
              </a:spcBef>
              <a:spcAft>
                <a:spcPts val="0"/>
              </a:spcAft>
              <a:buSzPts val="1800"/>
              <a:buFont typeface="Century Gothic"/>
              <a:buChar char="-"/>
            </a:pPr>
            <a:r>
              <a:rPr lang="de-DE"/>
              <a:t>2:  Workbook (mit Vokabelteil)</a:t>
            </a:r>
            <a:endParaRPr/>
          </a:p>
          <a:p>
            <a:pPr marL="182880" lvl="0" indent="-182880" algn="l" rtl="0">
              <a:lnSpc>
                <a:spcPct val="100000"/>
              </a:lnSpc>
              <a:spcBef>
                <a:spcPts val="900"/>
              </a:spcBef>
              <a:spcAft>
                <a:spcPts val="0"/>
              </a:spcAft>
              <a:buSzPts val="1800"/>
              <a:buFont typeface="Century Gothic"/>
              <a:buChar char="-"/>
            </a:pPr>
            <a:r>
              <a:rPr lang="de-DE"/>
              <a:t>3: Hausaufgaben </a:t>
            </a:r>
            <a:endParaRPr/>
          </a:p>
          <a:p>
            <a:pPr marL="182880" lvl="0" indent="-182880" algn="l" rtl="0">
              <a:lnSpc>
                <a:spcPct val="100000"/>
              </a:lnSpc>
              <a:spcBef>
                <a:spcPts val="900"/>
              </a:spcBef>
              <a:spcAft>
                <a:spcPts val="0"/>
              </a:spcAft>
              <a:buSzPts val="1800"/>
              <a:buChar char="◦"/>
            </a:pPr>
            <a:r>
              <a:rPr lang="de-DE"/>
              <a:t>2 Tage pro Lektion</a:t>
            </a:r>
            <a:endParaRPr/>
          </a:p>
          <a:p>
            <a:pPr marL="182880" lvl="0" indent="-182880" algn="l" rtl="0">
              <a:lnSpc>
                <a:spcPct val="100000"/>
              </a:lnSpc>
              <a:spcBef>
                <a:spcPts val="900"/>
              </a:spcBef>
              <a:spcAft>
                <a:spcPts val="0"/>
              </a:spcAft>
              <a:buSzPts val="1800"/>
              <a:buChar char="◦"/>
            </a:pPr>
            <a:r>
              <a:rPr lang="de-DE"/>
              <a:t>Nach jeder Lektion 4 Seiten Hausaufgaben</a:t>
            </a:r>
            <a:endParaRPr/>
          </a:p>
          <a:p>
            <a:pPr marL="182880" lvl="0" indent="-182880" algn="l" rtl="0">
              <a:lnSpc>
                <a:spcPct val="100000"/>
              </a:lnSpc>
              <a:spcBef>
                <a:spcPts val="900"/>
              </a:spcBef>
              <a:spcAft>
                <a:spcPts val="0"/>
              </a:spcAft>
              <a:buSzPts val="1800"/>
              <a:buChar char="◦"/>
            </a:pPr>
            <a:r>
              <a:rPr lang="de-DE"/>
              <a:t>Vokabeln nicht mehr ausführlich besprochen</a:t>
            </a:r>
            <a:endParaRPr/>
          </a:p>
          <a:p>
            <a:pPr marL="182880" lvl="0" indent="-182880" algn="l" rtl="0">
              <a:lnSpc>
                <a:spcPct val="100000"/>
              </a:lnSpc>
              <a:spcBef>
                <a:spcPts val="900"/>
              </a:spcBef>
              <a:spcAft>
                <a:spcPts val="0"/>
              </a:spcAft>
              <a:buSzPts val="1800"/>
              <a:buChar char="◦"/>
            </a:pPr>
            <a:r>
              <a:rPr lang="de-DE"/>
              <a:t>Grammatik: keine Englischen Übersetzungen mehr </a:t>
            </a:r>
            <a:endParaRPr/>
          </a:p>
        </p:txBody>
      </p:sp>
      <p:graphicFrame>
        <p:nvGraphicFramePr>
          <p:cNvPr id="391" name="Google Shape;391;p40"/>
          <p:cNvGraphicFramePr/>
          <p:nvPr>
            <p:extLst>
              <p:ext uri="{D42A27DB-BD31-4B8C-83A1-F6EECF244321}">
                <p14:modId xmlns:p14="http://schemas.microsoft.com/office/powerpoint/2010/main" val="4145527374"/>
              </p:ext>
            </p:extLst>
          </p:nvPr>
        </p:nvGraphicFramePr>
        <p:xfrm>
          <a:off x="6734175" y="1468755"/>
          <a:ext cx="4667250" cy="2988650"/>
        </p:xfrm>
        <a:graphic>
          <a:graphicData uri="http://schemas.openxmlformats.org/drawingml/2006/table">
            <a:tbl>
              <a:tblPr firstRow="1" bandRow="1">
                <a:noFill/>
                <a:tableStyleId>{DCC9C357-63C5-41D9-957D-23FFD52E0865}</a:tableStyleId>
              </a:tblPr>
              <a:tblGrid>
                <a:gridCol w="1555750">
                  <a:extLst>
                    <a:ext uri="{9D8B030D-6E8A-4147-A177-3AD203B41FA5}">
                      <a16:colId xmlns:a16="http://schemas.microsoft.com/office/drawing/2014/main" val="20000"/>
                    </a:ext>
                  </a:extLst>
                </a:gridCol>
                <a:gridCol w="1555750">
                  <a:extLst>
                    <a:ext uri="{9D8B030D-6E8A-4147-A177-3AD203B41FA5}">
                      <a16:colId xmlns:a16="http://schemas.microsoft.com/office/drawing/2014/main" val="20001"/>
                    </a:ext>
                  </a:extLst>
                </a:gridCol>
                <a:gridCol w="1555750">
                  <a:extLst>
                    <a:ext uri="{9D8B030D-6E8A-4147-A177-3AD203B41FA5}">
                      <a16:colId xmlns:a16="http://schemas.microsoft.com/office/drawing/2014/main" val="20002"/>
                    </a:ext>
                  </a:extLst>
                </a:gridCol>
              </a:tblGrid>
              <a:tr h="459800">
                <a:tc>
                  <a:txBody>
                    <a:bodyPr/>
                    <a:lstStyle/>
                    <a:p>
                      <a:pPr marL="0" marR="0" lvl="0" indent="0" algn="l" rtl="0">
                        <a:spcBef>
                          <a:spcPts val="0"/>
                        </a:spcBef>
                        <a:spcAft>
                          <a:spcPts val="0"/>
                        </a:spcAft>
                        <a:buNone/>
                      </a:pPr>
                      <a:r>
                        <a:rPr lang="de-DE" sz="1800" u="none" strike="noStrike" cap="none"/>
                        <a:t>Zeit</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Tag 1</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Tag 2</a:t>
                      </a:r>
                      <a:endParaRPr sz="1800" u="none" strike="noStrike" cap="none"/>
                    </a:p>
                  </a:txBody>
                  <a:tcPr marL="91450" marR="91450" marT="45725" marB="45725"/>
                </a:tc>
                <a:extLst>
                  <a:ext uri="{0D108BD9-81ED-4DB2-BD59-A6C34878D82A}">
                    <a16:rowId xmlns:a16="http://schemas.microsoft.com/office/drawing/2014/main" val="10000"/>
                  </a:ext>
                </a:extLst>
              </a:tr>
              <a:tr h="459800">
                <a:tc>
                  <a:txBody>
                    <a:bodyPr/>
                    <a:lstStyle/>
                    <a:p>
                      <a:pPr marL="0" marR="0" lvl="0" indent="0" algn="l" rtl="0">
                        <a:spcBef>
                          <a:spcPts val="0"/>
                        </a:spcBef>
                        <a:spcAft>
                          <a:spcPts val="0"/>
                        </a:spcAft>
                        <a:buNone/>
                      </a:pPr>
                      <a:r>
                        <a:rPr lang="de-DE" sz="1800" u="none" strike="noStrike" cap="none" dirty="0"/>
                        <a:t>9:00-10:05</a:t>
                      </a:r>
                      <a:endParaRPr sz="1800" u="none" strike="noStrike" cap="none" dirty="0"/>
                    </a:p>
                  </a:txBody>
                  <a:tcPr marL="91450" marR="91450" marT="45725" marB="45725"/>
                </a:tc>
                <a:tc>
                  <a:txBody>
                    <a:bodyPr/>
                    <a:lstStyle/>
                    <a:p>
                      <a:pPr marL="0" marR="0" lvl="0" indent="0" algn="l" rtl="0">
                        <a:spcBef>
                          <a:spcPts val="0"/>
                        </a:spcBef>
                        <a:spcAft>
                          <a:spcPts val="0"/>
                        </a:spcAft>
                        <a:buNone/>
                      </a:pPr>
                      <a:r>
                        <a:rPr lang="de-DE" sz="1800" u="none" strike="noStrike" cap="non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Vokabeln</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Vokabeln</a:t>
                      </a:r>
                      <a:endParaRPr sz="1800" u="none" strike="noStrike" cap="none"/>
                    </a:p>
                  </a:txBody>
                  <a:tcPr marL="91450" marR="91450" marT="45725" marB="45725"/>
                </a:tc>
                <a:extLst>
                  <a:ext uri="{0D108BD9-81ED-4DB2-BD59-A6C34878D82A}">
                    <a16:rowId xmlns:a16="http://schemas.microsoft.com/office/drawing/2014/main" val="10001"/>
                  </a:ext>
                </a:extLst>
              </a:tr>
              <a:tr h="804625">
                <a:tc>
                  <a:txBody>
                    <a:bodyPr/>
                    <a:lstStyle/>
                    <a:p>
                      <a:pPr marL="0" marR="0" lvl="0" indent="0" algn="l" rtl="0">
                        <a:spcBef>
                          <a:spcPts val="0"/>
                        </a:spcBef>
                        <a:spcAft>
                          <a:spcPts val="0"/>
                        </a:spcAft>
                        <a:buNone/>
                      </a:pPr>
                      <a:r>
                        <a:rPr lang="de-DE" sz="1800" u="none" strike="noStrike" cap="none"/>
                        <a:t>10:15-11:05</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Gram. 1, Gram. 2</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Gram. 3, Gram. 4</a:t>
                      </a:r>
                      <a:endParaRPr sz="1800" u="none" strike="noStrike" cap="none"/>
                    </a:p>
                  </a:txBody>
                  <a:tcPr marL="91450" marR="91450" marT="45725" marB="45725"/>
                </a:tc>
                <a:extLst>
                  <a:ext uri="{0D108BD9-81ED-4DB2-BD59-A6C34878D82A}">
                    <a16:rowId xmlns:a16="http://schemas.microsoft.com/office/drawing/2014/main" val="10002"/>
                  </a:ext>
                </a:extLst>
              </a:tr>
              <a:tr h="804625">
                <a:tc>
                  <a:txBody>
                    <a:bodyPr/>
                    <a:lstStyle/>
                    <a:p>
                      <a:pPr marL="0" marR="0" lvl="0" indent="0" algn="l" rtl="0">
                        <a:spcBef>
                          <a:spcPts val="0"/>
                        </a:spcBef>
                        <a:spcAft>
                          <a:spcPts val="0"/>
                        </a:spcAft>
                        <a:buNone/>
                      </a:pPr>
                      <a:r>
                        <a:rPr lang="de-DE" sz="1800" u="none" strike="noStrike" cap="none"/>
                        <a:t>11:15-12:05</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Gram. 2, Dialog 1</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Gram. 4, Dialog 2</a:t>
                      </a:r>
                      <a:endParaRPr sz="1800" u="none" strike="noStrike" cap="none"/>
                    </a:p>
                  </a:txBody>
                  <a:tcPr marL="91450" marR="91450" marT="45725" marB="45725"/>
                </a:tc>
                <a:extLst>
                  <a:ext uri="{0D108BD9-81ED-4DB2-BD59-A6C34878D82A}">
                    <a16:rowId xmlns:a16="http://schemas.microsoft.com/office/drawing/2014/main" val="10003"/>
                  </a:ext>
                </a:extLst>
              </a:tr>
              <a:tr h="459800">
                <a:tc>
                  <a:txBody>
                    <a:bodyPr/>
                    <a:lstStyle/>
                    <a:p>
                      <a:pPr marL="0" marR="0" lvl="0" indent="0" algn="l" rtl="0">
                        <a:spcBef>
                          <a:spcPts val="0"/>
                        </a:spcBef>
                        <a:spcAft>
                          <a:spcPts val="0"/>
                        </a:spcAft>
                        <a:buNone/>
                      </a:pPr>
                      <a:r>
                        <a:rPr lang="de-DE" sz="1800" u="none" strike="noStrike" cap="none"/>
                        <a:t>12:15-13:05</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듣기, 읽기 </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dirty="0"/>
                        <a:t>듣기, 말하기 </a:t>
                      </a:r>
                      <a:endParaRPr sz="1800" u="none" strike="noStrike" cap="none" dirty="0"/>
                    </a:p>
                  </a:txBody>
                  <a:tcPr marL="91450" marR="91450" marT="45725" marB="45725"/>
                </a:tc>
                <a:extLst>
                  <a:ext uri="{0D108BD9-81ED-4DB2-BD59-A6C34878D82A}">
                    <a16:rowId xmlns:a16="http://schemas.microsoft.com/office/drawing/2014/main" val="10004"/>
                  </a:ext>
                </a:extLst>
              </a:tr>
            </a:tbl>
          </a:graphicData>
        </a:graphic>
      </p:graphicFrame>
      <p:sp>
        <p:nvSpPr>
          <p:cNvPr id="392" name="Google Shape;392;p40"/>
          <p:cNvSpPr txBox="1"/>
          <p:nvPr/>
        </p:nvSpPr>
        <p:spPr>
          <a:xfrm>
            <a:off x="6734175" y="4457382"/>
            <a:ext cx="466725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b="1" i="0" u="none" strike="noStrike" cap="none">
                <a:solidFill>
                  <a:schemeClr val="dk1"/>
                </a:solidFill>
                <a:latin typeface="Century Gothic"/>
                <a:ea typeface="Century Gothic"/>
                <a:cs typeface="Century Gothic"/>
                <a:sym typeface="Century Gothic"/>
              </a:rPr>
              <a:t>Änderung</a:t>
            </a:r>
            <a:r>
              <a:rPr lang="de-DE" sz="1800" b="0" i="0" u="none" strike="noStrike" cap="none">
                <a:solidFill>
                  <a:schemeClr val="dk1"/>
                </a:solidFill>
                <a:latin typeface="Century Gothic"/>
                <a:ea typeface="Century Gothic"/>
                <a:cs typeface="Century Gothic"/>
                <a:sym typeface="Century Gothic"/>
              </a:rPr>
              <a:t>: mehr Fokus auf Sprechen</a:t>
            </a:r>
            <a:endParaRPr/>
          </a:p>
          <a:p>
            <a:pPr marL="0" marR="0" lvl="0" indent="0" algn="l" rtl="0">
              <a:spcBef>
                <a:spcPts val="0"/>
              </a:spcBef>
              <a:spcAft>
                <a:spcPts val="0"/>
              </a:spcAft>
              <a:buNone/>
            </a:pPr>
            <a:r>
              <a:rPr lang="de-DE" sz="1800" b="0" i="0" u="none" strike="noStrike" cap="none">
                <a:solidFill>
                  <a:schemeClr val="dk1"/>
                </a:solidFill>
                <a:latin typeface="Century Gothic"/>
                <a:ea typeface="Century Gothic"/>
                <a:cs typeface="Century Gothic"/>
                <a:sym typeface="Century Gothic"/>
              </a:rPr>
              <a:t>🡪 Pro Lektion einmal Leseverstehen durch Diskussion/Referat/… ersetzt </a:t>
            </a:r>
            <a:endParaRPr sz="18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4"/>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62626"/>
              </a:buClr>
              <a:buSzPct val="100000"/>
              <a:buFont typeface="Century Gothic"/>
              <a:buNone/>
            </a:pPr>
            <a:r>
              <a:rPr lang="de-DE"/>
              <a:t>2. Bewerbung für das Auslandsjahr </a:t>
            </a:r>
            <a:endParaRPr/>
          </a:p>
        </p:txBody>
      </p:sp>
      <p:sp>
        <p:nvSpPr>
          <p:cNvPr id="156" name="Google Shape;156;p4"/>
          <p:cNvSpPr txBox="1">
            <a:spLocks noGrp="1"/>
          </p:cNvSpPr>
          <p:nvPr>
            <p:ph type="body" idx="1"/>
          </p:nvPr>
        </p:nvSpPr>
        <p:spPr>
          <a:xfrm>
            <a:off x="1133475" y="1933575"/>
            <a:ext cx="9886950" cy="5257800"/>
          </a:xfrm>
          <a:prstGeom prst="rect">
            <a:avLst/>
          </a:prstGeom>
          <a:noFill/>
          <a:ln>
            <a:noFill/>
          </a:ln>
        </p:spPr>
        <p:txBody>
          <a:bodyPr spcFirstLastPara="1" wrap="square" lIns="91425" tIns="45700" rIns="91425" bIns="45700" anchor="t" anchorCtr="0">
            <a:normAutofit/>
          </a:bodyPr>
          <a:lstStyle/>
          <a:p>
            <a:pPr marL="0" lvl="1" indent="0" algn="l" rtl="0">
              <a:lnSpc>
                <a:spcPct val="100000"/>
              </a:lnSpc>
              <a:spcBef>
                <a:spcPts val="0"/>
              </a:spcBef>
              <a:spcAft>
                <a:spcPts val="0"/>
              </a:spcAft>
              <a:buSzPts val="1800"/>
              <a:buNone/>
            </a:pPr>
            <a:r>
              <a:rPr lang="de-DE" sz="1800" b="1" dirty="0"/>
              <a:t>2.1. </a:t>
            </a:r>
            <a:r>
              <a:rPr lang="de-DE" sz="1800" b="1" dirty="0">
                <a:solidFill>
                  <a:srgbClr val="FF0000"/>
                </a:solidFill>
              </a:rPr>
              <a:t>Voraussetzungen </a:t>
            </a:r>
            <a:endParaRPr sz="1800" dirty="0"/>
          </a:p>
          <a:p>
            <a:pPr marL="182880" lvl="0" indent="-170180" algn="l" rtl="0">
              <a:lnSpc>
                <a:spcPct val="100000"/>
              </a:lnSpc>
              <a:spcBef>
                <a:spcPts val="900"/>
              </a:spcBef>
              <a:spcAft>
                <a:spcPts val="0"/>
              </a:spcAft>
              <a:buSzPts val="1800"/>
              <a:buChar char="◦"/>
            </a:pPr>
            <a:r>
              <a:rPr lang="de-DE" dirty="0"/>
              <a:t>Absolvierung aller </a:t>
            </a:r>
            <a:r>
              <a:rPr lang="de-DE" u="sng" dirty="0"/>
              <a:t>Module des ersten und zweiten Semesters des Koreanistik-</a:t>
            </a:r>
            <a:br>
              <a:rPr lang="de-DE" u="sng" dirty="0"/>
            </a:br>
            <a:r>
              <a:rPr lang="de-DE" u="sng" dirty="0"/>
              <a:t>BA-Studiums</a:t>
            </a:r>
            <a:endParaRPr dirty="0"/>
          </a:p>
          <a:p>
            <a:pPr marL="182880" lvl="0" indent="-170180" algn="l" rtl="0">
              <a:lnSpc>
                <a:spcPct val="100000"/>
              </a:lnSpc>
              <a:spcBef>
                <a:spcPts val="900"/>
              </a:spcBef>
              <a:spcAft>
                <a:spcPts val="0"/>
              </a:spcAft>
              <a:buSzPts val="1800"/>
              <a:buChar char="◦"/>
            </a:pPr>
            <a:r>
              <a:rPr lang="de-DE" dirty="0"/>
              <a:t>Wiederholungsprüfung </a:t>
            </a:r>
            <a:r>
              <a:rPr lang="de-DE" u="sng" dirty="0"/>
              <a:t>bis Ende August</a:t>
            </a:r>
            <a:r>
              <a:rPr lang="de-DE" dirty="0"/>
              <a:t> möglich. </a:t>
            </a:r>
            <a:endParaRPr dirty="0"/>
          </a:p>
          <a:p>
            <a:pPr marL="182880" lvl="0" indent="-170180" algn="l" rtl="0">
              <a:lnSpc>
                <a:spcPct val="100000"/>
              </a:lnSpc>
              <a:spcBef>
                <a:spcPts val="900"/>
              </a:spcBef>
              <a:spcAft>
                <a:spcPts val="0"/>
              </a:spcAft>
              <a:buSzPts val="1800"/>
              <a:buChar char="◦"/>
            </a:pPr>
            <a:r>
              <a:rPr lang="de-DE" dirty="0"/>
              <a:t>rechtzeitige Abgabe der Hausarbeiten für die inhaltlichen Kurse </a:t>
            </a: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1"/>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Klausuren</a:t>
            </a:r>
            <a:endParaRPr sz="3300" b="1"/>
          </a:p>
        </p:txBody>
      </p:sp>
      <p:sp>
        <p:nvSpPr>
          <p:cNvPr id="398" name="Google Shape;398;p41"/>
          <p:cNvSpPr txBox="1">
            <a:spLocks noGrp="1"/>
          </p:cNvSpPr>
          <p:nvPr>
            <p:ph type="body" idx="1"/>
          </p:nvPr>
        </p:nvSpPr>
        <p:spPr>
          <a:xfrm>
            <a:off x="1996410" y="1785621"/>
            <a:ext cx="2623185" cy="360045"/>
          </a:xfrm>
          <a:prstGeom prst="rect">
            <a:avLst/>
          </a:prstGeom>
          <a:noFill/>
          <a:ln>
            <a:noFill/>
          </a:ln>
        </p:spPr>
        <p:txBody>
          <a:bodyPr spcFirstLastPara="1" wrap="square" lIns="91425" tIns="45700" rIns="91425" bIns="45700" anchor="ctr" anchorCtr="0">
            <a:normAutofit fontScale="92500" lnSpcReduction="10000"/>
          </a:bodyPr>
          <a:lstStyle/>
          <a:p>
            <a:pPr marL="0" lvl="0" indent="0" algn="ctr" rtl="0">
              <a:lnSpc>
                <a:spcPct val="100000"/>
              </a:lnSpc>
              <a:spcBef>
                <a:spcPts val="0"/>
              </a:spcBef>
              <a:spcAft>
                <a:spcPts val="0"/>
              </a:spcAft>
              <a:buSzPct val="100000"/>
              <a:buNone/>
            </a:pPr>
            <a:r>
              <a:rPr lang="de-DE"/>
              <a:t>Level 3</a:t>
            </a:r>
            <a:endParaRPr/>
          </a:p>
        </p:txBody>
      </p:sp>
      <p:graphicFrame>
        <p:nvGraphicFramePr>
          <p:cNvPr id="399" name="Google Shape;399;p41"/>
          <p:cNvGraphicFramePr/>
          <p:nvPr/>
        </p:nvGraphicFramePr>
        <p:xfrm>
          <a:off x="5157381" y="2225179"/>
          <a:ext cx="2786550" cy="3291890"/>
        </p:xfrm>
        <a:graphic>
          <a:graphicData uri="http://schemas.openxmlformats.org/drawingml/2006/table">
            <a:tbl>
              <a:tblPr firstRow="1" bandRow="1">
                <a:noFill/>
                <a:tableStyleId>{DCC9C357-63C5-41D9-957D-23FFD52E0865}</a:tableStyleId>
              </a:tblPr>
              <a:tblGrid>
                <a:gridCol w="928850">
                  <a:extLst>
                    <a:ext uri="{9D8B030D-6E8A-4147-A177-3AD203B41FA5}">
                      <a16:colId xmlns:a16="http://schemas.microsoft.com/office/drawing/2014/main" val="20000"/>
                    </a:ext>
                  </a:extLst>
                </a:gridCol>
                <a:gridCol w="928850">
                  <a:extLst>
                    <a:ext uri="{9D8B030D-6E8A-4147-A177-3AD203B41FA5}">
                      <a16:colId xmlns:a16="http://schemas.microsoft.com/office/drawing/2014/main" val="20001"/>
                    </a:ext>
                  </a:extLst>
                </a:gridCol>
                <a:gridCol w="928850">
                  <a:extLst>
                    <a:ext uri="{9D8B030D-6E8A-4147-A177-3AD203B41FA5}">
                      <a16:colId xmlns:a16="http://schemas.microsoft.com/office/drawing/2014/main" val="20002"/>
                    </a:ext>
                  </a:extLst>
                </a:gridCol>
              </a:tblGrid>
              <a:tr h="324175">
                <a:tc>
                  <a:txBody>
                    <a:bodyPr/>
                    <a:lstStyle/>
                    <a:p>
                      <a:pPr marL="0" marR="0" lvl="0" indent="0" algn="l" rtl="0">
                        <a:spcBef>
                          <a:spcPts val="0"/>
                        </a:spcBef>
                        <a:spcAft>
                          <a:spcPts val="0"/>
                        </a:spcAft>
                        <a:buNone/>
                      </a:pPr>
                      <a:endParaRPr sz="1800" u="none" strike="noStrike" cap="none"/>
                    </a:p>
                  </a:txBody>
                  <a:tcPr marL="91450" marR="91450" marT="45725" marB="45725"/>
                </a:tc>
                <a:tc>
                  <a:txBody>
                    <a:bodyPr/>
                    <a:lstStyle/>
                    <a:p>
                      <a:pPr marL="0" marR="0" lvl="0" indent="0" algn="l" rtl="0">
                        <a:spcBef>
                          <a:spcPts val="0"/>
                        </a:spcBef>
                        <a:spcAft>
                          <a:spcPts val="0"/>
                        </a:spcAft>
                        <a:buNone/>
                      </a:pPr>
                      <a:endParaRPr sz="1800" u="none" strike="noStrike" cap="none"/>
                    </a:p>
                  </a:txBody>
                  <a:tcPr marL="91450" marR="91450" marT="45725" marB="45725"/>
                </a:tc>
                <a:tc>
                  <a:txBody>
                    <a:bodyPr/>
                    <a:lstStyle/>
                    <a:p>
                      <a:pPr marL="0" marR="0" lvl="0" indent="0" algn="l" rtl="0">
                        <a:spcBef>
                          <a:spcPts val="0"/>
                        </a:spcBef>
                        <a:spcAft>
                          <a:spcPts val="0"/>
                        </a:spcAft>
                        <a:buNone/>
                      </a:pPr>
                      <a:endParaRPr sz="1800" u="none" strike="noStrike" cap="none"/>
                    </a:p>
                  </a:txBody>
                  <a:tcPr marL="91450" marR="91450" marT="45725" marB="45725"/>
                </a:tc>
                <a:extLst>
                  <a:ext uri="{0D108BD9-81ED-4DB2-BD59-A6C34878D82A}">
                    <a16:rowId xmlns:a16="http://schemas.microsoft.com/office/drawing/2014/main" val="10000"/>
                  </a:ext>
                </a:extLst>
              </a:tr>
              <a:tr h="297325">
                <a:tc>
                  <a:txBody>
                    <a:bodyPr/>
                    <a:lstStyle/>
                    <a:p>
                      <a:pPr marL="0" marR="0" lvl="0" indent="0" algn="l" rtl="0">
                        <a:lnSpc>
                          <a:spcPct val="100000"/>
                        </a:lnSpc>
                        <a:spcBef>
                          <a:spcPts val="0"/>
                        </a:spcBef>
                        <a:spcAft>
                          <a:spcPts val="0"/>
                        </a:spcAft>
                        <a:buClr>
                          <a:schemeClr val="dk1"/>
                        </a:buClr>
                        <a:buSzPts val="1400"/>
                        <a:buFont typeface="Century Gothic"/>
                        <a:buNone/>
                      </a:pPr>
                      <a:r>
                        <a:rPr lang="de-DE" sz="1400" u="none" strike="noStrike" cap="none"/>
                        <a:t>말하기</a:t>
                      </a:r>
                      <a:endParaRPr sz="1400" u="none" strike="noStrike" cap="none"/>
                    </a:p>
                  </a:txBody>
                  <a:tcPr marL="91450" marR="91450" marT="45725" marB="45725"/>
                </a:tc>
                <a:tc>
                  <a:txBody>
                    <a:bodyPr/>
                    <a:lstStyle/>
                    <a:p>
                      <a:pPr marL="0" marR="0" lvl="0" indent="0" algn="l" rtl="0">
                        <a:spcBef>
                          <a:spcPts val="0"/>
                        </a:spcBef>
                        <a:spcAft>
                          <a:spcPts val="0"/>
                        </a:spcAft>
                        <a:buNone/>
                      </a:pPr>
                      <a:r>
                        <a:rPr lang="de-DE" sz="1400" u="none" strike="noStrike" cap="none"/>
                        <a:t>Speaking Test 40%</a:t>
                      </a:r>
                      <a:endParaRPr sz="1400" u="none" strike="noStrike" cap="none"/>
                    </a:p>
                  </a:txBody>
                  <a:tcPr marL="91450" marR="91450" marT="45725" marB="45725"/>
                </a:tc>
                <a:tc>
                  <a:txBody>
                    <a:bodyPr/>
                    <a:lstStyle/>
                    <a:p>
                      <a:pPr marL="0" marR="0" lvl="0" indent="0" algn="l" rtl="0">
                        <a:spcBef>
                          <a:spcPts val="0"/>
                        </a:spcBef>
                        <a:spcAft>
                          <a:spcPts val="0"/>
                        </a:spcAft>
                        <a:buNone/>
                      </a:pPr>
                      <a:r>
                        <a:rPr lang="de-DE" sz="1400" u="none" strike="noStrike" cap="none"/>
                        <a:t>Presentation 10%</a:t>
                      </a:r>
                      <a:endParaRPr sz="1400" u="none" strike="noStrike" cap="none"/>
                    </a:p>
                  </a:txBody>
                  <a:tcPr marL="91450" marR="91450" marT="45725" marB="45725"/>
                </a:tc>
                <a:extLst>
                  <a:ext uri="{0D108BD9-81ED-4DB2-BD59-A6C34878D82A}">
                    <a16:rowId xmlns:a16="http://schemas.microsoft.com/office/drawing/2014/main" val="10001"/>
                  </a:ext>
                </a:extLst>
              </a:tr>
              <a:tr h="297325">
                <a:tc>
                  <a:txBody>
                    <a:bodyPr/>
                    <a:lstStyle/>
                    <a:p>
                      <a:pPr marL="0" marR="0" lvl="0" indent="0" algn="l" rtl="0">
                        <a:lnSpc>
                          <a:spcPct val="100000"/>
                        </a:lnSpc>
                        <a:spcBef>
                          <a:spcPts val="0"/>
                        </a:spcBef>
                        <a:spcAft>
                          <a:spcPts val="0"/>
                        </a:spcAft>
                        <a:buClr>
                          <a:schemeClr val="dk1"/>
                        </a:buClr>
                        <a:buSzPts val="1400"/>
                        <a:buFont typeface="Century Gothic"/>
                        <a:buNone/>
                      </a:pPr>
                      <a:r>
                        <a:rPr lang="de-DE" sz="1400" u="none" strike="noStrike" cap="none"/>
                        <a:t>쓰기</a:t>
                      </a:r>
                      <a:endParaRPr sz="1400" u="none" strike="noStrike" cap="none"/>
                    </a:p>
                  </a:txBody>
                  <a:tcPr marL="91450" marR="91450" marT="45725" marB="45725"/>
                </a:tc>
                <a:tc>
                  <a:txBody>
                    <a:bodyPr/>
                    <a:lstStyle/>
                    <a:p>
                      <a:pPr marL="0" marR="0" lvl="0" indent="0" algn="l" rtl="0">
                        <a:spcBef>
                          <a:spcPts val="0"/>
                        </a:spcBef>
                        <a:spcAft>
                          <a:spcPts val="0"/>
                        </a:spcAft>
                        <a:buNone/>
                      </a:pPr>
                      <a:r>
                        <a:rPr lang="de-DE" sz="1400" u="none" strike="noStrike" cap="none"/>
                        <a:t>Writing Test 45%</a:t>
                      </a:r>
                      <a:endParaRPr sz="1400" u="none" strike="noStrike" cap="none"/>
                    </a:p>
                  </a:txBody>
                  <a:tcPr marL="91450" marR="91450" marT="45725" marB="45725"/>
                </a:tc>
                <a:tc>
                  <a:txBody>
                    <a:bodyPr/>
                    <a:lstStyle/>
                    <a:p>
                      <a:pPr marL="0" marR="0" lvl="0" indent="0" algn="l" rtl="0">
                        <a:spcBef>
                          <a:spcPts val="0"/>
                        </a:spcBef>
                        <a:spcAft>
                          <a:spcPts val="0"/>
                        </a:spcAft>
                        <a:buNone/>
                      </a:pPr>
                      <a:r>
                        <a:rPr lang="de-DE" sz="1400" u="none" strike="noStrike" cap="none"/>
                        <a:t>Assignments 5%</a:t>
                      </a:r>
                      <a:endParaRPr sz="1400" u="none" strike="noStrike" cap="none"/>
                    </a:p>
                  </a:txBody>
                  <a:tcPr marL="91450" marR="91450" marT="45725" marB="45725"/>
                </a:tc>
                <a:extLst>
                  <a:ext uri="{0D108BD9-81ED-4DB2-BD59-A6C34878D82A}">
                    <a16:rowId xmlns:a16="http://schemas.microsoft.com/office/drawing/2014/main" val="10002"/>
                  </a:ext>
                </a:extLst>
              </a:tr>
              <a:tr h="458550">
                <a:tc>
                  <a:txBody>
                    <a:bodyPr/>
                    <a:lstStyle/>
                    <a:p>
                      <a:pPr marL="0" marR="0" lvl="0" indent="0" algn="l" rtl="0">
                        <a:lnSpc>
                          <a:spcPct val="100000"/>
                        </a:lnSpc>
                        <a:spcBef>
                          <a:spcPts val="0"/>
                        </a:spcBef>
                        <a:spcAft>
                          <a:spcPts val="0"/>
                        </a:spcAft>
                        <a:buClr>
                          <a:schemeClr val="dk1"/>
                        </a:buClr>
                        <a:buSzPts val="1400"/>
                        <a:buFont typeface="Century Gothic"/>
                        <a:buNone/>
                      </a:pPr>
                      <a:r>
                        <a:rPr lang="de-DE" sz="1400" u="none" strike="noStrike" cap="none"/>
                        <a:t>듣기</a:t>
                      </a:r>
                      <a:endParaRPr sz="1400" u="none" strike="noStrike" cap="none"/>
                    </a:p>
                  </a:txBody>
                  <a:tcPr marL="91450" marR="91450" marT="45725" marB="45725"/>
                </a:tc>
                <a:tc>
                  <a:txBody>
                    <a:bodyPr/>
                    <a:lstStyle/>
                    <a:p>
                      <a:pPr marL="0" marR="0" lvl="0" indent="0" algn="l" rtl="0">
                        <a:spcBef>
                          <a:spcPts val="0"/>
                        </a:spcBef>
                        <a:spcAft>
                          <a:spcPts val="0"/>
                        </a:spcAft>
                        <a:buNone/>
                      </a:pPr>
                      <a:r>
                        <a:rPr lang="de-DE" sz="1400" u="none" strike="noStrike" cap="none"/>
                        <a:t>Listening Test 45%</a:t>
                      </a:r>
                      <a:endParaRPr sz="1400" u="none" strike="noStrike" cap="none"/>
                    </a:p>
                  </a:txBody>
                  <a:tcPr marL="91450" marR="91450" marT="45725" marB="45725"/>
                </a:tc>
                <a:tc>
                  <a:txBody>
                    <a:bodyPr/>
                    <a:lstStyle/>
                    <a:p>
                      <a:pPr marL="0" marR="0" lvl="0" indent="0" algn="l" rtl="0">
                        <a:spcBef>
                          <a:spcPts val="0"/>
                        </a:spcBef>
                        <a:spcAft>
                          <a:spcPts val="0"/>
                        </a:spcAft>
                        <a:buNone/>
                      </a:pPr>
                      <a:r>
                        <a:rPr lang="de-DE" sz="1400" u="none" strike="noStrike" cap="none"/>
                        <a:t>Class Participation 5%</a:t>
                      </a:r>
                      <a:endParaRPr sz="1400" u="none" strike="noStrike" cap="none"/>
                    </a:p>
                  </a:txBody>
                  <a:tcPr marL="91450" marR="91450" marT="45725" marB="45725"/>
                </a:tc>
                <a:extLst>
                  <a:ext uri="{0D108BD9-81ED-4DB2-BD59-A6C34878D82A}">
                    <a16:rowId xmlns:a16="http://schemas.microsoft.com/office/drawing/2014/main" val="10003"/>
                  </a:ext>
                </a:extLst>
              </a:tr>
              <a:tr h="458550">
                <a:tc>
                  <a:txBody>
                    <a:bodyPr/>
                    <a:lstStyle/>
                    <a:p>
                      <a:pPr marL="0" marR="0" lvl="0" indent="0" algn="l" rtl="0">
                        <a:lnSpc>
                          <a:spcPct val="100000"/>
                        </a:lnSpc>
                        <a:spcBef>
                          <a:spcPts val="0"/>
                        </a:spcBef>
                        <a:spcAft>
                          <a:spcPts val="0"/>
                        </a:spcAft>
                        <a:buClr>
                          <a:schemeClr val="dk1"/>
                        </a:buClr>
                        <a:buSzPts val="1400"/>
                        <a:buFont typeface="Century Gothic"/>
                        <a:buNone/>
                      </a:pPr>
                      <a:r>
                        <a:rPr lang="de-DE" sz="1400" u="none" strike="noStrike" cap="none"/>
                        <a:t>읽기</a:t>
                      </a:r>
                      <a:endParaRPr sz="1400" u="none" strike="noStrike" cap="none"/>
                    </a:p>
                  </a:txBody>
                  <a:tcPr marL="91450" marR="91450" marT="45725" marB="45725"/>
                </a:tc>
                <a:tc>
                  <a:txBody>
                    <a:bodyPr/>
                    <a:lstStyle/>
                    <a:p>
                      <a:pPr marL="0" marR="0" lvl="0" indent="0" algn="l" rtl="0">
                        <a:spcBef>
                          <a:spcPts val="0"/>
                        </a:spcBef>
                        <a:spcAft>
                          <a:spcPts val="0"/>
                        </a:spcAft>
                        <a:buNone/>
                      </a:pPr>
                      <a:r>
                        <a:rPr lang="de-DE" sz="1400" u="none" strike="noStrike" cap="none"/>
                        <a:t>Reading Test 40%</a:t>
                      </a:r>
                      <a:endParaRPr sz="1400" u="none" strike="noStrike" cap="none"/>
                    </a:p>
                  </a:txBody>
                  <a:tcPr marL="91450" marR="91450" marT="45725" marB="45725"/>
                </a:tc>
                <a:tc>
                  <a:txBody>
                    <a:bodyPr/>
                    <a:lstStyle/>
                    <a:p>
                      <a:pPr marL="0" marR="0" lvl="0" indent="0" algn="l" rtl="0">
                        <a:spcBef>
                          <a:spcPts val="0"/>
                        </a:spcBef>
                        <a:spcAft>
                          <a:spcPts val="0"/>
                        </a:spcAft>
                        <a:buNone/>
                      </a:pPr>
                      <a:r>
                        <a:rPr lang="de-DE" sz="1400" u="none" strike="noStrike" cap="none"/>
                        <a:t>Reading Recitation 40%</a:t>
                      </a:r>
                      <a:endParaRPr sz="1400" u="none" strike="noStrike" cap="none"/>
                    </a:p>
                  </a:txBody>
                  <a:tcPr marL="91450" marR="91450" marT="45725" marB="45725"/>
                </a:tc>
                <a:extLst>
                  <a:ext uri="{0D108BD9-81ED-4DB2-BD59-A6C34878D82A}">
                    <a16:rowId xmlns:a16="http://schemas.microsoft.com/office/drawing/2014/main" val="10004"/>
                  </a:ext>
                </a:extLst>
              </a:tr>
            </a:tbl>
          </a:graphicData>
        </a:graphic>
      </p:graphicFrame>
      <p:sp>
        <p:nvSpPr>
          <p:cNvPr id="400" name="Google Shape;400;p41"/>
          <p:cNvSpPr txBox="1">
            <a:spLocks noGrp="1"/>
          </p:cNvSpPr>
          <p:nvPr>
            <p:ph type="body" idx="3"/>
          </p:nvPr>
        </p:nvSpPr>
        <p:spPr>
          <a:xfrm>
            <a:off x="5320749" y="1795146"/>
            <a:ext cx="2623185" cy="360045"/>
          </a:xfrm>
          <a:prstGeom prst="rect">
            <a:avLst/>
          </a:prstGeom>
          <a:noFill/>
          <a:ln>
            <a:noFill/>
          </a:ln>
        </p:spPr>
        <p:txBody>
          <a:bodyPr spcFirstLastPara="1" wrap="square" lIns="91425" tIns="45700" rIns="91425" bIns="45700" anchor="ctr" anchorCtr="0">
            <a:normAutofit fontScale="92500" lnSpcReduction="10000"/>
          </a:bodyPr>
          <a:lstStyle/>
          <a:p>
            <a:pPr marL="0" lvl="0" indent="0" algn="ctr" rtl="0">
              <a:lnSpc>
                <a:spcPct val="100000"/>
              </a:lnSpc>
              <a:spcBef>
                <a:spcPts val="0"/>
              </a:spcBef>
              <a:spcAft>
                <a:spcPts val="0"/>
              </a:spcAft>
              <a:buSzPct val="100000"/>
              <a:buNone/>
            </a:pPr>
            <a:r>
              <a:rPr lang="de-DE"/>
              <a:t>Level 4</a:t>
            </a:r>
            <a:endParaRPr/>
          </a:p>
        </p:txBody>
      </p:sp>
      <p:graphicFrame>
        <p:nvGraphicFramePr>
          <p:cNvPr id="401" name="Google Shape;401;p41"/>
          <p:cNvGraphicFramePr/>
          <p:nvPr/>
        </p:nvGraphicFramePr>
        <p:xfrm>
          <a:off x="1833043" y="2225179"/>
          <a:ext cx="2786600" cy="4145330"/>
        </p:xfrm>
        <a:graphic>
          <a:graphicData uri="http://schemas.openxmlformats.org/drawingml/2006/table">
            <a:tbl>
              <a:tblPr firstRow="1" bandRow="1">
                <a:noFill/>
                <a:tableStyleId>{DCC9C357-63C5-41D9-957D-23FFD52E0865}</a:tableStyleId>
              </a:tblPr>
              <a:tblGrid>
                <a:gridCol w="696650">
                  <a:extLst>
                    <a:ext uri="{9D8B030D-6E8A-4147-A177-3AD203B41FA5}">
                      <a16:colId xmlns:a16="http://schemas.microsoft.com/office/drawing/2014/main" val="20000"/>
                    </a:ext>
                  </a:extLst>
                </a:gridCol>
                <a:gridCol w="696650">
                  <a:extLst>
                    <a:ext uri="{9D8B030D-6E8A-4147-A177-3AD203B41FA5}">
                      <a16:colId xmlns:a16="http://schemas.microsoft.com/office/drawing/2014/main" val="20001"/>
                    </a:ext>
                  </a:extLst>
                </a:gridCol>
                <a:gridCol w="696650">
                  <a:extLst>
                    <a:ext uri="{9D8B030D-6E8A-4147-A177-3AD203B41FA5}">
                      <a16:colId xmlns:a16="http://schemas.microsoft.com/office/drawing/2014/main" val="20002"/>
                    </a:ext>
                  </a:extLst>
                </a:gridCol>
                <a:gridCol w="696650">
                  <a:extLst>
                    <a:ext uri="{9D8B030D-6E8A-4147-A177-3AD203B41FA5}">
                      <a16:colId xmlns:a16="http://schemas.microsoft.com/office/drawing/2014/main" val="20003"/>
                    </a:ext>
                  </a:extLst>
                </a:gridCol>
              </a:tblGrid>
              <a:tr h="277850">
                <a:tc>
                  <a:txBody>
                    <a:bodyPr/>
                    <a:lstStyle/>
                    <a:p>
                      <a:pPr marL="0" marR="0" lvl="0" indent="0" algn="l" rtl="0">
                        <a:spcBef>
                          <a:spcPts val="0"/>
                        </a:spcBef>
                        <a:spcAft>
                          <a:spcPts val="0"/>
                        </a:spcAft>
                        <a:buNone/>
                      </a:pPr>
                      <a:endParaRPr sz="1800" u="none" strike="noStrike" cap="none"/>
                    </a:p>
                  </a:txBody>
                  <a:tcPr marL="91450" marR="91450" marT="45725" marB="45725"/>
                </a:tc>
                <a:tc>
                  <a:txBody>
                    <a:bodyPr/>
                    <a:lstStyle/>
                    <a:p>
                      <a:pPr marL="0" marR="0" lvl="0" indent="0" algn="l" rtl="0">
                        <a:spcBef>
                          <a:spcPts val="0"/>
                        </a:spcBef>
                        <a:spcAft>
                          <a:spcPts val="0"/>
                        </a:spcAft>
                        <a:buNone/>
                      </a:pPr>
                      <a:endParaRPr sz="1800" u="none" strike="noStrike" cap="none"/>
                    </a:p>
                  </a:txBody>
                  <a:tcPr marL="91450" marR="91450" marT="45725" marB="45725"/>
                </a:tc>
                <a:tc>
                  <a:txBody>
                    <a:bodyPr/>
                    <a:lstStyle/>
                    <a:p>
                      <a:pPr marL="0" marR="0" lvl="0" indent="0" algn="l" rtl="0">
                        <a:spcBef>
                          <a:spcPts val="0"/>
                        </a:spcBef>
                        <a:spcAft>
                          <a:spcPts val="0"/>
                        </a:spcAft>
                        <a:buNone/>
                      </a:pPr>
                      <a:endParaRPr sz="1800" u="none" strike="noStrike" cap="none"/>
                    </a:p>
                  </a:txBody>
                  <a:tcPr marL="91450" marR="91450" marT="45725" marB="45725"/>
                </a:tc>
                <a:tc>
                  <a:txBody>
                    <a:bodyPr/>
                    <a:lstStyle/>
                    <a:p>
                      <a:pPr marL="0" marR="0" lvl="0" indent="0" algn="l" rtl="0">
                        <a:spcBef>
                          <a:spcPts val="0"/>
                        </a:spcBef>
                        <a:spcAft>
                          <a:spcPts val="0"/>
                        </a:spcAft>
                        <a:buNone/>
                      </a:pPr>
                      <a:endParaRPr sz="1800" u="none" strike="noStrike" cap="none"/>
                    </a:p>
                  </a:txBody>
                  <a:tcPr marL="91450" marR="91450" marT="45725" marB="45725"/>
                </a:tc>
                <a:extLst>
                  <a:ext uri="{0D108BD9-81ED-4DB2-BD59-A6C34878D82A}">
                    <a16:rowId xmlns:a16="http://schemas.microsoft.com/office/drawing/2014/main" val="10000"/>
                  </a:ext>
                </a:extLst>
              </a:tr>
              <a:tr h="546650">
                <a:tc>
                  <a:txBody>
                    <a:bodyPr/>
                    <a:lstStyle/>
                    <a:p>
                      <a:pPr marL="0" marR="0" lvl="0" indent="0" algn="l" rtl="0">
                        <a:lnSpc>
                          <a:spcPct val="100000"/>
                        </a:lnSpc>
                        <a:spcBef>
                          <a:spcPts val="0"/>
                        </a:spcBef>
                        <a:spcAft>
                          <a:spcPts val="0"/>
                        </a:spcAft>
                        <a:buClr>
                          <a:schemeClr val="dk1"/>
                        </a:buClr>
                        <a:buSzPts val="1400"/>
                        <a:buFont typeface="Century Gothic"/>
                        <a:buNone/>
                      </a:pPr>
                      <a:r>
                        <a:rPr lang="de-DE" sz="1400" u="none" strike="noStrike" cap="none"/>
                        <a:t>말하기</a:t>
                      </a:r>
                      <a:endParaRPr sz="1400" u="none" strike="noStrike" cap="none"/>
                    </a:p>
                  </a:txBody>
                  <a:tcPr marL="91450" marR="91450" marT="45725" marB="45725"/>
                </a:tc>
                <a:tc>
                  <a:txBody>
                    <a:bodyPr/>
                    <a:lstStyle/>
                    <a:p>
                      <a:pPr marL="0" marR="0" lvl="0" indent="0" algn="l" rtl="0">
                        <a:spcBef>
                          <a:spcPts val="0"/>
                        </a:spcBef>
                        <a:spcAft>
                          <a:spcPts val="0"/>
                        </a:spcAft>
                        <a:buNone/>
                      </a:pPr>
                      <a:r>
                        <a:rPr lang="de-DE" sz="1400" u="none" strike="noStrike" cap="none"/>
                        <a:t>Speaking Test 30%</a:t>
                      </a:r>
                      <a:endParaRPr sz="1400" u="none" strike="noStrike" cap="none"/>
                    </a:p>
                  </a:txBody>
                  <a:tcPr marL="91450" marR="91450" marT="45725" marB="45725"/>
                </a:tc>
                <a:tc>
                  <a:txBody>
                    <a:bodyPr/>
                    <a:lstStyle/>
                    <a:p>
                      <a:pPr marL="0" marR="0" lvl="0" indent="0" algn="l" rtl="0">
                        <a:spcBef>
                          <a:spcPts val="0"/>
                        </a:spcBef>
                        <a:spcAft>
                          <a:spcPts val="0"/>
                        </a:spcAft>
                        <a:buNone/>
                      </a:pPr>
                      <a:r>
                        <a:rPr lang="de-DE" sz="1400" u="none" strike="noStrike" cap="none"/>
                        <a:t>Presentation 10%</a:t>
                      </a:r>
                      <a:endParaRPr sz="1400" u="none" strike="noStrike" cap="none"/>
                    </a:p>
                  </a:txBody>
                  <a:tcPr marL="91450" marR="91450" marT="45725" marB="45725"/>
                </a:tc>
                <a:tc>
                  <a:txBody>
                    <a:bodyPr/>
                    <a:lstStyle/>
                    <a:p>
                      <a:pPr marL="0" marR="0" lvl="0" indent="0" algn="l" rtl="0">
                        <a:spcBef>
                          <a:spcPts val="0"/>
                        </a:spcBef>
                        <a:spcAft>
                          <a:spcPts val="0"/>
                        </a:spcAft>
                        <a:buNone/>
                      </a:pPr>
                      <a:r>
                        <a:rPr lang="de-DE" sz="1400" u="none" strike="noStrike" cap="none"/>
                        <a:t>Class Participation 10%</a:t>
                      </a:r>
                      <a:endParaRPr sz="1400" u="none" strike="noStrike" cap="none"/>
                    </a:p>
                  </a:txBody>
                  <a:tcPr marL="91450" marR="91450" marT="45725" marB="45725"/>
                </a:tc>
                <a:extLst>
                  <a:ext uri="{0D108BD9-81ED-4DB2-BD59-A6C34878D82A}">
                    <a16:rowId xmlns:a16="http://schemas.microsoft.com/office/drawing/2014/main" val="10001"/>
                  </a:ext>
                </a:extLst>
              </a:tr>
              <a:tr h="389650">
                <a:tc>
                  <a:txBody>
                    <a:bodyPr/>
                    <a:lstStyle/>
                    <a:p>
                      <a:pPr marL="0" marR="0" lvl="0" indent="0" algn="l" rtl="0">
                        <a:lnSpc>
                          <a:spcPct val="100000"/>
                        </a:lnSpc>
                        <a:spcBef>
                          <a:spcPts val="0"/>
                        </a:spcBef>
                        <a:spcAft>
                          <a:spcPts val="0"/>
                        </a:spcAft>
                        <a:buClr>
                          <a:schemeClr val="dk1"/>
                        </a:buClr>
                        <a:buSzPts val="1400"/>
                        <a:buFont typeface="Century Gothic"/>
                        <a:buNone/>
                      </a:pPr>
                      <a:r>
                        <a:rPr lang="de-DE" sz="1400" u="none" strike="noStrike" cap="none"/>
                        <a:t>쓰기</a:t>
                      </a:r>
                      <a:endParaRPr sz="1400" u="none" strike="noStrike" cap="none"/>
                    </a:p>
                  </a:txBody>
                  <a:tcPr marL="91450" marR="91450" marT="45725" marB="45725"/>
                </a:tc>
                <a:tc>
                  <a:txBody>
                    <a:bodyPr/>
                    <a:lstStyle/>
                    <a:p>
                      <a:pPr marL="0" marR="0" lvl="0" indent="0" algn="l" rtl="0">
                        <a:spcBef>
                          <a:spcPts val="0"/>
                        </a:spcBef>
                        <a:spcAft>
                          <a:spcPts val="0"/>
                        </a:spcAft>
                        <a:buNone/>
                      </a:pPr>
                      <a:r>
                        <a:rPr lang="de-DE" sz="1400" u="none" strike="noStrike" cap="none"/>
                        <a:t>Writing Test 45%</a:t>
                      </a:r>
                      <a:endParaRPr sz="1400" u="none" strike="noStrike" cap="none"/>
                    </a:p>
                  </a:txBody>
                  <a:tcPr marL="91450" marR="91450" marT="45725" marB="45725"/>
                </a:tc>
                <a:tc>
                  <a:txBody>
                    <a:bodyPr/>
                    <a:lstStyle/>
                    <a:p>
                      <a:pPr marL="0" marR="0" lvl="0" indent="0" algn="l" rtl="0">
                        <a:spcBef>
                          <a:spcPts val="0"/>
                        </a:spcBef>
                        <a:spcAft>
                          <a:spcPts val="0"/>
                        </a:spcAft>
                        <a:buNone/>
                      </a:pPr>
                      <a:r>
                        <a:rPr lang="de-DE" sz="1400" u="none" strike="noStrike" cap="none"/>
                        <a:t>Assignments 5%</a:t>
                      </a:r>
                      <a:endParaRPr sz="1400" u="none" strike="noStrike" cap="none"/>
                    </a:p>
                  </a:txBody>
                  <a:tcPr marL="91450" marR="91450" marT="45725" marB="45725"/>
                </a:tc>
                <a:tc>
                  <a:txBody>
                    <a:bodyPr/>
                    <a:lstStyle/>
                    <a:p>
                      <a:pPr marL="0" marR="0" lvl="0" indent="0" algn="l" rtl="0">
                        <a:spcBef>
                          <a:spcPts val="0"/>
                        </a:spcBef>
                        <a:spcAft>
                          <a:spcPts val="0"/>
                        </a:spcAft>
                        <a:buNone/>
                      </a:pPr>
                      <a:endParaRPr sz="1400" u="none" strike="noStrike" cap="none"/>
                    </a:p>
                  </a:txBody>
                  <a:tcPr marL="91450" marR="91450" marT="45725" marB="45725"/>
                </a:tc>
                <a:extLst>
                  <a:ext uri="{0D108BD9-81ED-4DB2-BD59-A6C34878D82A}">
                    <a16:rowId xmlns:a16="http://schemas.microsoft.com/office/drawing/2014/main" val="10002"/>
                  </a:ext>
                </a:extLst>
              </a:tr>
              <a:tr h="546650">
                <a:tc>
                  <a:txBody>
                    <a:bodyPr/>
                    <a:lstStyle/>
                    <a:p>
                      <a:pPr marL="0" marR="0" lvl="0" indent="0" algn="l" rtl="0">
                        <a:lnSpc>
                          <a:spcPct val="100000"/>
                        </a:lnSpc>
                        <a:spcBef>
                          <a:spcPts val="0"/>
                        </a:spcBef>
                        <a:spcAft>
                          <a:spcPts val="0"/>
                        </a:spcAft>
                        <a:buClr>
                          <a:schemeClr val="dk1"/>
                        </a:buClr>
                        <a:buSzPts val="1400"/>
                        <a:buFont typeface="Century Gothic"/>
                        <a:buNone/>
                      </a:pPr>
                      <a:r>
                        <a:rPr lang="de-DE" sz="1400" u="none" strike="noStrike" cap="none"/>
                        <a:t>듣기</a:t>
                      </a:r>
                      <a:endParaRPr sz="1400" u="none" strike="noStrike" cap="none"/>
                    </a:p>
                  </a:txBody>
                  <a:tcPr marL="91450" marR="91450" marT="45725" marB="45725"/>
                </a:tc>
                <a:tc>
                  <a:txBody>
                    <a:bodyPr/>
                    <a:lstStyle/>
                    <a:p>
                      <a:pPr marL="0" marR="0" lvl="0" indent="0" algn="l" rtl="0">
                        <a:spcBef>
                          <a:spcPts val="0"/>
                        </a:spcBef>
                        <a:spcAft>
                          <a:spcPts val="0"/>
                        </a:spcAft>
                        <a:buNone/>
                      </a:pPr>
                      <a:r>
                        <a:rPr lang="de-DE" sz="1400" u="none" strike="noStrike" cap="none"/>
                        <a:t>Listening Test 45%</a:t>
                      </a:r>
                      <a:endParaRPr sz="1400" u="none" strike="noStrike" cap="none"/>
                    </a:p>
                  </a:txBody>
                  <a:tcPr marL="91450" marR="91450" marT="45725" marB="45725"/>
                </a:tc>
                <a:tc>
                  <a:txBody>
                    <a:bodyPr/>
                    <a:lstStyle/>
                    <a:p>
                      <a:pPr marL="0" marR="0" lvl="0" indent="0" algn="l" rtl="0">
                        <a:spcBef>
                          <a:spcPts val="0"/>
                        </a:spcBef>
                        <a:spcAft>
                          <a:spcPts val="0"/>
                        </a:spcAft>
                        <a:buNone/>
                      </a:pPr>
                      <a:r>
                        <a:rPr lang="de-DE" sz="1400" u="none" strike="noStrike" cap="none"/>
                        <a:t>Class Participation 5%</a:t>
                      </a:r>
                      <a:endParaRPr sz="1400" u="none" strike="noStrike" cap="none"/>
                    </a:p>
                  </a:txBody>
                  <a:tcPr marL="91450" marR="91450" marT="45725" marB="45725"/>
                </a:tc>
                <a:tc>
                  <a:txBody>
                    <a:bodyPr/>
                    <a:lstStyle/>
                    <a:p>
                      <a:pPr marL="0" marR="0" lvl="0" indent="0" algn="l" rtl="0">
                        <a:spcBef>
                          <a:spcPts val="0"/>
                        </a:spcBef>
                        <a:spcAft>
                          <a:spcPts val="0"/>
                        </a:spcAft>
                        <a:buNone/>
                      </a:pPr>
                      <a:endParaRPr sz="1400" u="none" strike="noStrike" cap="none"/>
                    </a:p>
                  </a:txBody>
                  <a:tcPr marL="91450" marR="91450" marT="45725" marB="45725"/>
                </a:tc>
                <a:extLst>
                  <a:ext uri="{0D108BD9-81ED-4DB2-BD59-A6C34878D82A}">
                    <a16:rowId xmlns:a16="http://schemas.microsoft.com/office/drawing/2014/main" val="10003"/>
                  </a:ext>
                </a:extLst>
              </a:tr>
              <a:tr h="546650">
                <a:tc>
                  <a:txBody>
                    <a:bodyPr/>
                    <a:lstStyle/>
                    <a:p>
                      <a:pPr marL="0" marR="0" lvl="0" indent="0" algn="l" rtl="0">
                        <a:lnSpc>
                          <a:spcPct val="100000"/>
                        </a:lnSpc>
                        <a:spcBef>
                          <a:spcPts val="0"/>
                        </a:spcBef>
                        <a:spcAft>
                          <a:spcPts val="0"/>
                        </a:spcAft>
                        <a:buClr>
                          <a:schemeClr val="dk1"/>
                        </a:buClr>
                        <a:buSzPts val="1400"/>
                        <a:buFont typeface="Century Gothic"/>
                        <a:buNone/>
                      </a:pPr>
                      <a:r>
                        <a:rPr lang="de-DE" sz="1400" u="none" strike="noStrike" cap="none"/>
                        <a:t>읽기</a:t>
                      </a:r>
                      <a:endParaRPr sz="1400" u="none" strike="noStrike" cap="none"/>
                    </a:p>
                  </a:txBody>
                  <a:tcPr marL="91450" marR="91450" marT="45725" marB="45725"/>
                </a:tc>
                <a:tc>
                  <a:txBody>
                    <a:bodyPr/>
                    <a:lstStyle/>
                    <a:p>
                      <a:pPr marL="0" marR="0" lvl="0" indent="0" algn="l" rtl="0">
                        <a:spcBef>
                          <a:spcPts val="0"/>
                        </a:spcBef>
                        <a:spcAft>
                          <a:spcPts val="0"/>
                        </a:spcAft>
                        <a:buNone/>
                      </a:pPr>
                      <a:r>
                        <a:rPr lang="de-DE" sz="1400" u="none" strike="noStrike" cap="none"/>
                        <a:t>Reading Test 40%</a:t>
                      </a:r>
                      <a:endParaRPr sz="1400" u="none" strike="noStrike" cap="none"/>
                    </a:p>
                  </a:txBody>
                  <a:tcPr marL="91450" marR="91450" marT="45725" marB="45725"/>
                </a:tc>
                <a:tc>
                  <a:txBody>
                    <a:bodyPr/>
                    <a:lstStyle/>
                    <a:p>
                      <a:pPr marL="0" marR="0" lvl="0" indent="0" algn="l" rtl="0">
                        <a:spcBef>
                          <a:spcPts val="0"/>
                        </a:spcBef>
                        <a:spcAft>
                          <a:spcPts val="0"/>
                        </a:spcAft>
                        <a:buNone/>
                      </a:pPr>
                      <a:r>
                        <a:rPr lang="de-DE" sz="1400" u="none" strike="noStrike" cap="none"/>
                        <a:t>Reading Recitation 10%</a:t>
                      </a:r>
                      <a:endParaRPr sz="1400" u="none" strike="noStrike" cap="none"/>
                    </a:p>
                  </a:txBody>
                  <a:tcPr marL="91450" marR="91450" marT="45725" marB="45725"/>
                </a:tc>
                <a:tc>
                  <a:txBody>
                    <a:bodyPr/>
                    <a:lstStyle/>
                    <a:p>
                      <a:pPr marL="0" marR="0" lvl="0" indent="0" algn="l" rtl="0">
                        <a:spcBef>
                          <a:spcPts val="0"/>
                        </a:spcBef>
                        <a:spcAft>
                          <a:spcPts val="0"/>
                        </a:spcAft>
                        <a:buNone/>
                      </a:pPr>
                      <a:endParaRPr sz="1400" u="none" strike="noStrike" cap="none"/>
                    </a:p>
                  </a:txBody>
                  <a:tcPr marL="91450" marR="91450" marT="45725" marB="45725"/>
                </a:tc>
                <a:extLst>
                  <a:ext uri="{0D108BD9-81ED-4DB2-BD59-A6C34878D82A}">
                    <a16:rowId xmlns:a16="http://schemas.microsoft.com/office/drawing/2014/main" val="10004"/>
                  </a:ext>
                </a:extLst>
              </a:tr>
            </a:tbl>
          </a:graphicData>
        </a:graphic>
      </p:graphicFrame>
      <p:sp>
        <p:nvSpPr>
          <p:cNvPr id="402" name="Google Shape;402;p41"/>
          <p:cNvSpPr txBox="1"/>
          <p:nvPr/>
        </p:nvSpPr>
        <p:spPr>
          <a:xfrm>
            <a:off x="8395994" y="3566304"/>
            <a:ext cx="3395956"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b="0" i="0" u="none" strike="noStrike" cap="none">
                <a:solidFill>
                  <a:schemeClr val="dk1"/>
                </a:solidFill>
                <a:latin typeface="Century Gothic"/>
                <a:ea typeface="Century Gothic"/>
                <a:cs typeface="Century Gothic"/>
                <a:sym typeface="Century Gothic"/>
              </a:rPr>
              <a:t>말하기 Final:</a:t>
            </a:r>
            <a:endParaRPr/>
          </a:p>
          <a:p>
            <a:pPr marL="285750" marR="0" lvl="0" indent="-285750" algn="l" rtl="0">
              <a:spcBef>
                <a:spcPts val="0"/>
              </a:spcBef>
              <a:spcAft>
                <a:spcPts val="0"/>
              </a:spcAft>
              <a:buClr>
                <a:schemeClr val="dk1"/>
              </a:buClr>
              <a:buSzPts val="1800"/>
              <a:buFont typeface="Arial"/>
              <a:buChar char="•"/>
            </a:pPr>
            <a:r>
              <a:rPr lang="de-DE" sz="1800" b="0" i="0" u="none" strike="noStrike" cap="none">
                <a:solidFill>
                  <a:schemeClr val="dk1"/>
                </a:solidFill>
                <a:latin typeface="Century Gothic"/>
                <a:ea typeface="Century Gothic"/>
                <a:cs typeface="Century Gothic"/>
                <a:sym typeface="Century Gothic"/>
              </a:rPr>
              <a:t>Small Presentation 10%</a:t>
            </a:r>
            <a:endParaRPr/>
          </a:p>
          <a:p>
            <a:pPr marL="285750" marR="0" lvl="0" indent="-285750" algn="l" rtl="0">
              <a:spcBef>
                <a:spcPts val="0"/>
              </a:spcBef>
              <a:spcAft>
                <a:spcPts val="0"/>
              </a:spcAft>
              <a:buClr>
                <a:schemeClr val="dk1"/>
              </a:buClr>
              <a:buSzPts val="1800"/>
              <a:buFont typeface="Arial"/>
              <a:buChar char="•"/>
            </a:pPr>
            <a:r>
              <a:rPr lang="de-DE" sz="1800" b="0" i="0" u="none" strike="noStrike" cap="none">
                <a:solidFill>
                  <a:schemeClr val="dk1"/>
                </a:solidFill>
                <a:latin typeface="Century Gothic"/>
                <a:ea typeface="Century Gothic"/>
                <a:cs typeface="Century Gothic"/>
                <a:sym typeface="Century Gothic"/>
              </a:rPr>
              <a:t>Interview 20%</a:t>
            </a:r>
            <a:endParaRPr/>
          </a:p>
          <a:p>
            <a:pPr marL="285750" marR="0" lvl="0" indent="-285750" algn="l" rtl="0">
              <a:spcBef>
                <a:spcPts val="0"/>
              </a:spcBef>
              <a:spcAft>
                <a:spcPts val="0"/>
              </a:spcAft>
              <a:buClr>
                <a:schemeClr val="dk1"/>
              </a:buClr>
              <a:buSzPts val="1800"/>
              <a:buFont typeface="Arial"/>
              <a:buChar char="•"/>
            </a:pPr>
            <a:r>
              <a:rPr lang="de-DE" sz="1800" b="0" i="0" u="none" strike="noStrike" cap="none">
                <a:solidFill>
                  <a:schemeClr val="dk1"/>
                </a:solidFill>
                <a:latin typeface="Century Gothic"/>
                <a:ea typeface="Century Gothic"/>
                <a:cs typeface="Century Gothic"/>
                <a:sym typeface="Century Gothic"/>
              </a:rPr>
              <a:t>Big Presentation 20% </a:t>
            </a:r>
            <a:endParaRPr sz="1800" b="0" i="0" u="none" strike="noStrike" cap="none">
              <a:solidFill>
                <a:schemeClr val="dk1"/>
              </a:solidFill>
              <a:latin typeface="Century Gothic"/>
              <a:ea typeface="Century Gothic"/>
              <a:cs typeface="Century Gothic"/>
              <a:sym typeface="Century Gothic"/>
            </a:endParaRPr>
          </a:p>
        </p:txBody>
      </p:sp>
      <p:sp>
        <p:nvSpPr>
          <p:cNvPr id="403" name="Google Shape;403;p41"/>
          <p:cNvSpPr txBox="1"/>
          <p:nvPr/>
        </p:nvSpPr>
        <p:spPr>
          <a:xfrm>
            <a:off x="8395994" y="2713099"/>
            <a:ext cx="2443455" cy="646331"/>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de-DE" sz="1800" b="0" i="0" u="none" strike="noStrike" cap="none">
                <a:solidFill>
                  <a:schemeClr val="dk1"/>
                </a:solidFill>
                <a:latin typeface="Century Gothic"/>
                <a:ea typeface="Century Gothic"/>
                <a:cs typeface="Century Gothic"/>
                <a:sym typeface="Century Gothic"/>
              </a:rPr>
              <a:t>Midterm 50%</a:t>
            </a:r>
            <a:endParaRPr/>
          </a:p>
          <a:p>
            <a:pPr marL="285750" marR="0" lvl="0" indent="-285750" algn="l" rtl="0">
              <a:spcBef>
                <a:spcPts val="0"/>
              </a:spcBef>
              <a:spcAft>
                <a:spcPts val="0"/>
              </a:spcAft>
              <a:buClr>
                <a:schemeClr val="dk1"/>
              </a:buClr>
              <a:buSzPts val="1800"/>
              <a:buFont typeface="Arial"/>
              <a:buChar char="•"/>
            </a:pPr>
            <a:r>
              <a:rPr lang="de-DE" sz="1800" b="0" i="0" u="none" strike="noStrike" cap="none">
                <a:solidFill>
                  <a:schemeClr val="dk1"/>
                </a:solidFill>
                <a:latin typeface="Century Gothic"/>
                <a:ea typeface="Century Gothic"/>
                <a:cs typeface="Century Gothic"/>
                <a:sym typeface="Century Gothic"/>
              </a:rPr>
              <a:t>Final 50% </a:t>
            </a:r>
            <a:endParaRPr sz="18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42"/>
          <p:cNvSpPr txBox="1">
            <a:spLocks noGrp="1"/>
          </p:cNvSpPr>
          <p:nvPr>
            <p:ph type="title"/>
          </p:nvPr>
        </p:nvSpPr>
        <p:spPr>
          <a:xfrm>
            <a:off x="1434491" y="480669"/>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Klausuren/Registrierung</a:t>
            </a:r>
            <a:endParaRPr sz="3300" b="1"/>
          </a:p>
        </p:txBody>
      </p:sp>
      <p:sp>
        <p:nvSpPr>
          <p:cNvPr id="409" name="Google Shape;409;p42"/>
          <p:cNvSpPr txBox="1">
            <a:spLocks noGrp="1"/>
          </p:cNvSpPr>
          <p:nvPr>
            <p:ph type="body" idx="1"/>
          </p:nvPr>
        </p:nvSpPr>
        <p:spPr>
          <a:xfrm>
            <a:off x="1434491" y="2053630"/>
            <a:ext cx="9262084" cy="5760640"/>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b="1">
                <a:solidFill>
                  <a:srgbClr val="FF0000"/>
                </a:solidFill>
              </a:rPr>
              <a:t>Vorsicht!!  </a:t>
            </a:r>
            <a:r>
              <a:rPr lang="de-DE"/>
              <a:t>Nach dem Ende eines Kurses wird man </a:t>
            </a:r>
            <a:r>
              <a:rPr lang="de-DE" b="1"/>
              <a:t>nicht automatisch</a:t>
            </a:r>
            <a:r>
              <a:rPr lang="de-DE"/>
              <a:t> für den nächsten Kurs registriert, sondern man muss sich </a:t>
            </a:r>
            <a:r>
              <a:rPr lang="de-DE" u="sng"/>
              <a:t>rechtzeitig selbst registrieren</a:t>
            </a:r>
            <a:r>
              <a:rPr lang="de-DE"/>
              <a:t>. </a:t>
            </a:r>
            <a:endParaRPr/>
          </a:p>
          <a:p>
            <a:pPr marL="182880" lvl="0" indent="-182880" algn="l" rtl="0">
              <a:lnSpc>
                <a:spcPct val="100000"/>
              </a:lnSpc>
              <a:spcBef>
                <a:spcPts val="900"/>
              </a:spcBef>
              <a:spcAft>
                <a:spcPts val="0"/>
              </a:spcAft>
              <a:buSzPts val="1800"/>
              <a:buChar char="◦"/>
            </a:pPr>
            <a:r>
              <a:rPr lang="de-DE"/>
              <a:t>Um den Kurs zu bestehen, muss man zu </a:t>
            </a:r>
            <a:r>
              <a:rPr lang="de-DE">
                <a:solidFill>
                  <a:srgbClr val="FF0000"/>
                </a:solidFill>
              </a:rPr>
              <a:t>80%</a:t>
            </a:r>
            <a:r>
              <a:rPr lang="de-DE"/>
              <a:t> des Unterrichts </a:t>
            </a:r>
            <a:r>
              <a:rPr lang="de-DE">
                <a:solidFill>
                  <a:srgbClr val="FF0000"/>
                </a:solidFill>
              </a:rPr>
              <a:t>anwesend</a:t>
            </a:r>
            <a:r>
              <a:rPr lang="de-DE"/>
              <a:t> sein </a:t>
            </a:r>
            <a:br>
              <a:rPr lang="de-DE"/>
            </a:br>
            <a:r>
              <a:rPr lang="de-DE"/>
              <a:t>und </a:t>
            </a:r>
            <a:r>
              <a:rPr lang="de-DE" b="1"/>
              <a:t>man darf in keiner der 4 Prüfungen weniger als </a:t>
            </a:r>
            <a:r>
              <a:rPr lang="de-DE" b="1">
                <a:solidFill>
                  <a:srgbClr val="FF0000"/>
                </a:solidFill>
              </a:rPr>
              <a:t>70%</a:t>
            </a:r>
            <a:r>
              <a:rPr lang="de-DE" b="1"/>
              <a:t> der Punkte bekommen.</a:t>
            </a:r>
            <a:r>
              <a:rPr lang="de-DE"/>
              <a:t> Man sollte besonders auf die schwierige Hörverständnis-Prüfung gut </a:t>
            </a:r>
            <a:br>
              <a:rPr lang="de-DE"/>
            </a:br>
            <a:r>
              <a:rPr lang="de-DE"/>
              <a:t>vorbereitet sein. </a:t>
            </a:r>
            <a:endParaRPr/>
          </a:p>
          <a:p>
            <a:pPr marL="182880" lvl="0" indent="-182880" algn="l" rtl="0">
              <a:spcBef>
                <a:spcPts val="900"/>
              </a:spcBef>
              <a:spcAft>
                <a:spcPts val="0"/>
              </a:spcAft>
              <a:buSzPts val="1800"/>
              <a:buChar char="◦"/>
            </a:pPr>
            <a:r>
              <a:rPr lang="de-DE"/>
              <a:t>Man erhält zwei verschiedene IDs, welche verschiedene Verwendungszwecke haben (Language School ID und Regular Student ID)</a:t>
            </a:r>
            <a:endParaRPr/>
          </a:p>
          <a:p>
            <a:pPr marL="182880" lvl="0" indent="-68579" algn="l" rtl="0">
              <a:lnSpc>
                <a:spcPct val="100000"/>
              </a:lnSpc>
              <a:spcBef>
                <a:spcPts val="900"/>
              </a:spcBef>
              <a:spcAft>
                <a:spcPts val="0"/>
              </a:spcAft>
              <a:buSzPts val="1800"/>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43"/>
          <p:cNvSpPr txBox="1">
            <a:spLocks noGrp="1"/>
          </p:cNvSpPr>
          <p:nvPr>
            <p:ph type="title"/>
          </p:nvPr>
        </p:nvSpPr>
        <p:spPr>
          <a:xfrm>
            <a:off x="1508125" y="446088"/>
            <a:ext cx="8229600" cy="1143000"/>
          </a:xfrm>
          <a:prstGeom prst="rect">
            <a:avLst/>
          </a:prstGeom>
          <a:noFill/>
          <a:ln>
            <a:noFill/>
          </a:ln>
        </p:spPr>
        <p:txBody>
          <a:bodyPr spcFirstLastPara="1" wrap="square" lIns="91400" tIns="45700" rIns="91400" bIns="45700" anchor="ctr" anchorCtr="0">
            <a:normAutofit/>
          </a:bodyPr>
          <a:lstStyle/>
          <a:p>
            <a:pPr marL="0" lvl="0" indent="0" algn="ctr" rtl="0">
              <a:lnSpc>
                <a:spcPct val="90000"/>
              </a:lnSpc>
              <a:spcBef>
                <a:spcPts val="0"/>
              </a:spcBef>
              <a:spcAft>
                <a:spcPts val="0"/>
              </a:spcAft>
              <a:buClr>
                <a:schemeClr val="dk1"/>
              </a:buClr>
              <a:buSzPts val="825"/>
              <a:buFont typeface="Calibri"/>
              <a:buNone/>
            </a:pPr>
            <a:r>
              <a:rPr lang="de-DE" sz="3300" b="1"/>
              <a:t>FÜR MEHR INFOS UND FRAGEN</a:t>
            </a:r>
            <a:endParaRPr sz="3300" b="1"/>
          </a:p>
        </p:txBody>
      </p:sp>
      <p:sp>
        <p:nvSpPr>
          <p:cNvPr id="415" name="Google Shape;415;p43"/>
          <p:cNvSpPr txBox="1">
            <a:spLocks noGrp="1"/>
          </p:cNvSpPr>
          <p:nvPr>
            <p:ph type="body" idx="1"/>
          </p:nvPr>
        </p:nvSpPr>
        <p:spPr>
          <a:xfrm>
            <a:off x="2070174" y="2522625"/>
            <a:ext cx="7243383" cy="2263200"/>
          </a:xfrm>
          <a:prstGeom prst="rect">
            <a:avLst/>
          </a:prstGeom>
          <a:noFill/>
          <a:ln>
            <a:noFill/>
          </a:ln>
        </p:spPr>
        <p:txBody>
          <a:bodyPr spcFirstLastPara="1" wrap="square" lIns="91400" tIns="45700" rIns="91400" bIns="45700" anchor="t" anchorCtr="0">
            <a:normAutofit/>
          </a:bodyPr>
          <a:lstStyle/>
          <a:p>
            <a:pPr marL="0" lvl="0" indent="0" algn="l" rtl="0">
              <a:lnSpc>
                <a:spcPct val="100000"/>
              </a:lnSpc>
              <a:spcBef>
                <a:spcPts val="0"/>
              </a:spcBef>
              <a:spcAft>
                <a:spcPts val="0"/>
              </a:spcAft>
              <a:buClr>
                <a:schemeClr val="dk1"/>
              </a:buClr>
              <a:buSzPts val="1494"/>
              <a:buNone/>
            </a:pPr>
            <a:r>
              <a:rPr lang="de-DE" b="1" dirty="0"/>
              <a:t>  Kiara Baeuerle </a:t>
            </a:r>
            <a:r>
              <a:rPr lang="de-DE" dirty="0"/>
              <a:t>(kiara.baeuerle@gmail.com) 2025</a:t>
            </a:r>
            <a:endParaRPr dirty="0"/>
          </a:p>
          <a:p>
            <a:pPr marL="0" lvl="0" indent="0" algn="l" rtl="0">
              <a:lnSpc>
                <a:spcPct val="100000"/>
              </a:lnSpc>
              <a:spcBef>
                <a:spcPts val="400"/>
              </a:spcBef>
              <a:spcAft>
                <a:spcPts val="0"/>
              </a:spcAft>
              <a:buClr>
                <a:schemeClr val="dk1"/>
              </a:buClr>
              <a:buSzPts val="3196"/>
              <a:buNone/>
            </a:pPr>
            <a:endParaRPr sz="3850" dirty="0"/>
          </a:p>
          <a:p>
            <a:pPr marL="0" lvl="0" indent="0" algn="l" rtl="0">
              <a:lnSpc>
                <a:spcPct val="100000"/>
              </a:lnSpc>
              <a:spcBef>
                <a:spcPts val="400"/>
              </a:spcBef>
              <a:spcAft>
                <a:spcPts val="0"/>
              </a:spcAft>
              <a:buClr>
                <a:schemeClr val="dk1"/>
              </a:buClr>
              <a:buSzPts val="1800"/>
              <a:buNone/>
            </a:pPr>
            <a:endParaRPr dirty="0"/>
          </a:p>
          <a:p>
            <a:pPr marL="342900" lvl="0" indent="-215900" algn="l" rtl="0">
              <a:lnSpc>
                <a:spcPct val="100000"/>
              </a:lnSpc>
              <a:spcBef>
                <a:spcPts val="400"/>
              </a:spcBef>
              <a:spcAft>
                <a:spcPts val="0"/>
              </a:spcAft>
              <a:buClr>
                <a:schemeClr val="dk1"/>
              </a:buClr>
              <a:buSzPts val="1800"/>
              <a:buNone/>
            </a:pPr>
            <a:endParaRP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4" descr="고려대 본관 Totale.jpg"/>
          <p:cNvPicPr preferRelativeResize="0">
            <a:picLocks noGrp="1"/>
          </p:cNvPicPr>
          <p:nvPr>
            <p:ph type="body" idx="1"/>
          </p:nvPr>
        </p:nvPicPr>
        <p:blipFill rotWithShape="1">
          <a:blip r:embed="rId3">
            <a:alphaModFix/>
          </a:blip>
          <a:srcRect/>
          <a:stretch/>
        </p:blipFill>
        <p:spPr>
          <a:xfrm>
            <a:off x="660125" y="727373"/>
            <a:ext cx="8667418" cy="5650256"/>
          </a:xfrm>
          <a:prstGeom prst="rect">
            <a:avLst/>
          </a:prstGeom>
          <a:noFill/>
          <a:ln>
            <a:noFill/>
          </a:ln>
        </p:spPr>
      </p:pic>
      <p:pic>
        <p:nvPicPr>
          <p:cNvPr id="421" name="Google Shape;421;p44" descr="E:\0TUCKU\Infoabend 2017-1\고려대1.jpg"/>
          <p:cNvPicPr preferRelativeResize="0"/>
          <p:nvPr/>
        </p:nvPicPr>
        <p:blipFill rotWithShape="1">
          <a:blip r:embed="rId4">
            <a:alphaModFix/>
          </a:blip>
          <a:srcRect/>
          <a:stretch/>
        </p:blipFill>
        <p:spPr>
          <a:xfrm>
            <a:off x="9511086" y="727373"/>
            <a:ext cx="1671927" cy="2026578"/>
          </a:xfrm>
          <a:prstGeom prst="rect">
            <a:avLst/>
          </a:prstGeom>
          <a:noFill/>
          <a:ln>
            <a:noFill/>
          </a:ln>
        </p:spPr>
      </p:pic>
      <p:sp>
        <p:nvSpPr>
          <p:cNvPr id="422" name="Google Shape;422;p44"/>
          <p:cNvSpPr txBox="1"/>
          <p:nvPr/>
        </p:nvSpPr>
        <p:spPr>
          <a:xfrm>
            <a:off x="1066800" y="843675"/>
            <a:ext cx="6096000" cy="6001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300" b="1" i="0" u="none" strike="noStrike" cap="none">
                <a:solidFill>
                  <a:schemeClr val="dk1"/>
                </a:solidFill>
                <a:latin typeface="Century Gothic"/>
                <a:ea typeface="Century Gothic"/>
                <a:cs typeface="Century Gothic"/>
                <a:sym typeface="Century Gothic"/>
              </a:rPr>
              <a:t>고려대학교 Korea University</a:t>
            </a:r>
            <a:endParaRPr sz="3300" b="1">
              <a:solidFill>
                <a:schemeClr val="dk1"/>
              </a:solidFill>
              <a:latin typeface="Century Gothic"/>
              <a:ea typeface="Century Gothic"/>
              <a:cs typeface="Century Gothic"/>
              <a:sym typeface="Century Gothic"/>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45"/>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Wohnungssuche</a:t>
            </a:r>
            <a:endParaRPr/>
          </a:p>
        </p:txBody>
      </p:sp>
      <p:sp>
        <p:nvSpPr>
          <p:cNvPr id="428" name="Google Shape;428;p45"/>
          <p:cNvSpPr txBox="1">
            <a:spLocks noGrp="1"/>
          </p:cNvSpPr>
          <p:nvPr>
            <p:ph type="body" idx="1"/>
          </p:nvPr>
        </p:nvSpPr>
        <p:spPr>
          <a:xfrm>
            <a:off x="1066799" y="2103120"/>
            <a:ext cx="10391775" cy="3931920"/>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a:t>Austausch mit den 선배 hilft ungemein bei der Wohnungssuche.</a:t>
            </a:r>
            <a:endParaRPr/>
          </a:p>
          <a:p>
            <a:pPr marL="182880" lvl="0" indent="-182880" algn="l" rtl="0">
              <a:lnSpc>
                <a:spcPct val="100000"/>
              </a:lnSpc>
              <a:spcBef>
                <a:spcPts val="900"/>
              </a:spcBef>
              <a:spcAft>
                <a:spcPts val="0"/>
              </a:spcAft>
              <a:buSzPts val="1800"/>
              <a:buChar char="◦"/>
            </a:pPr>
            <a:r>
              <a:rPr lang="de-DE"/>
              <a:t>Es können Wohnungen, die von den 선배 bewohnt wurden, oder Kontaktdaten von Vermietern weitergegeben werden.</a:t>
            </a:r>
            <a:endParaRPr/>
          </a:p>
          <a:p>
            <a:pPr marL="182880" lvl="0" indent="-182880" algn="l" rtl="0">
              <a:lnSpc>
                <a:spcPct val="100000"/>
              </a:lnSpc>
              <a:spcBef>
                <a:spcPts val="900"/>
              </a:spcBef>
              <a:spcAft>
                <a:spcPts val="0"/>
              </a:spcAft>
              <a:buSzPts val="1800"/>
              <a:buChar char="◦"/>
            </a:pPr>
            <a:r>
              <a:rPr lang="de-DE"/>
              <a:t>Frühe Kontaktaufnahme lohnt sich.</a:t>
            </a:r>
            <a:endParaRPr/>
          </a:p>
          <a:p>
            <a:pPr marL="182880" lvl="0" indent="-182880" algn="l" rtl="0">
              <a:lnSpc>
                <a:spcPct val="100000"/>
              </a:lnSpc>
              <a:spcBef>
                <a:spcPts val="900"/>
              </a:spcBef>
              <a:spcAft>
                <a:spcPts val="0"/>
              </a:spcAft>
              <a:buSzPts val="1800"/>
              <a:buChar char="◦"/>
            </a:pPr>
            <a:r>
              <a:rPr lang="de-DE"/>
              <a:t>원룸, Sharehouses oder eigene Wohnungen</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46"/>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62626"/>
              </a:buClr>
              <a:buSzPct val="100000"/>
              <a:buFont typeface="Century Gothic"/>
              <a:buNone/>
            </a:pPr>
            <a:r>
              <a:rPr lang="de-DE" b="1"/>
              <a:t>Einstufungstest für die Sprachkurse</a:t>
            </a:r>
            <a:endParaRPr/>
          </a:p>
        </p:txBody>
      </p:sp>
      <p:sp>
        <p:nvSpPr>
          <p:cNvPr id="434" name="Google Shape;434;p46"/>
          <p:cNvSpPr txBox="1">
            <a:spLocks noGrp="1"/>
          </p:cNvSpPr>
          <p:nvPr>
            <p:ph type="body" idx="1"/>
          </p:nvPr>
        </p:nvSpPr>
        <p:spPr>
          <a:xfrm>
            <a:off x="1066800" y="2103120"/>
            <a:ext cx="10229850" cy="3931920"/>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a:t>Durch neue Bücher ist Level 3 für Tübinger Studierende evtl. zu einfach.</a:t>
            </a:r>
            <a:endParaRPr/>
          </a:p>
          <a:p>
            <a:pPr marL="182880" lvl="0" indent="-182880" algn="l" rtl="0">
              <a:lnSpc>
                <a:spcPct val="100000"/>
              </a:lnSpc>
              <a:spcBef>
                <a:spcPts val="900"/>
              </a:spcBef>
              <a:spcAft>
                <a:spcPts val="0"/>
              </a:spcAft>
              <a:buSzPts val="1800"/>
              <a:buChar char="◦"/>
            </a:pPr>
            <a:r>
              <a:rPr lang="de-DE">
                <a:solidFill>
                  <a:srgbClr val="FF0000"/>
                </a:solidFill>
              </a:rPr>
              <a:t>Sollte die Leveleinstufung nicht zufriedenstellend sein, kann durch ein Gespräch mit den Lehrer:innen oder Herrn  Shin eine erneute Einstufung stattfinden.</a:t>
            </a:r>
            <a:endParaRPr/>
          </a:p>
          <a:p>
            <a:pPr marL="182880" lvl="0" indent="-68579" algn="l" rtl="0">
              <a:lnSpc>
                <a:spcPct val="100000"/>
              </a:lnSpc>
              <a:spcBef>
                <a:spcPts val="900"/>
              </a:spcBef>
              <a:spcAft>
                <a:spcPts val="0"/>
              </a:spcAft>
              <a:buSzPts val="1800"/>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8"/>
        <p:cNvGrpSpPr/>
        <p:nvPr/>
      </p:nvGrpSpPr>
      <p:grpSpPr>
        <a:xfrm>
          <a:off x="0" y="0"/>
          <a:ext cx="0" cy="0"/>
          <a:chOff x="0" y="0"/>
          <a:chExt cx="0" cy="0"/>
        </a:xfrm>
      </p:grpSpPr>
      <p:pic>
        <p:nvPicPr>
          <p:cNvPr id="439" name="Google Shape;439;p47" descr="한국어교육관 Instagram posts - Gramho.com"/>
          <p:cNvPicPr preferRelativeResize="0"/>
          <p:nvPr/>
        </p:nvPicPr>
        <p:blipFill rotWithShape="1">
          <a:blip r:embed="rId3">
            <a:alphaModFix/>
          </a:blip>
          <a:srcRect t="15950"/>
          <a:stretch/>
        </p:blipFill>
        <p:spPr>
          <a:xfrm>
            <a:off x="7077351" y="3710919"/>
            <a:ext cx="3085548" cy="2593388"/>
          </a:xfrm>
          <a:custGeom>
            <a:avLst/>
            <a:gdLst/>
            <a:ahLst/>
            <a:cxnLst/>
            <a:rect l="l" t="t" r="r" b="b"/>
            <a:pathLst>
              <a:path w="5485419" h="4610469" extrusionOk="0">
                <a:moveTo>
                  <a:pt x="3140343" y="0"/>
                </a:moveTo>
                <a:cubicBezTo>
                  <a:pt x="4007525" y="0"/>
                  <a:pt x="4792611" y="351495"/>
                  <a:pt x="5360901" y="919786"/>
                </a:cubicBezTo>
                <a:lnTo>
                  <a:pt x="5485419" y="1056789"/>
                </a:lnTo>
                <a:lnTo>
                  <a:pt x="5485419" y="4610469"/>
                </a:lnTo>
                <a:lnTo>
                  <a:pt x="366137" y="4610469"/>
                </a:lnTo>
                <a:lnTo>
                  <a:pt x="246784" y="4362707"/>
                </a:lnTo>
                <a:cubicBezTo>
                  <a:pt x="87874" y="3987002"/>
                  <a:pt x="0" y="3573935"/>
                  <a:pt x="0" y="3140344"/>
                </a:cubicBezTo>
                <a:cubicBezTo>
                  <a:pt x="0" y="1405980"/>
                  <a:pt x="1405980" y="0"/>
                  <a:pt x="3140343" y="0"/>
                </a:cubicBezTo>
                <a:close/>
              </a:path>
            </a:pathLst>
          </a:custGeom>
          <a:noFill/>
          <a:ln>
            <a:noFill/>
          </a:ln>
        </p:spPr>
      </p:pic>
      <p:pic>
        <p:nvPicPr>
          <p:cNvPr id="440" name="Google Shape;440;p47" descr="고려대학교/시설 - 나무위키"/>
          <p:cNvPicPr preferRelativeResize="0"/>
          <p:nvPr/>
        </p:nvPicPr>
        <p:blipFill rotWithShape="1">
          <a:blip r:embed="rId4">
            <a:alphaModFix/>
          </a:blip>
          <a:srcRect t="7780"/>
          <a:stretch/>
        </p:blipFill>
        <p:spPr>
          <a:xfrm>
            <a:off x="5524073" y="292639"/>
            <a:ext cx="2558737" cy="1470580"/>
          </a:xfrm>
          <a:custGeom>
            <a:avLst/>
            <a:gdLst/>
            <a:ahLst/>
            <a:cxnLst/>
            <a:rect l="l" t="t" r="r" b="b"/>
            <a:pathLst>
              <a:path w="4548867" h="2614366" extrusionOk="0">
                <a:moveTo>
                  <a:pt x="28132" y="0"/>
                </a:moveTo>
                <a:lnTo>
                  <a:pt x="4520736" y="0"/>
                </a:lnTo>
                <a:lnTo>
                  <a:pt x="4537124" y="107385"/>
                </a:lnTo>
                <a:cubicBezTo>
                  <a:pt x="4544889" y="183845"/>
                  <a:pt x="4548867" y="261424"/>
                  <a:pt x="4548867" y="339933"/>
                </a:cubicBezTo>
                <a:cubicBezTo>
                  <a:pt x="4548867" y="1596068"/>
                  <a:pt x="3530568" y="2614366"/>
                  <a:pt x="2274434" y="2614366"/>
                </a:cubicBezTo>
                <a:cubicBezTo>
                  <a:pt x="1018299" y="2614366"/>
                  <a:pt x="0" y="1596068"/>
                  <a:pt x="0" y="339933"/>
                </a:cubicBezTo>
                <a:cubicBezTo>
                  <a:pt x="0" y="261424"/>
                  <a:pt x="3978" y="183845"/>
                  <a:pt x="11743" y="107385"/>
                </a:cubicBezTo>
                <a:close/>
              </a:path>
            </a:pathLst>
          </a:custGeom>
          <a:noFill/>
          <a:ln>
            <a:noFill/>
          </a:ln>
        </p:spPr>
      </p:pic>
      <p:sp>
        <p:nvSpPr>
          <p:cNvPr id="441" name="Google Shape;441;p47"/>
          <p:cNvSpPr txBox="1">
            <a:spLocks noGrp="1"/>
          </p:cNvSpPr>
          <p:nvPr>
            <p:ph type="title"/>
          </p:nvPr>
        </p:nvSpPr>
        <p:spPr>
          <a:xfrm>
            <a:off x="1810029" y="644294"/>
            <a:ext cx="4039319" cy="76727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00"/>
              </a:buClr>
              <a:buSzPts val="3300"/>
              <a:buFont typeface="Century Gothic"/>
              <a:buNone/>
            </a:pPr>
            <a:r>
              <a:rPr lang="de-DE" sz="3300" b="1">
                <a:solidFill>
                  <a:srgbClr val="000000"/>
                </a:solidFill>
              </a:rPr>
              <a:t>Sprachkurse</a:t>
            </a:r>
            <a:endParaRPr/>
          </a:p>
        </p:txBody>
      </p:sp>
      <p:sp>
        <p:nvSpPr>
          <p:cNvPr id="442" name="Google Shape;442;p47"/>
          <p:cNvSpPr txBox="1">
            <a:spLocks noGrp="1"/>
          </p:cNvSpPr>
          <p:nvPr>
            <p:ph type="body" idx="1"/>
          </p:nvPr>
        </p:nvSpPr>
        <p:spPr>
          <a:xfrm>
            <a:off x="1685925" y="1913311"/>
            <a:ext cx="4710532" cy="3595217"/>
          </a:xfrm>
          <a:prstGeom prst="rect">
            <a:avLst/>
          </a:prstGeom>
          <a:noFill/>
          <a:ln>
            <a:noFill/>
          </a:ln>
        </p:spPr>
        <p:txBody>
          <a:bodyPr spcFirstLastPara="1" wrap="square" lIns="91425" tIns="45700" rIns="91425" bIns="45700" anchor="ctr" anchorCtr="0">
            <a:normAutofit/>
          </a:bodyPr>
          <a:lstStyle/>
          <a:p>
            <a:pPr marL="182880" lvl="0" indent="-182880" algn="l" rtl="0">
              <a:lnSpc>
                <a:spcPct val="100000"/>
              </a:lnSpc>
              <a:spcBef>
                <a:spcPts val="0"/>
              </a:spcBef>
              <a:spcAft>
                <a:spcPts val="0"/>
              </a:spcAft>
              <a:buSzPts val="1800"/>
              <a:buChar char="◦"/>
            </a:pPr>
            <a:r>
              <a:rPr lang="de-DE">
                <a:solidFill>
                  <a:srgbClr val="000000"/>
                </a:solidFill>
              </a:rPr>
              <a:t>Level 3 im 한국어교육관</a:t>
            </a:r>
            <a:endParaRPr/>
          </a:p>
          <a:p>
            <a:pPr marL="182880" lvl="0" indent="-182880" algn="l" rtl="0">
              <a:lnSpc>
                <a:spcPct val="100000"/>
              </a:lnSpc>
              <a:spcBef>
                <a:spcPts val="900"/>
              </a:spcBef>
              <a:spcAft>
                <a:spcPts val="0"/>
              </a:spcAft>
              <a:buSzPts val="1800"/>
              <a:buChar char="◦"/>
            </a:pPr>
            <a:r>
              <a:rPr lang="de-DE">
                <a:solidFill>
                  <a:srgbClr val="000000"/>
                </a:solidFill>
              </a:rPr>
              <a:t>Level 4 im 라이시움</a:t>
            </a:r>
            <a:endParaRPr>
              <a:solidFill>
                <a:srgbClr val="000000"/>
              </a:solidFill>
            </a:endParaRPr>
          </a:p>
          <a:p>
            <a:pPr marL="182880" lvl="0" indent="-182880" algn="l" rtl="0">
              <a:lnSpc>
                <a:spcPct val="100000"/>
              </a:lnSpc>
              <a:spcBef>
                <a:spcPts val="900"/>
              </a:spcBef>
              <a:spcAft>
                <a:spcPts val="0"/>
              </a:spcAft>
              <a:buSzPts val="1800"/>
              <a:buChar char="◦"/>
            </a:pPr>
            <a:r>
              <a:rPr lang="de-DE">
                <a:solidFill>
                  <a:srgbClr val="000000"/>
                </a:solidFill>
              </a:rPr>
              <a:t>Relativ günstige Cafés in den Sprachgebäuden</a:t>
            </a:r>
            <a:endParaRPr/>
          </a:p>
          <a:p>
            <a:pPr marL="182880" lvl="0" indent="-182880" algn="l" rtl="0">
              <a:lnSpc>
                <a:spcPct val="100000"/>
              </a:lnSpc>
              <a:spcBef>
                <a:spcPts val="900"/>
              </a:spcBef>
              <a:spcAft>
                <a:spcPts val="0"/>
              </a:spcAft>
              <a:buSzPts val="1800"/>
              <a:buChar char="◦"/>
            </a:pPr>
            <a:r>
              <a:rPr lang="de-DE">
                <a:solidFill>
                  <a:srgbClr val="000000"/>
                </a:solidFill>
              </a:rPr>
              <a:t>Buch + Workbook</a:t>
            </a:r>
            <a:endParaRPr/>
          </a:p>
          <a:p>
            <a:pPr marL="457200" lvl="1" indent="-182880" algn="l" rtl="0">
              <a:lnSpc>
                <a:spcPct val="100000"/>
              </a:lnSpc>
              <a:spcBef>
                <a:spcPts val="500"/>
              </a:spcBef>
              <a:spcAft>
                <a:spcPts val="0"/>
              </a:spcAft>
              <a:buSzPts val="1800"/>
              <a:buChar char="◦"/>
            </a:pPr>
            <a:r>
              <a:rPr lang="de-DE" sz="1800">
                <a:solidFill>
                  <a:srgbClr val="000000"/>
                </a:solidFill>
              </a:rPr>
              <a:t>Im Unishop ~47,000₩</a:t>
            </a:r>
            <a:endParaRPr/>
          </a:p>
          <a:p>
            <a:pPr marL="182880" lvl="0" indent="-182880" algn="l" rtl="0">
              <a:lnSpc>
                <a:spcPct val="100000"/>
              </a:lnSpc>
              <a:spcBef>
                <a:spcPts val="900"/>
              </a:spcBef>
              <a:spcAft>
                <a:spcPts val="0"/>
              </a:spcAft>
              <a:buSzPts val="1800"/>
              <a:buChar char="◦"/>
            </a:pPr>
            <a:r>
              <a:rPr lang="de-DE">
                <a:solidFill>
                  <a:srgbClr val="000000"/>
                </a:solidFill>
              </a:rPr>
              <a:t>Neue Bücher in Level 1-4</a:t>
            </a:r>
            <a:endParaRPr/>
          </a:p>
          <a:p>
            <a:pPr marL="457200" lvl="1" indent="-182880" algn="l" rtl="0">
              <a:lnSpc>
                <a:spcPct val="100000"/>
              </a:lnSpc>
              <a:spcBef>
                <a:spcPts val="500"/>
              </a:spcBef>
              <a:spcAft>
                <a:spcPts val="0"/>
              </a:spcAft>
              <a:buSzPts val="1800"/>
              <a:buChar char="◦"/>
            </a:pPr>
            <a:r>
              <a:rPr lang="de-DE" sz="1800">
                <a:solidFill>
                  <a:srgbClr val="000000"/>
                </a:solidFill>
              </a:rPr>
              <a:t>Weniger Grammatik als in den alten Büchern</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48"/>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Unterrichtsaufbau</a:t>
            </a:r>
            <a:endParaRPr sz="3300" b="1"/>
          </a:p>
        </p:txBody>
      </p:sp>
      <p:sp>
        <p:nvSpPr>
          <p:cNvPr id="448" name="Google Shape;448;p48"/>
          <p:cNvSpPr txBox="1">
            <a:spLocks noGrp="1"/>
          </p:cNvSpPr>
          <p:nvPr>
            <p:ph type="body" idx="1"/>
          </p:nvPr>
        </p:nvSpPr>
        <p:spPr>
          <a:xfrm>
            <a:off x="1066800" y="1706164"/>
            <a:ext cx="7344815" cy="4608512"/>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a:t>Einteilung (Vormittagskurs)</a:t>
            </a:r>
            <a:endParaRPr/>
          </a:p>
          <a:p>
            <a:pPr marL="457200" lvl="1" indent="-182880" algn="l" rtl="0">
              <a:lnSpc>
                <a:spcPct val="100000"/>
              </a:lnSpc>
              <a:spcBef>
                <a:spcPts val="500"/>
              </a:spcBef>
              <a:spcAft>
                <a:spcPts val="0"/>
              </a:spcAft>
              <a:buSzPts val="1600"/>
              <a:buChar char="◦"/>
            </a:pPr>
            <a:r>
              <a:rPr lang="de-DE"/>
              <a:t>09:00 – 09:50</a:t>
            </a:r>
            <a:endParaRPr/>
          </a:p>
          <a:p>
            <a:pPr marL="457200" lvl="1" indent="-182880" algn="l" rtl="0">
              <a:lnSpc>
                <a:spcPct val="100000"/>
              </a:lnSpc>
              <a:spcBef>
                <a:spcPts val="500"/>
              </a:spcBef>
              <a:spcAft>
                <a:spcPts val="0"/>
              </a:spcAft>
              <a:buSzPts val="1600"/>
              <a:buChar char="◦"/>
            </a:pPr>
            <a:r>
              <a:rPr lang="de-DE"/>
              <a:t>10:00 – 10:50</a:t>
            </a:r>
            <a:endParaRPr/>
          </a:p>
          <a:p>
            <a:pPr marL="457200" lvl="1" indent="-182880" algn="l" rtl="0">
              <a:lnSpc>
                <a:spcPct val="100000"/>
              </a:lnSpc>
              <a:spcBef>
                <a:spcPts val="500"/>
              </a:spcBef>
              <a:spcAft>
                <a:spcPts val="0"/>
              </a:spcAft>
              <a:buSzPts val="1600"/>
              <a:buChar char="◦"/>
            </a:pPr>
            <a:r>
              <a:rPr lang="de-DE"/>
              <a:t>11:10 – 12:00</a:t>
            </a:r>
            <a:endParaRPr/>
          </a:p>
          <a:p>
            <a:pPr marL="457200" lvl="1" indent="-182880" algn="l" rtl="0">
              <a:lnSpc>
                <a:spcPct val="100000"/>
              </a:lnSpc>
              <a:spcBef>
                <a:spcPts val="500"/>
              </a:spcBef>
              <a:spcAft>
                <a:spcPts val="0"/>
              </a:spcAft>
              <a:buSzPts val="1600"/>
              <a:buChar char="◦"/>
            </a:pPr>
            <a:r>
              <a:rPr lang="de-DE"/>
              <a:t>12:10 – 13:00</a:t>
            </a:r>
            <a:endParaRPr/>
          </a:p>
          <a:p>
            <a:pPr marL="182880" lvl="0" indent="-182880" algn="l" rtl="0">
              <a:lnSpc>
                <a:spcPct val="100000"/>
              </a:lnSpc>
              <a:spcBef>
                <a:spcPts val="900"/>
              </a:spcBef>
              <a:spcAft>
                <a:spcPts val="0"/>
              </a:spcAft>
              <a:buSzPts val="1800"/>
              <a:buChar char="◦"/>
            </a:pPr>
            <a:r>
              <a:rPr lang="de-DE"/>
              <a:t>Chronologisches Durcharbeiten der Kapitel</a:t>
            </a:r>
            <a:endParaRPr/>
          </a:p>
          <a:p>
            <a:pPr marL="182880" lvl="0" indent="-182880" algn="l" rtl="0">
              <a:lnSpc>
                <a:spcPct val="100000"/>
              </a:lnSpc>
              <a:spcBef>
                <a:spcPts val="900"/>
              </a:spcBef>
              <a:spcAft>
                <a:spcPts val="0"/>
              </a:spcAft>
              <a:buSzPts val="1800"/>
              <a:buChar char="◦"/>
            </a:pPr>
            <a:r>
              <a:rPr lang="de-DE"/>
              <a:t>Aufholen der Grammatiken aus den alten Büchern</a:t>
            </a:r>
            <a:endParaRPr/>
          </a:p>
          <a:p>
            <a:pPr marL="182880" lvl="0" indent="-182880" algn="l" rtl="0">
              <a:lnSpc>
                <a:spcPct val="100000"/>
              </a:lnSpc>
              <a:spcBef>
                <a:spcPts val="900"/>
              </a:spcBef>
              <a:spcAft>
                <a:spcPts val="0"/>
              </a:spcAft>
              <a:buSzPts val="1800"/>
              <a:buChar char="◦"/>
            </a:pPr>
            <a:r>
              <a:rPr lang="de-DE"/>
              <a:t>Viele Vokabeln 🡪 Erklärung im Unterricht</a:t>
            </a:r>
            <a:endParaRPr/>
          </a:p>
          <a:p>
            <a:pPr marL="182880" lvl="0" indent="-182880" algn="l" rtl="0">
              <a:lnSpc>
                <a:spcPct val="100000"/>
              </a:lnSpc>
              <a:spcBef>
                <a:spcPts val="900"/>
              </a:spcBef>
              <a:spcAft>
                <a:spcPts val="0"/>
              </a:spcAft>
              <a:buSzPts val="1800"/>
              <a:buChar char="◦"/>
            </a:pPr>
            <a:r>
              <a:rPr lang="de-DE"/>
              <a:t>Relativ wenige Hörverstehensübungen</a:t>
            </a:r>
            <a:endParaRPr/>
          </a:p>
          <a:p>
            <a:pPr marL="182880" lvl="0" indent="-182880" algn="l" rtl="0">
              <a:lnSpc>
                <a:spcPct val="100000"/>
              </a:lnSpc>
              <a:spcBef>
                <a:spcPts val="900"/>
              </a:spcBef>
              <a:spcAft>
                <a:spcPts val="0"/>
              </a:spcAft>
              <a:buSzPts val="1800"/>
              <a:buChar char="◦"/>
            </a:pPr>
            <a:r>
              <a:rPr lang="de-DE"/>
              <a:t>Wenige Hausaufgaben, meist Aufsätze schreiben</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49"/>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Sprachprüfungen</a:t>
            </a:r>
            <a:endParaRPr/>
          </a:p>
        </p:txBody>
      </p:sp>
      <p:sp>
        <p:nvSpPr>
          <p:cNvPr id="454" name="Google Shape;454;p49"/>
          <p:cNvSpPr txBox="1">
            <a:spLocks noGrp="1"/>
          </p:cNvSpPr>
          <p:nvPr>
            <p:ph type="body" idx="1"/>
          </p:nvPr>
        </p:nvSpPr>
        <p:spPr>
          <a:xfrm>
            <a:off x="1121768" y="1700807"/>
            <a:ext cx="6127054" cy="4032448"/>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dirty="0"/>
              <a:t>Wochentests (10min)                                                                             + Anwesenheit/Mitarbeit/발표/etc.</a:t>
            </a:r>
          </a:p>
          <a:p>
            <a:pPr marL="640080" lvl="1" indent="-182880">
              <a:spcBef>
                <a:spcPts val="0"/>
              </a:spcBef>
            </a:pPr>
            <a:r>
              <a:rPr lang="de-DE" dirty="0"/>
              <a:t>Level 3 – 4 Tests, Level 4 – 3 Tests, Level 5 – 2 Tests</a:t>
            </a:r>
            <a:endParaRPr dirty="0"/>
          </a:p>
          <a:p>
            <a:pPr marL="182880" lvl="0" indent="-182880" algn="l" rtl="0">
              <a:lnSpc>
                <a:spcPct val="100000"/>
              </a:lnSpc>
              <a:spcBef>
                <a:spcPts val="900"/>
              </a:spcBef>
              <a:spcAft>
                <a:spcPts val="0"/>
              </a:spcAft>
              <a:buSzPts val="1800"/>
              <a:buChar char="◦"/>
            </a:pPr>
            <a:r>
              <a:rPr lang="de-DE" dirty="0"/>
              <a:t>Zwischenprüfung</a:t>
            </a:r>
            <a:endParaRPr dirty="0"/>
          </a:p>
          <a:p>
            <a:pPr marL="457200" lvl="1" indent="-182880">
              <a:buSzPts val="1600"/>
            </a:pPr>
            <a:r>
              <a:rPr lang="de-DE" dirty="0"/>
              <a:t>1. Tag: 듣기, 말하기; 2. Tag: 읽기, 쓰기</a:t>
            </a:r>
            <a:endParaRPr dirty="0"/>
          </a:p>
          <a:p>
            <a:pPr marL="182880" lvl="0" indent="-182880" algn="l" rtl="0">
              <a:lnSpc>
                <a:spcPct val="100000"/>
              </a:lnSpc>
              <a:spcBef>
                <a:spcPts val="900"/>
              </a:spcBef>
              <a:spcAft>
                <a:spcPts val="0"/>
              </a:spcAft>
              <a:buSzPts val="1800"/>
              <a:buChar char="◦"/>
            </a:pPr>
            <a:r>
              <a:rPr lang="de-DE" dirty="0"/>
              <a:t>Abschlussprüfung</a:t>
            </a:r>
            <a:endParaRPr dirty="0"/>
          </a:p>
          <a:p>
            <a:pPr marL="457200" lvl="1" indent="-182880">
              <a:buSzPts val="1600"/>
            </a:pPr>
            <a:r>
              <a:rPr lang="en-US" altLang="ko-KR" dirty="0"/>
              <a:t>1. Tag: </a:t>
            </a:r>
            <a:r>
              <a:rPr lang="ko-KR" altLang="en-US" dirty="0"/>
              <a:t>듣기</a:t>
            </a:r>
            <a:r>
              <a:rPr lang="en-US" altLang="ko-KR" dirty="0"/>
              <a:t>, </a:t>
            </a:r>
            <a:r>
              <a:rPr lang="ko-KR" altLang="en-US" dirty="0"/>
              <a:t>말하기</a:t>
            </a:r>
            <a:r>
              <a:rPr lang="en-US" altLang="ko-KR" dirty="0"/>
              <a:t>; 2. Tag: </a:t>
            </a:r>
            <a:r>
              <a:rPr lang="ko-KR" altLang="en-US" dirty="0"/>
              <a:t>읽기</a:t>
            </a:r>
            <a:r>
              <a:rPr lang="en-US" altLang="ko-KR" dirty="0"/>
              <a:t>, </a:t>
            </a:r>
            <a:r>
              <a:rPr lang="ko-KR" altLang="en-US" dirty="0"/>
              <a:t>쓰기</a:t>
            </a:r>
          </a:p>
          <a:p>
            <a:pPr marL="182880" lvl="0" indent="-182880" algn="l" rtl="0">
              <a:lnSpc>
                <a:spcPct val="100000"/>
              </a:lnSpc>
              <a:spcBef>
                <a:spcPts val="900"/>
              </a:spcBef>
              <a:spcAft>
                <a:spcPts val="0"/>
              </a:spcAft>
              <a:buSzPts val="1800"/>
              <a:buChar char="◦"/>
            </a:pPr>
            <a:r>
              <a:rPr lang="de-DE" dirty="0"/>
              <a:t>Aufbau der Prüfungen ähnlich wie in Tübingen</a:t>
            </a:r>
            <a:endParaRPr dirty="0"/>
          </a:p>
          <a:p>
            <a:pPr marL="182880" lvl="0" indent="-182880" algn="l" rtl="0">
              <a:lnSpc>
                <a:spcPct val="100000"/>
              </a:lnSpc>
              <a:spcBef>
                <a:spcPts val="900"/>
              </a:spcBef>
              <a:spcAft>
                <a:spcPts val="0"/>
              </a:spcAft>
              <a:buSzPts val="1800"/>
              <a:buChar char="◦"/>
            </a:pPr>
            <a:r>
              <a:rPr lang="de-DE" dirty="0"/>
              <a:t>말하기</a:t>
            </a:r>
            <a:endParaRPr dirty="0"/>
          </a:p>
          <a:p>
            <a:pPr marL="457200" lvl="1" indent="-182880" algn="l" rtl="0">
              <a:lnSpc>
                <a:spcPct val="100000"/>
              </a:lnSpc>
              <a:spcBef>
                <a:spcPts val="500"/>
              </a:spcBef>
              <a:spcAft>
                <a:spcPts val="0"/>
              </a:spcAft>
              <a:buSzPts val="1600"/>
              <a:buChar char="◦"/>
            </a:pPr>
            <a:r>
              <a:rPr lang="de-DE" dirty="0"/>
              <a:t>Etwa 10min allein (ab Level 4 ist es wie ein Interview)</a:t>
            </a:r>
            <a:endParaRPr dirty="0"/>
          </a:p>
          <a:p>
            <a:pPr marL="182880" lvl="0" indent="-68579" algn="l" rtl="0">
              <a:lnSpc>
                <a:spcPct val="100000"/>
              </a:lnSpc>
              <a:spcBef>
                <a:spcPts val="900"/>
              </a:spcBef>
              <a:spcAft>
                <a:spcPts val="0"/>
              </a:spcAft>
              <a:buSzPts val="1800"/>
              <a:buNone/>
            </a:pPr>
            <a:endParaRPr dirty="0"/>
          </a:p>
        </p:txBody>
      </p:sp>
      <p:sp>
        <p:nvSpPr>
          <p:cNvPr id="455" name="Google Shape;455;p49"/>
          <p:cNvSpPr txBox="1"/>
          <p:nvPr/>
        </p:nvSpPr>
        <p:spPr>
          <a:xfrm>
            <a:off x="5581949" y="1844824"/>
            <a:ext cx="1666873" cy="311348"/>
          </a:xfrm>
          <a:prstGeom prst="rect">
            <a:avLst/>
          </a:prstGeom>
          <a:noFill/>
          <a:ln>
            <a:noFill/>
          </a:ln>
        </p:spPr>
        <p:txBody>
          <a:bodyPr spcFirstLastPara="1" wrap="square" lIns="91425" tIns="45700" rIns="91425" bIns="45700" anchor="t" anchorCtr="0">
            <a:normAutofit fontScale="70000" lnSpcReduction="20000"/>
          </a:bodyPr>
          <a:lstStyle/>
          <a:p>
            <a:pPr marL="0" marR="0" lvl="0" indent="0" algn="l" rtl="0">
              <a:lnSpc>
                <a:spcPct val="90000"/>
              </a:lnSpc>
              <a:spcBef>
                <a:spcPts val="0"/>
              </a:spcBef>
              <a:spcAft>
                <a:spcPts val="0"/>
              </a:spcAft>
              <a:buClr>
                <a:srgbClr val="FF0000"/>
              </a:buClr>
              <a:buSzPct val="100000"/>
              <a:buFont typeface="Arial"/>
              <a:buNone/>
            </a:pPr>
            <a:r>
              <a:rPr lang="de-DE" sz="2800">
                <a:solidFill>
                  <a:srgbClr val="FF0000"/>
                </a:solidFill>
                <a:latin typeface="Century Gothic"/>
                <a:ea typeface="Century Gothic"/>
                <a:cs typeface="Century Gothic"/>
                <a:sym typeface="Century Gothic"/>
              </a:rPr>
              <a:t>30%</a:t>
            </a:r>
            <a:endParaRPr/>
          </a:p>
        </p:txBody>
      </p:sp>
      <p:sp>
        <p:nvSpPr>
          <p:cNvPr id="456" name="Google Shape;456;p49"/>
          <p:cNvSpPr txBox="1"/>
          <p:nvPr/>
        </p:nvSpPr>
        <p:spPr>
          <a:xfrm>
            <a:off x="5636915" y="2814087"/>
            <a:ext cx="1666875" cy="311348"/>
          </a:xfrm>
          <a:prstGeom prst="rect">
            <a:avLst/>
          </a:prstGeom>
          <a:noFill/>
          <a:ln>
            <a:noFill/>
          </a:ln>
        </p:spPr>
        <p:txBody>
          <a:bodyPr spcFirstLastPara="1" wrap="square" lIns="91425" tIns="45700" rIns="91425" bIns="45700" anchor="t" anchorCtr="0">
            <a:normAutofit fontScale="70000" lnSpcReduction="20000"/>
          </a:bodyPr>
          <a:lstStyle/>
          <a:p>
            <a:pPr marL="0" marR="0" lvl="0" indent="0" algn="l" rtl="0">
              <a:lnSpc>
                <a:spcPct val="90000"/>
              </a:lnSpc>
              <a:spcBef>
                <a:spcPts val="0"/>
              </a:spcBef>
              <a:spcAft>
                <a:spcPts val="0"/>
              </a:spcAft>
              <a:buClr>
                <a:srgbClr val="FF0000"/>
              </a:buClr>
              <a:buSzPct val="100000"/>
              <a:buFont typeface="Arial"/>
              <a:buNone/>
            </a:pPr>
            <a:r>
              <a:rPr lang="de-DE" sz="2800">
                <a:solidFill>
                  <a:srgbClr val="FF0000"/>
                </a:solidFill>
                <a:latin typeface="Century Gothic"/>
                <a:ea typeface="Century Gothic"/>
                <a:cs typeface="Century Gothic"/>
                <a:sym typeface="Century Gothic"/>
              </a:rPr>
              <a:t>30%</a:t>
            </a:r>
            <a:endParaRPr/>
          </a:p>
        </p:txBody>
      </p:sp>
      <p:sp>
        <p:nvSpPr>
          <p:cNvPr id="457" name="Google Shape;457;p49"/>
          <p:cNvSpPr txBox="1"/>
          <p:nvPr/>
        </p:nvSpPr>
        <p:spPr>
          <a:xfrm>
            <a:off x="5639396" y="3344044"/>
            <a:ext cx="1666875" cy="311348"/>
          </a:xfrm>
          <a:prstGeom prst="rect">
            <a:avLst/>
          </a:prstGeom>
          <a:noFill/>
          <a:ln>
            <a:noFill/>
          </a:ln>
        </p:spPr>
        <p:txBody>
          <a:bodyPr spcFirstLastPara="1" wrap="square" lIns="91425" tIns="45700" rIns="91425" bIns="45700" anchor="t" anchorCtr="0">
            <a:normAutofit fontScale="70000" lnSpcReduction="20000"/>
          </a:bodyPr>
          <a:lstStyle/>
          <a:p>
            <a:pPr marL="0" marR="0" lvl="0" indent="0" algn="l" rtl="0">
              <a:lnSpc>
                <a:spcPct val="90000"/>
              </a:lnSpc>
              <a:spcBef>
                <a:spcPts val="0"/>
              </a:spcBef>
              <a:spcAft>
                <a:spcPts val="0"/>
              </a:spcAft>
              <a:buClr>
                <a:srgbClr val="FF0000"/>
              </a:buClr>
              <a:buSzPct val="100000"/>
              <a:buFont typeface="Arial"/>
              <a:buNone/>
            </a:pPr>
            <a:r>
              <a:rPr lang="de-DE" sz="2800">
                <a:solidFill>
                  <a:srgbClr val="FF0000"/>
                </a:solidFill>
                <a:latin typeface="Century Gothic"/>
                <a:ea typeface="Century Gothic"/>
                <a:cs typeface="Century Gothic"/>
                <a:sym typeface="Century Gothic"/>
              </a:rPr>
              <a:t>40%</a:t>
            </a:r>
            <a:endParaRPr/>
          </a:p>
        </p:txBody>
      </p:sp>
      <p:sp>
        <p:nvSpPr>
          <p:cNvPr id="458" name="Google Shape;458;p49"/>
          <p:cNvSpPr/>
          <p:nvPr/>
        </p:nvSpPr>
        <p:spPr>
          <a:xfrm>
            <a:off x="5448599" y="1794408"/>
            <a:ext cx="133350" cy="412179"/>
          </a:xfrm>
          <a:prstGeom prst="rightBrace">
            <a:avLst>
              <a:gd name="adj1" fmla="val 8333"/>
              <a:gd name="adj2" fmla="val 50000"/>
            </a:avLst>
          </a:prstGeom>
          <a:no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A2CDED"/>
              </a:solidFill>
              <a:latin typeface="Century Gothic"/>
              <a:ea typeface="Century Gothic"/>
              <a:cs typeface="Century Gothic"/>
              <a:sym typeface="Century Gothic"/>
            </a:endParaRPr>
          </a:p>
        </p:txBody>
      </p:sp>
      <p:sp>
        <p:nvSpPr>
          <p:cNvPr id="459" name="Google Shape;459;p49"/>
          <p:cNvSpPr/>
          <p:nvPr/>
        </p:nvSpPr>
        <p:spPr>
          <a:xfrm>
            <a:off x="5506046" y="2751799"/>
            <a:ext cx="133350" cy="412179"/>
          </a:xfrm>
          <a:prstGeom prst="rightBrace">
            <a:avLst>
              <a:gd name="adj1" fmla="val 8333"/>
              <a:gd name="adj2" fmla="val 50000"/>
            </a:avLst>
          </a:prstGeom>
          <a:no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A2CDED"/>
              </a:solidFill>
              <a:latin typeface="Century Gothic"/>
              <a:ea typeface="Century Gothic"/>
              <a:cs typeface="Century Gothic"/>
              <a:sym typeface="Century Gothic"/>
            </a:endParaRPr>
          </a:p>
        </p:txBody>
      </p:sp>
      <p:sp>
        <p:nvSpPr>
          <p:cNvPr id="460" name="Google Shape;460;p49"/>
          <p:cNvSpPr/>
          <p:nvPr/>
        </p:nvSpPr>
        <p:spPr>
          <a:xfrm>
            <a:off x="5506046" y="3264383"/>
            <a:ext cx="133350" cy="412179"/>
          </a:xfrm>
          <a:prstGeom prst="rightBrace">
            <a:avLst>
              <a:gd name="adj1" fmla="val 8333"/>
              <a:gd name="adj2" fmla="val 50000"/>
            </a:avLst>
          </a:prstGeom>
          <a:no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A2CDED"/>
              </a:solidFill>
              <a:latin typeface="Century Gothic"/>
              <a:ea typeface="Century Gothic"/>
              <a:cs typeface="Century Gothic"/>
              <a:sym typeface="Century Gothic"/>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50"/>
          <p:cNvSpPr txBox="1">
            <a:spLocks noGrp="1"/>
          </p:cNvSpPr>
          <p:nvPr>
            <p:ph type="title"/>
          </p:nvPr>
        </p:nvSpPr>
        <p:spPr>
          <a:xfrm>
            <a:off x="120015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Inhaltliche Kurse</a:t>
            </a:r>
            <a:endParaRPr sz="3300" b="1"/>
          </a:p>
        </p:txBody>
      </p:sp>
      <p:sp>
        <p:nvSpPr>
          <p:cNvPr id="466" name="Google Shape;466;p50"/>
          <p:cNvSpPr txBox="1">
            <a:spLocks noGrp="1"/>
          </p:cNvSpPr>
          <p:nvPr>
            <p:ph type="body" idx="1"/>
          </p:nvPr>
        </p:nvSpPr>
        <p:spPr>
          <a:xfrm>
            <a:off x="1066800" y="1939734"/>
            <a:ext cx="9485522" cy="5808146"/>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dirty="0"/>
              <a:t>“Comparing Everyday Cultures between Korea and Germany”(</a:t>
            </a:r>
            <a:r>
              <a:rPr lang="de-DE" dirty="0">
                <a:solidFill>
                  <a:srgbClr val="FF0000"/>
                </a:solidFill>
              </a:rPr>
              <a:t>한독문화비교</a:t>
            </a:r>
            <a:r>
              <a:rPr lang="de-DE" dirty="0"/>
              <a:t>): zweimal in der Woche (2x75Minuten), auf Deutsch/Koreanisch/Englisch, 3 BQ-Punkte, angeboten im SS.</a:t>
            </a:r>
            <a:endParaRPr dirty="0"/>
          </a:p>
          <a:p>
            <a:pPr marL="182880" lvl="0" indent="-182880" algn="l" rtl="0">
              <a:lnSpc>
                <a:spcPct val="100000"/>
              </a:lnSpc>
              <a:spcBef>
                <a:spcPts val="900"/>
              </a:spcBef>
              <a:spcAft>
                <a:spcPts val="0"/>
              </a:spcAft>
              <a:buSzPts val="1800"/>
              <a:buChar char="◦"/>
            </a:pPr>
            <a:r>
              <a:rPr lang="de-DE" dirty="0"/>
              <a:t>“</a:t>
            </a:r>
            <a:r>
              <a:rPr lang="de-DE" dirty="0">
                <a:solidFill>
                  <a:srgbClr val="FF0000"/>
                </a:solidFill>
              </a:rPr>
              <a:t>Unification Academy</a:t>
            </a:r>
            <a:r>
              <a:rPr lang="de-DE" dirty="0"/>
              <a:t>” im WS, 3 Stunden pro Woche,  3 credits; Vorträge von Expert:innen, Short Film Project im 3-tägigen Camp im DMZ um 철원. *Voraussetzung zur Teilnahme: gute Durchschnittsnote, gute Koreanisch-Kenntnisse, Interesse an der Teilung und Vereinigung Koreas im Vergleich zu Deutschland</a:t>
            </a:r>
            <a:endParaRPr dirty="0"/>
          </a:p>
          <a:p>
            <a:pPr marL="182880" lvl="0" indent="-68579" algn="l" rtl="0">
              <a:lnSpc>
                <a:spcPct val="100000"/>
              </a:lnSpc>
              <a:spcBef>
                <a:spcPts val="900"/>
              </a:spcBef>
              <a:spcAft>
                <a:spcPts val="0"/>
              </a:spcAft>
              <a:buSzPts val="1800"/>
              <a:buNone/>
            </a:pPr>
            <a:endParaRPr dirty="0"/>
          </a:p>
          <a:p>
            <a:pPr marL="182880" lvl="0" indent="-68579" algn="l" rtl="0">
              <a:lnSpc>
                <a:spcPct val="100000"/>
              </a:lnSpc>
              <a:spcBef>
                <a:spcPts val="900"/>
              </a:spcBef>
              <a:spcAft>
                <a:spcPts val="0"/>
              </a:spcAft>
              <a:buSzPts val="1800"/>
              <a:buNone/>
            </a:pP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5"/>
          <p:cNvSpPr txBox="1">
            <a:spLocks noGrp="1"/>
          </p:cNvSpPr>
          <p:nvPr>
            <p:ph type="title"/>
          </p:nvPr>
        </p:nvSpPr>
        <p:spPr>
          <a:xfrm>
            <a:off x="1066800" y="528294"/>
            <a:ext cx="10058400" cy="1371600"/>
          </a:xfrm>
          <a:prstGeom prst="rect">
            <a:avLst/>
          </a:prstGeom>
          <a:noFill/>
          <a:ln>
            <a:noFill/>
          </a:ln>
        </p:spPr>
        <p:txBody>
          <a:bodyPr spcFirstLastPara="1" wrap="square" lIns="91425" tIns="45700" rIns="91425" bIns="45700" anchor="ctr" anchorCtr="0">
            <a:normAutofit/>
          </a:bodyPr>
          <a:lstStyle/>
          <a:p>
            <a:pPr marL="0" lvl="1" indent="0" algn="l" rtl="0">
              <a:spcBef>
                <a:spcPts val="0"/>
              </a:spcBef>
              <a:spcAft>
                <a:spcPts val="0"/>
              </a:spcAft>
              <a:buSzPts val="3000"/>
              <a:buFont typeface="Calibri"/>
              <a:buNone/>
            </a:pPr>
            <a:r>
              <a:rPr lang="de-DE" sz="3000" b="1" dirty="0">
                <a:latin typeface="Calibri"/>
                <a:ea typeface="Calibri"/>
                <a:cs typeface="Calibri"/>
                <a:sym typeface="Calibri"/>
              </a:rPr>
              <a:t>2.2. Bewerbungsverfahren</a:t>
            </a:r>
            <a:endParaRPr dirty="0"/>
          </a:p>
        </p:txBody>
      </p:sp>
      <p:sp>
        <p:nvSpPr>
          <p:cNvPr id="162" name="Google Shape;162;p5"/>
          <p:cNvSpPr txBox="1">
            <a:spLocks noGrp="1"/>
          </p:cNvSpPr>
          <p:nvPr>
            <p:ph type="body" idx="1"/>
          </p:nvPr>
        </p:nvSpPr>
        <p:spPr>
          <a:xfrm>
            <a:off x="609601" y="2324101"/>
            <a:ext cx="10648949" cy="4381500"/>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dirty="0"/>
              <a:t>Immer mehr koreanische Universitäten verlangen als Voraussetzung der Zulassung </a:t>
            </a:r>
            <a:r>
              <a:rPr lang="de-DE" b="1" dirty="0">
                <a:solidFill>
                  <a:srgbClr val="FF0000"/>
                </a:solidFill>
              </a:rPr>
              <a:t>GPA Note über 2.5 on a 4.0 scale </a:t>
            </a:r>
            <a:r>
              <a:rPr lang="de-DE" dirty="0"/>
              <a:t>im Durchschnitt. (Ausnahme: KyungHee, Sookmyung, Sogang, Chungnam)</a:t>
            </a:r>
            <a:endParaRPr dirty="0"/>
          </a:p>
          <a:p>
            <a:pPr marL="182880" lvl="0" indent="-182880" algn="l" rtl="0">
              <a:lnSpc>
                <a:spcPct val="100000"/>
              </a:lnSpc>
              <a:spcBef>
                <a:spcPts val="900"/>
              </a:spcBef>
              <a:spcAft>
                <a:spcPts val="0"/>
              </a:spcAft>
              <a:buSzPts val="1800"/>
              <a:buChar char="◦"/>
            </a:pPr>
            <a:r>
              <a:rPr lang="de-DE" dirty="0"/>
              <a:t>Die Bewerbung für das Auslandsjahr in Korea erfolgt in zwei Schritten: </a:t>
            </a:r>
            <a:endParaRPr dirty="0"/>
          </a:p>
          <a:p>
            <a:pPr marL="0" lvl="0" indent="0" algn="l" rtl="0">
              <a:lnSpc>
                <a:spcPct val="100000"/>
              </a:lnSpc>
              <a:spcBef>
                <a:spcPts val="900"/>
              </a:spcBef>
              <a:spcAft>
                <a:spcPts val="0"/>
              </a:spcAft>
              <a:buSzPts val="1800"/>
              <a:buNone/>
            </a:pPr>
            <a:r>
              <a:rPr lang="de-DE" dirty="0"/>
              <a:t>    *Schritt 1: Bewerbung an der Sektion Koreanistik</a:t>
            </a:r>
            <a:endParaRPr dirty="0"/>
          </a:p>
          <a:p>
            <a:pPr marL="0" lvl="0" indent="0" algn="l" rtl="0">
              <a:lnSpc>
                <a:spcPct val="100000"/>
              </a:lnSpc>
              <a:spcBef>
                <a:spcPts val="900"/>
              </a:spcBef>
              <a:spcAft>
                <a:spcPts val="0"/>
              </a:spcAft>
              <a:buSzPts val="1800"/>
              <a:buNone/>
            </a:pPr>
            <a:r>
              <a:rPr lang="de-DE" dirty="0"/>
              <a:t>    *Schritt 2: Einige Wochen später erfolgt die offizielle (Online-) </a:t>
            </a:r>
            <a:endParaRPr dirty="0"/>
          </a:p>
          <a:p>
            <a:pPr marL="0" lvl="0" indent="0" algn="l" rtl="0">
              <a:lnSpc>
                <a:spcPct val="100000"/>
              </a:lnSpc>
              <a:spcBef>
                <a:spcPts val="900"/>
              </a:spcBef>
              <a:spcAft>
                <a:spcPts val="0"/>
              </a:spcAft>
              <a:buSzPts val="1800"/>
              <a:buNone/>
            </a:pPr>
            <a:r>
              <a:rPr lang="de-DE" dirty="0"/>
              <a:t>                     Bewerbung an der koreanischen Universität</a:t>
            </a:r>
            <a:endParaRP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51"/>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entury Gothic"/>
              <a:buNone/>
            </a:pPr>
            <a:r>
              <a:rPr lang="de-DE" sz="3300" b="1">
                <a:solidFill>
                  <a:schemeClr val="dk1"/>
                </a:solidFill>
              </a:rPr>
              <a:t>Tandempartnerschaft</a:t>
            </a:r>
            <a:endParaRPr/>
          </a:p>
        </p:txBody>
      </p:sp>
      <p:sp>
        <p:nvSpPr>
          <p:cNvPr id="472" name="Google Shape;472;p51"/>
          <p:cNvSpPr txBox="1">
            <a:spLocks noGrp="1"/>
          </p:cNvSpPr>
          <p:nvPr>
            <p:ph type="body" idx="1"/>
          </p:nvPr>
        </p:nvSpPr>
        <p:spPr>
          <a:xfrm>
            <a:off x="1066800" y="2103120"/>
            <a:ext cx="10058400" cy="3931920"/>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a:t>Tandempartnerschaft mit der Germanistik</a:t>
            </a:r>
            <a:endParaRPr/>
          </a:p>
          <a:p>
            <a:pPr marL="182880" lvl="0" indent="-182880" algn="l" rtl="0">
              <a:lnSpc>
                <a:spcPct val="100000"/>
              </a:lnSpc>
              <a:spcBef>
                <a:spcPts val="900"/>
              </a:spcBef>
              <a:spcAft>
                <a:spcPts val="0"/>
              </a:spcAft>
              <a:buSzPts val="1800"/>
              <a:buChar char="◦"/>
            </a:pPr>
            <a:r>
              <a:rPr lang="de-DE"/>
              <a:t>Austausch über Zoom, Skype, KakaoTalk, etc. ist möglich, sollten keine Treffen möglich </a:t>
            </a:r>
            <a:br>
              <a:rPr lang="de-DE"/>
            </a:br>
            <a:r>
              <a:rPr lang="de-DE"/>
              <a:t>sein.</a:t>
            </a:r>
            <a:endParaRPr/>
          </a:p>
          <a:p>
            <a:pPr marL="182880" lvl="0" indent="-182880" algn="l" rtl="0">
              <a:lnSpc>
                <a:spcPct val="100000"/>
              </a:lnSpc>
              <a:spcBef>
                <a:spcPts val="900"/>
              </a:spcBef>
              <a:spcAft>
                <a:spcPts val="0"/>
              </a:spcAft>
              <a:buSzPts val="1800"/>
              <a:buChar char="◦"/>
            </a:pPr>
            <a:r>
              <a:rPr lang="de-DE"/>
              <a:t>Erfolg der Tandempartnerschaft hängt von der Bereitschaft und dem Engagement </a:t>
            </a:r>
            <a:br>
              <a:rPr lang="de-DE"/>
            </a:br>
            <a:r>
              <a:rPr lang="de-DE"/>
              <a:t>beider Partner:innen ab.</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52"/>
          <p:cNvSpPr txBox="1">
            <a:spLocks noGrp="1"/>
          </p:cNvSpPr>
          <p:nvPr>
            <p:ph type="title"/>
          </p:nvPr>
        </p:nvSpPr>
        <p:spPr>
          <a:xfrm>
            <a:off x="1066800" y="499719"/>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KUBA</a:t>
            </a:r>
            <a:endParaRPr sz="3300" b="1"/>
          </a:p>
        </p:txBody>
      </p:sp>
      <p:sp>
        <p:nvSpPr>
          <p:cNvPr id="478" name="Google Shape;478;p52"/>
          <p:cNvSpPr txBox="1">
            <a:spLocks noGrp="1"/>
          </p:cNvSpPr>
          <p:nvPr>
            <p:ph type="body" idx="1"/>
          </p:nvPr>
        </p:nvSpPr>
        <p:spPr>
          <a:xfrm>
            <a:off x="1066800" y="1736350"/>
            <a:ext cx="8837420" cy="5218984"/>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a:t>T-Shirt und Jacke organisiert, aber Organisation teilweise schwierig</a:t>
            </a:r>
            <a:endParaRPr/>
          </a:p>
          <a:p>
            <a:pPr marL="182880" lvl="0" indent="-182880" algn="l" rtl="0">
              <a:lnSpc>
                <a:spcPct val="100000"/>
              </a:lnSpc>
              <a:spcBef>
                <a:spcPts val="900"/>
              </a:spcBef>
              <a:spcAft>
                <a:spcPts val="0"/>
              </a:spcAft>
              <a:buSzPts val="1800"/>
              <a:buChar char="◦"/>
            </a:pPr>
            <a:r>
              <a:rPr lang="de-DE"/>
              <a:t>KUBA organisiert viele Treffen</a:t>
            </a:r>
            <a:endParaRPr/>
          </a:p>
          <a:p>
            <a:pPr marL="182880" lvl="0" indent="-182880" algn="l" rtl="0">
              <a:lnSpc>
                <a:spcPct val="100000"/>
              </a:lnSpc>
              <a:spcBef>
                <a:spcPts val="900"/>
              </a:spcBef>
              <a:spcAft>
                <a:spcPts val="0"/>
              </a:spcAft>
              <a:buSzPts val="1800"/>
              <a:buChar char="◦"/>
            </a:pPr>
            <a:r>
              <a:rPr lang="de-DE"/>
              <a:t>Wenig Kontakt/Hilfe bei wichtigen Dingen (z.B. ARC, Studentenausweis)</a:t>
            </a:r>
            <a:endParaRPr/>
          </a:p>
          <a:p>
            <a:pPr marL="182880" lvl="0" indent="-182880" algn="l" rtl="0">
              <a:lnSpc>
                <a:spcPct val="100000"/>
              </a:lnSpc>
              <a:spcBef>
                <a:spcPts val="900"/>
              </a:spcBef>
              <a:spcAft>
                <a:spcPts val="0"/>
              </a:spcAft>
              <a:buSzPts val="1800"/>
              <a:buChar char="◦"/>
            </a:pPr>
            <a:r>
              <a:rPr lang="de-DE"/>
              <a:t>Selbst Fragen über KakaoTalk wurden nicht zufriedenstellend beantwortet</a:t>
            </a:r>
            <a:endParaRPr/>
          </a:p>
          <a:p>
            <a:pPr marL="182880" lvl="0" indent="-182880" algn="l" rtl="0">
              <a:lnSpc>
                <a:spcPct val="100000"/>
              </a:lnSpc>
              <a:spcBef>
                <a:spcPts val="900"/>
              </a:spcBef>
              <a:spcAft>
                <a:spcPts val="0"/>
              </a:spcAft>
              <a:buSzPts val="1800"/>
              <a:buChar char="◦"/>
            </a:pPr>
            <a:r>
              <a:rPr lang="de-DE"/>
              <a:t>Stattdessen: 도우미-Programm:</a:t>
            </a:r>
            <a:endParaRPr/>
          </a:p>
          <a:p>
            <a:pPr marL="457200" lvl="1" indent="-182880" algn="l" rtl="0">
              <a:lnSpc>
                <a:spcPct val="100000"/>
              </a:lnSpc>
              <a:spcBef>
                <a:spcPts val="500"/>
              </a:spcBef>
              <a:spcAft>
                <a:spcPts val="0"/>
              </a:spcAft>
              <a:buSzPts val="1600"/>
              <a:buChar char="◦"/>
            </a:pPr>
            <a:r>
              <a:rPr lang="de-DE"/>
              <a:t>Rechtzeitige Anmeldung erforderlich</a:t>
            </a:r>
            <a:endParaRPr/>
          </a:p>
          <a:p>
            <a:pPr marL="457200" lvl="1" indent="-182880" algn="l" rtl="0">
              <a:lnSpc>
                <a:spcPct val="100000"/>
              </a:lnSpc>
              <a:spcBef>
                <a:spcPts val="500"/>
              </a:spcBef>
              <a:spcAft>
                <a:spcPts val="0"/>
              </a:spcAft>
              <a:buSzPts val="1600"/>
              <a:buChar char="◦"/>
            </a:pPr>
            <a:r>
              <a:rPr lang="de-DE"/>
              <a:t>Keine Garantie auf einen Partner:in</a:t>
            </a:r>
            <a:endParaRPr/>
          </a:p>
          <a:p>
            <a:pPr marL="457200" lvl="1" indent="-182880" algn="l" rtl="0">
              <a:lnSpc>
                <a:spcPct val="100000"/>
              </a:lnSpc>
              <a:spcBef>
                <a:spcPts val="500"/>
              </a:spcBef>
              <a:spcAft>
                <a:spcPts val="0"/>
              </a:spcAft>
              <a:buSzPts val="1600"/>
              <a:buChar char="◦"/>
            </a:pPr>
            <a:r>
              <a:rPr lang="de-DE"/>
              <a:t>Im Gegensatz zu KUBA nur koreanisch</a:t>
            </a:r>
            <a:endParaRPr/>
          </a:p>
          <a:p>
            <a:pPr marL="182880" lvl="0" indent="-68579" algn="l" rtl="0">
              <a:lnSpc>
                <a:spcPct val="100000"/>
              </a:lnSpc>
              <a:spcBef>
                <a:spcPts val="900"/>
              </a:spcBef>
              <a:spcAft>
                <a:spcPts val="0"/>
              </a:spcAft>
              <a:buSzPts val="1800"/>
              <a:buNone/>
            </a:pPr>
            <a:endParaRPr/>
          </a:p>
          <a:p>
            <a:pPr marL="182880" lvl="0" indent="-68579" algn="l" rtl="0">
              <a:lnSpc>
                <a:spcPct val="100000"/>
              </a:lnSpc>
              <a:spcBef>
                <a:spcPts val="900"/>
              </a:spcBef>
              <a:spcAft>
                <a:spcPts val="0"/>
              </a:spcAft>
              <a:buSzPts val="1800"/>
              <a:buNone/>
            </a:pPr>
            <a:endParaRPr/>
          </a:p>
          <a:p>
            <a:pPr marL="182880" lvl="0" indent="-68579" algn="l" rtl="0">
              <a:lnSpc>
                <a:spcPct val="100000"/>
              </a:lnSpc>
              <a:spcBef>
                <a:spcPts val="900"/>
              </a:spcBef>
              <a:spcAft>
                <a:spcPts val="0"/>
              </a:spcAft>
              <a:buSzPts val="1800"/>
              <a:buNone/>
            </a:pP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53"/>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Stipendium/Arbeitsmöglichkeit</a:t>
            </a:r>
            <a:endParaRPr sz="3300" b="1"/>
          </a:p>
        </p:txBody>
      </p:sp>
      <p:sp>
        <p:nvSpPr>
          <p:cNvPr id="484" name="Google Shape;484;p53"/>
          <p:cNvSpPr txBox="1">
            <a:spLocks noGrp="1"/>
          </p:cNvSpPr>
          <p:nvPr>
            <p:ph type="body" idx="1"/>
          </p:nvPr>
        </p:nvSpPr>
        <p:spPr>
          <a:xfrm>
            <a:off x="1240615" y="2132013"/>
            <a:ext cx="9760759" cy="5666132"/>
          </a:xfrm>
          <a:prstGeom prst="rect">
            <a:avLst/>
          </a:prstGeom>
          <a:noFill/>
          <a:ln>
            <a:noFill/>
          </a:ln>
        </p:spPr>
        <p:txBody>
          <a:bodyPr spcFirstLastPara="1" wrap="square" lIns="91425" tIns="45700" rIns="91425" bIns="45700" anchor="t" anchorCtr="0">
            <a:noAutofit/>
          </a:bodyPr>
          <a:lstStyle/>
          <a:p>
            <a:pPr marL="182880" lvl="0" indent="-182880" algn="l" rtl="0">
              <a:lnSpc>
                <a:spcPct val="150000"/>
              </a:lnSpc>
              <a:spcBef>
                <a:spcPts val="0"/>
              </a:spcBef>
              <a:spcAft>
                <a:spcPts val="0"/>
              </a:spcAft>
              <a:buSzPts val="1800"/>
              <a:buChar char="◦"/>
            </a:pPr>
            <a:r>
              <a:rPr lang="de-DE" b="1"/>
              <a:t>Global KU Scholarship der Korea University</a:t>
            </a:r>
            <a:r>
              <a:rPr lang="de-DE"/>
              <a:t>: Die KU verleiht im 2.</a:t>
            </a:r>
            <a:r>
              <a:rPr lang="de-DE" u="sng"/>
              <a:t> Semester </a:t>
            </a:r>
            <a:r>
              <a:rPr lang="de-DE"/>
              <a:t>ein kleines Stipendium (einmalige Zahlung von ca. 400,000 Won) an eine oder zwei Studierende aus Tübingen. Antrag bis Juli.</a:t>
            </a:r>
            <a:endParaRPr/>
          </a:p>
          <a:p>
            <a:pPr marL="182880" lvl="0" indent="-182880" algn="l" rtl="0">
              <a:lnSpc>
                <a:spcPct val="150000"/>
              </a:lnSpc>
              <a:spcBef>
                <a:spcPts val="900"/>
              </a:spcBef>
              <a:spcAft>
                <a:spcPts val="0"/>
              </a:spcAft>
              <a:buSzPts val="1800"/>
              <a:buChar char="◦"/>
            </a:pPr>
            <a:r>
              <a:rPr lang="de-DE" b="1"/>
              <a:t>HiWi im TUCKU</a:t>
            </a:r>
            <a:r>
              <a:rPr lang="de-DE"/>
              <a:t>: 1-2 Studierende an der Korea University in jedem Semester. Bewerbung </a:t>
            </a:r>
            <a:r>
              <a:rPr lang="de-DE" b="1"/>
              <a:t>Ende Februar </a:t>
            </a:r>
            <a:r>
              <a:rPr lang="de-DE"/>
              <a:t>und </a:t>
            </a:r>
            <a:r>
              <a:rPr lang="de-DE" b="1"/>
              <a:t>Ende Juli</a:t>
            </a:r>
            <a:r>
              <a:rPr lang="de-DE"/>
              <a:t> beim TUCKU. Voraussetzung: Kompetenz, ordentlich und gut mit Computer zu arbeiten (Word, Excell, PPT, Datenverwaltung)</a:t>
            </a:r>
            <a:endParaRPr/>
          </a:p>
          <a:p>
            <a:pPr marL="182880" lvl="0" indent="-30479" algn="l" rtl="0">
              <a:lnSpc>
                <a:spcPct val="150000"/>
              </a:lnSpc>
              <a:spcBef>
                <a:spcPts val="900"/>
              </a:spcBef>
              <a:spcAft>
                <a:spcPts val="0"/>
              </a:spcAft>
              <a:buSzPts val="2400"/>
              <a:buNone/>
            </a:pPr>
            <a:endParaRPr sz="24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54"/>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Kontakt</a:t>
            </a:r>
            <a:endParaRPr/>
          </a:p>
        </p:txBody>
      </p:sp>
      <p:sp>
        <p:nvSpPr>
          <p:cNvPr id="490" name="Google Shape;490;p54"/>
          <p:cNvSpPr txBox="1">
            <a:spLocks noGrp="1"/>
          </p:cNvSpPr>
          <p:nvPr>
            <p:ph type="body" idx="1"/>
          </p:nvPr>
        </p:nvSpPr>
        <p:spPr>
          <a:xfrm>
            <a:off x="1066800" y="2103120"/>
            <a:ext cx="10058400" cy="393192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de-DE" b="1" dirty="0"/>
              <a:t>Lilly Timariu </a:t>
            </a:r>
            <a:r>
              <a:rPr lang="de-DE" dirty="0"/>
              <a:t>(</a:t>
            </a:r>
            <a:r>
              <a:rPr lang="de-DE" b="1" dirty="0">
                <a:solidFill>
                  <a:srgbClr val="F49100"/>
                </a:solidFill>
              </a:rPr>
              <a:t>lilly.timariu@gmail.com</a:t>
            </a:r>
            <a:r>
              <a:rPr lang="de-DE" dirty="0"/>
              <a:t>) 2025</a:t>
            </a:r>
          </a:p>
          <a:p>
            <a:pPr marL="0" lvl="0" indent="0" algn="l" rtl="0">
              <a:lnSpc>
                <a:spcPct val="100000"/>
              </a:lnSpc>
              <a:spcBef>
                <a:spcPts val="0"/>
              </a:spcBef>
              <a:spcAft>
                <a:spcPts val="0"/>
              </a:spcAft>
              <a:buSzPts val="1800"/>
              <a:buNone/>
            </a:pPr>
            <a:r>
              <a:rPr lang="de-DE" b="1" dirty="0"/>
              <a:t>Eli Ley </a:t>
            </a:r>
            <a:r>
              <a:rPr lang="de-DE" dirty="0"/>
              <a:t>(</a:t>
            </a:r>
            <a:r>
              <a:rPr lang="de-DE" b="1" dirty="0">
                <a:hlinkClick r:id="rId3"/>
              </a:rPr>
              <a:t>elianaley2@gmail.com</a:t>
            </a:r>
            <a:r>
              <a:rPr lang="de-DE" dirty="0"/>
              <a:t>) 2025</a:t>
            </a:r>
            <a:endParaRPr dirty="0"/>
          </a:p>
          <a:p>
            <a:pPr marL="0" lvl="0" indent="0" algn="l" rtl="0">
              <a:lnSpc>
                <a:spcPct val="100000"/>
              </a:lnSpc>
              <a:spcBef>
                <a:spcPts val="900"/>
              </a:spcBef>
              <a:spcAft>
                <a:spcPts val="0"/>
              </a:spcAft>
              <a:buSzPts val="1800"/>
              <a:buNone/>
            </a:pPr>
            <a:endParaRPr dirty="0">
              <a:solidFill>
                <a:srgbClr val="F49100"/>
              </a:solidFill>
            </a:endParaRPr>
          </a:p>
        </p:txBody>
      </p:sp>
      <p:sp>
        <p:nvSpPr>
          <p:cNvPr id="491" name="Google Shape;491;p54"/>
          <p:cNvSpPr txBox="1"/>
          <p:nvPr/>
        </p:nvSpPr>
        <p:spPr>
          <a:xfrm>
            <a:off x="3048000" y="3248977"/>
            <a:ext cx="6096000" cy="3600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entury Gothic"/>
              <a:buNone/>
            </a:pPr>
            <a:endParaRPr sz="1800">
              <a:solidFill>
                <a:schemeClr val="dk1"/>
              </a:solidFill>
              <a:latin typeface="Century Gothic"/>
              <a:ea typeface="Century Gothic"/>
              <a:cs typeface="Century Gothic"/>
              <a:sym typeface="Century Gothic"/>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g2583ab5d7af_0_0"/>
          <p:cNvSpPr txBox="1">
            <a:spLocks noGrp="1"/>
          </p:cNvSpPr>
          <p:nvPr>
            <p:ph type="body" idx="1"/>
          </p:nvPr>
        </p:nvSpPr>
        <p:spPr>
          <a:xfrm>
            <a:off x="1066800" y="2103120"/>
            <a:ext cx="10058400" cy="3931800"/>
          </a:xfrm>
          <a:prstGeom prst="rect">
            <a:avLst/>
          </a:prstGeom>
        </p:spPr>
        <p:txBody>
          <a:bodyPr spcFirstLastPara="1" wrap="square" lIns="91425" tIns="45700" rIns="91425" bIns="45700" anchor="t" anchorCtr="0">
            <a:normAutofit/>
          </a:bodyPr>
          <a:lstStyle/>
          <a:p>
            <a:pPr marL="0" lvl="0" indent="0" algn="l" rtl="0">
              <a:spcBef>
                <a:spcPts val="900"/>
              </a:spcBef>
              <a:spcAft>
                <a:spcPts val="0"/>
              </a:spcAft>
              <a:buNone/>
            </a:pPr>
            <a:endParaRPr/>
          </a:p>
        </p:txBody>
      </p:sp>
      <p:sp>
        <p:nvSpPr>
          <p:cNvPr id="498" name="Google Shape;498;g2583ab5d7af_0_0"/>
          <p:cNvSpPr txBox="1"/>
          <p:nvPr/>
        </p:nvSpPr>
        <p:spPr>
          <a:xfrm>
            <a:off x="609599" y="274638"/>
            <a:ext cx="10972800" cy="114300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de-DE" sz="4400" b="1" dirty="0">
                <a:solidFill>
                  <a:schemeClr val="dk1"/>
                </a:solidFill>
                <a:latin typeface="Century Gothic"/>
                <a:ea typeface="Century Gothic"/>
                <a:cs typeface="Century Gothic"/>
                <a:sym typeface="Century Gothic"/>
              </a:rPr>
              <a:t>Kyung Hee University</a:t>
            </a:r>
            <a:endParaRPr dirty="0"/>
          </a:p>
        </p:txBody>
      </p:sp>
      <p:pic>
        <p:nvPicPr>
          <p:cNvPr id="499" name="Google Shape;499;g2583ab5d7af_0_0"/>
          <p:cNvPicPr preferRelativeResize="0"/>
          <p:nvPr/>
        </p:nvPicPr>
        <p:blipFill rotWithShape="1">
          <a:blip r:embed="rId3">
            <a:alphaModFix/>
          </a:blip>
          <a:srcRect l="1107" t="16862" b="10642"/>
          <a:stretch/>
        </p:blipFill>
        <p:spPr>
          <a:xfrm>
            <a:off x="2880025" y="1417650"/>
            <a:ext cx="6210749" cy="49713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g2583ab5d7af_0_8"/>
          <p:cNvSpPr txBox="1">
            <a:spLocks noGrp="1"/>
          </p:cNvSpPr>
          <p:nvPr>
            <p:ph type="title"/>
          </p:nvPr>
        </p:nvSpPr>
        <p:spPr>
          <a:xfrm>
            <a:off x="2697480" y="548680"/>
            <a:ext cx="6967728" cy="990000"/>
          </a:xfrm>
          <a:prstGeom prst="rect">
            <a:avLst/>
          </a:prstGeom>
          <a:noFill/>
          <a:ln>
            <a:noFill/>
          </a:ln>
        </p:spPr>
        <p:txBody>
          <a:bodyPr spcFirstLastPara="1" wrap="square" lIns="91425" tIns="45700" rIns="91425" bIns="45700" anchor="ctr" anchorCtr="0">
            <a:normAutofit/>
          </a:bodyPr>
          <a:lstStyle/>
          <a:p>
            <a:pPr marL="0" lvl="2" indent="0" algn="ctr" rtl="0">
              <a:spcBef>
                <a:spcPts val="0"/>
              </a:spcBef>
              <a:spcAft>
                <a:spcPts val="0"/>
              </a:spcAft>
              <a:buNone/>
            </a:pPr>
            <a:r>
              <a:rPr lang="de-DE" sz="3333" b="1" dirty="0"/>
              <a:t>Kyung Hee</a:t>
            </a:r>
            <a:r>
              <a:rPr lang="de-DE" sz="3333" b="1" dirty="0">
                <a:latin typeface="Arial"/>
                <a:ea typeface="Arial"/>
                <a:cs typeface="Arial"/>
                <a:sym typeface="Arial"/>
              </a:rPr>
              <a:t> University</a:t>
            </a:r>
            <a:br>
              <a:rPr lang="de-DE" b="1" dirty="0"/>
            </a:br>
            <a:endParaRPr dirty="0"/>
          </a:p>
        </p:txBody>
      </p:sp>
      <p:sp>
        <p:nvSpPr>
          <p:cNvPr id="505" name="Google Shape;505;g2583ab5d7af_0_8"/>
          <p:cNvSpPr txBox="1">
            <a:spLocks noGrp="1"/>
          </p:cNvSpPr>
          <p:nvPr>
            <p:ph type="body" idx="1"/>
          </p:nvPr>
        </p:nvSpPr>
        <p:spPr>
          <a:xfrm>
            <a:off x="1888411" y="1874700"/>
            <a:ext cx="8998800" cy="4983300"/>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b="1" dirty="0"/>
              <a:t>Webseite</a:t>
            </a:r>
            <a:r>
              <a:rPr lang="de-DE" dirty="0"/>
              <a:t>: </a:t>
            </a:r>
            <a:r>
              <a:rPr lang="de-DE" u="sng" dirty="0">
                <a:solidFill>
                  <a:schemeClr val="hlink"/>
                </a:solidFill>
                <a:hlinkClick r:id="rId3"/>
              </a:rPr>
              <a:t>https://iie.khu.ac.kr/en/</a:t>
            </a:r>
            <a:endParaRPr u="sng" dirty="0">
              <a:solidFill>
                <a:srgbClr val="FF9900"/>
              </a:solidFill>
            </a:endParaRPr>
          </a:p>
          <a:p>
            <a:pPr marL="182880" lvl="0" indent="-182880" algn="l" rtl="0">
              <a:lnSpc>
                <a:spcPct val="100000"/>
              </a:lnSpc>
              <a:spcBef>
                <a:spcPts val="900"/>
              </a:spcBef>
              <a:spcAft>
                <a:spcPts val="0"/>
              </a:spcAft>
              <a:buSzPts val="1800"/>
              <a:buChar char="◦"/>
            </a:pPr>
            <a:r>
              <a:rPr lang="de-DE" b="1" u="sng" dirty="0"/>
              <a:t>Sprach- und Inhaltskurse</a:t>
            </a:r>
            <a:endParaRPr dirty="0"/>
          </a:p>
          <a:p>
            <a:pPr marL="182880" lvl="0" indent="-182880" algn="l" rtl="0">
              <a:lnSpc>
                <a:spcPct val="100000"/>
              </a:lnSpc>
              <a:spcBef>
                <a:spcPts val="900"/>
              </a:spcBef>
              <a:spcAft>
                <a:spcPts val="0"/>
              </a:spcAft>
              <a:buSzPts val="1800"/>
              <a:buChar char="◦"/>
            </a:pPr>
            <a:r>
              <a:rPr lang="de-DE" b="1" dirty="0"/>
              <a:t>Angebot von vier gebührenfreien Sprachkursen: </a:t>
            </a:r>
            <a:r>
              <a:rPr lang="de-DE" dirty="0"/>
              <a:t>Man sollte dieses Angebot </a:t>
            </a:r>
            <a:br>
              <a:rPr lang="de-DE" dirty="0"/>
            </a:br>
            <a:r>
              <a:rPr lang="de-DE" dirty="0"/>
              <a:t>wahrnehmen. Mit täglichen Hausaufgaben ist zu rechnen. Es gibt weder Vokabellisten, noch englische Übersetzungen.</a:t>
            </a:r>
            <a:endParaRP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9"/>
        <p:cNvGrpSpPr/>
        <p:nvPr/>
      </p:nvGrpSpPr>
      <p:grpSpPr>
        <a:xfrm>
          <a:off x="0" y="0"/>
          <a:ext cx="0" cy="0"/>
          <a:chOff x="0" y="0"/>
          <a:chExt cx="0" cy="0"/>
        </a:xfrm>
      </p:grpSpPr>
      <p:sp>
        <p:nvSpPr>
          <p:cNvPr id="510" name="Google Shape;510;g2583ab5d7af_0_15"/>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Sprachkurs</a:t>
            </a:r>
            <a:endParaRPr sz="3300" b="1"/>
          </a:p>
        </p:txBody>
      </p:sp>
      <p:sp>
        <p:nvSpPr>
          <p:cNvPr id="511" name="Google Shape;511;g2583ab5d7af_0_15"/>
          <p:cNvSpPr txBox="1">
            <a:spLocks noGrp="1"/>
          </p:cNvSpPr>
          <p:nvPr>
            <p:ph type="body" idx="4"/>
          </p:nvPr>
        </p:nvSpPr>
        <p:spPr>
          <a:xfrm>
            <a:off x="1066802" y="1801675"/>
            <a:ext cx="9583800" cy="42435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900"/>
              </a:spcBef>
              <a:spcAft>
                <a:spcPts val="0"/>
              </a:spcAft>
              <a:buSzPts val="1800"/>
              <a:buNone/>
            </a:pPr>
            <a:endParaRPr/>
          </a:p>
          <a:p>
            <a:pPr marL="182880" lvl="0" indent="-191452" algn="l" rtl="0">
              <a:lnSpc>
                <a:spcPct val="100000"/>
              </a:lnSpc>
              <a:spcBef>
                <a:spcPts val="900"/>
              </a:spcBef>
              <a:spcAft>
                <a:spcPts val="0"/>
              </a:spcAft>
              <a:buSzPts val="1800"/>
              <a:buChar char="◦"/>
            </a:pPr>
            <a:r>
              <a:rPr lang="de-DE"/>
              <a:t>Sprachkurs: 11 Wochen</a:t>
            </a:r>
            <a:endParaRPr/>
          </a:p>
          <a:p>
            <a:pPr marL="182880" lvl="0" indent="-191452" algn="l" rtl="0">
              <a:lnSpc>
                <a:spcPct val="100000"/>
              </a:lnSpc>
              <a:spcBef>
                <a:spcPts val="900"/>
              </a:spcBef>
              <a:spcAft>
                <a:spcPts val="0"/>
              </a:spcAft>
              <a:buSzPts val="1800"/>
              <a:buChar char="◦"/>
            </a:pPr>
            <a:r>
              <a:rPr lang="de-DE"/>
              <a:t>1-3 Wochen Pause dazwischen</a:t>
            </a:r>
            <a:endParaRPr/>
          </a:p>
          <a:p>
            <a:pPr marL="182880" lvl="0" indent="-191452" algn="l" rtl="0">
              <a:lnSpc>
                <a:spcPct val="100000"/>
              </a:lnSpc>
              <a:spcBef>
                <a:spcPts val="900"/>
              </a:spcBef>
              <a:spcAft>
                <a:spcPts val="0"/>
              </a:spcAft>
              <a:buSzPts val="1800"/>
              <a:buChar char="◦"/>
            </a:pPr>
            <a:r>
              <a:rPr lang="de-DE"/>
              <a:t>ca. 220 Stunden Unterricht</a:t>
            </a:r>
            <a:endParaRPr/>
          </a:p>
          <a:p>
            <a:pPr marL="182880" lvl="0" indent="-191452" algn="l" rtl="0">
              <a:lnSpc>
                <a:spcPct val="100000"/>
              </a:lnSpc>
              <a:spcBef>
                <a:spcPts val="900"/>
              </a:spcBef>
              <a:spcAft>
                <a:spcPts val="0"/>
              </a:spcAft>
              <a:buSzPts val="1800"/>
              <a:buChar char="◦"/>
            </a:pPr>
            <a:r>
              <a:rPr lang="de-DE"/>
              <a:t>Bestehen:</a:t>
            </a:r>
            <a:endParaRPr/>
          </a:p>
          <a:p>
            <a:pPr marL="0" lvl="0" indent="0" algn="l" rtl="0">
              <a:lnSpc>
                <a:spcPct val="100000"/>
              </a:lnSpc>
              <a:spcBef>
                <a:spcPts val="900"/>
              </a:spcBef>
              <a:spcAft>
                <a:spcPts val="0"/>
              </a:spcAft>
              <a:buSzPts val="1800"/>
              <a:buNone/>
            </a:pPr>
            <a:r>
              <a:rPr lang="de-DE"/>
              <a:t>    </a:t>
            </a:r>
            <a:r>
              <a:rPr lang="de-DE" b="1">
                <a:solidFill>
                  <a:srgbClr val="FF0000"/>
                </a:solidFill>
              </a:rPr>
              <a:t> *Anwesenheit mind. 80% </a:t>
            </a:r>
            <a:endParaRPr/>
          </a:p>
          <a:p>
            <a:pPr marL="0" lvl="0" indent="0" algn="l" rtl="0">
              <a:lnSpc>
                <a:spcPct val="100000"/>
              </a:lnSpc>
              <a:spcBef>
                <a:spcPts val="900"/>
              </a:spcBef>
              <a:spcAft>
                <a:spcPts val="0"/>
              </a:spcAft>
              <a:buSzPts val="1800"/>
              <a:buFont typeface="Century Gothic"/>
              <a:buNone/>
            </a:pPr>
            <a:r>
              <a:rPr lang="de-DE" b="1">
                <a:solidFill>
                  <a:srgbClr val="FF0000"/>
                </a:solidFill>
              </a:rPr>
              <a:t>     *jede Klausur mind. 70% (Grammatik Klausur muss bestanden werden)</a:t>
            </a:r>
            <a:endParaRPr/>
          </a:p>
          <a:p>
            <a:pPr marL="182880" lvl="0" indent="-191452" algn="l" rtl="0">
              <a:lnSpc>
                <a:spcPct val="100000"/>
              </a:lnSpc>
              <a:spcBef>
                <a:spcPts val="900"/>
              </a:spcBef>
              <a:spcAft>
                <a:spcPts val="0"/>
              </a:spcAft>
              <a:buSzPts val="1800"/>
              <a:buChar char="◦"/>
            </a:pPr>
            <a:r>
              <a:rPr lang="de-DE"/>
              <a:t>Kurse: Level 1 – 6 </a:t>
            </a:r>
            <a:endParaRPr/>
          </a:p>
          <a:p>
            <a:pPr marL="182880" lvl="0" indent="-77152" algn="l" rtl="0">
              <a:lnSpc>
                <a:spcPct val="100000"/>
              </a:lnSpc>
              <a:spcBef>
                <a:spcPts val="900"/>
              </a:spcBef>
              <a:spcAft>
                <a:spcPts val="0"/>
              </a:spcAft>
              <a:buSzPts val="1800"/>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g2583ab5d7af_0_22"/>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800"/>
              <a:buFont typeface="Century Gothic"/>
              <a:buNone/>
            </a:pPr>
            <a:r>
              <a:rPr lang="de-DE"/>
              <a:t>Level 3 /  중급 1</a:t>
            </a:r>
            <a:endParaRPr/>
          </a:p>
        </p:txBody>
      </p:sp>
      <p:sp>
        <p:nvSpPr>
          <p:cNvPr id="517" name="Google Shape;517;g2583ab5d7af_0_22"/>
          <p:cNvSpPr txBox="1">
            <a:spLocks noGrp="1"/>
          </p:cNvSpPr>
          <p:nvPr>
            <p:ph type="body" idx="1"/>
          </p:nvPr>
        </p:nvSpPr>
        <p:spPr>
          <a:xfrm>
            <a:off x="1066800" y="2103120"/>
            <a:ext cx="4755000" cy="3749100"/>
          </a:xfrm>
          <a:prstGeom prst="rect">
            <a:avLst/>
          </a:prstGeom>
          <a:noFill/>
          <a:ln>
            <a:noFill/>
          </a:ln>
        </p:spPr>
        <p:txBody>
          <a:bodyPr spcFirstLastPara="1" wrap="square" lIns="91425" tIns="45700" rIns="91425" bIns="45700" anchor="t" anchorCtr="0">
            <a:normAutofit lnSpcReduction="10000"/>
          </a:bodyPr>
          <a:lstStyle/>
          <a:p>
            <a:pPr marL="182880" lvl="0" indent="-191452" algn="l" rtl="0">
              <a:lnSpc>
                <a:spcPct val="100000"/>
              </a:lnSpc>
              <a:spcBef>
                <a:spcPts val="0"/>
              </a:spcBef>
              <a:spcAft>
                <a:spcPts val="0"/>
              </a:spcAft>
              <a:buSzPts val="1800"/>
              <a:buChar char="◦"/>
            </a:pPr>
            <a:r>
              <a:rPr lang="de-DE"/>
              <a:t>3 Bücher; ca. 68,000Won </a:t>
            </a:r>
            <a:endParaRPr/>
          </a:p>
          <a:p>
            <a:pPr marL="0" lvl="0" indent="0" algn="l" rtl="0">
              <a:lnSpc>
                <a:spcPct val="100000"/>
              </a:lnSpc>
              <a:spcBef>
                <a:spcPts val="900"/>
              </a:spcBef>
              <a:spcAft>
                <a:spcPts val="0"/>
              </a:spcAft>
              <a:buSzPts val="1800"/>
              <a:buNone/>
            </a:pPr>
            <a:r>
              <a:rPr lang="de-DE"/>
              <a:t>- 1: Grammatik</a:t>
            </a:r>
            <a:endParaRPr/>
          </a:p>
          <a:p>
            <a:pPr marL="0" lvl="0" indent="0" algn="l" rtl="0">
              <a:lnSpc>
                <a:spcPct val="100000"/>
              </a:lnSpc>
              <a:spcBef>
                <a:spcPts val="900"/>
              </a:spcBef>
              <a:spcAft>
                <a:spcPts val="0"/>
              </a:spcAft>
              <a:buSzPts val="1800"/>
              <a:buNone/>
            </a:pPr>
            <a:r>
              <a:rPr lang="de-DE"/>
              <a:t>- 2: Hören, Sprechen</a:t>
            </a:r>
            <a:endParaRPr/>
          </a:p>
          <a:p>
            <a:pPr marL="0" lvl="0" indent="0" algn="l" rtl="0">
              <a:lnSpc>
                <a:spcPct val="100000"/>
              </a:lnSpc>
              <a:spcBef>
                <a:spcPts val="900"/>
              </a:spcBef>
              <a:spcAft>
                <a:spcPts val="0"/>
              </a:spcAft>
              <a:buSzPts val="1800"/>
              <a:buNone/>
            </a:pPr>
            <a:r>
              <a:rPr lang="de-DE"/>
              <a:t>- 3: Lesen, Schreiben</a:t>
            </a:r>
            <a:endParaRPr/>
          </a:p>
          <a:p>
            <a:pPr marL="182880" lvl="0" indent="0" algn="l" rtl="0">
              <a:lnSpc>
                <a:spcPct val="100000"/>
              </a:lnSpc>
              <a:spcBef>
                <a:spcPts val="900"/>
              </a:spcBef>
              <a:spcAft>
                <a:spcPts val="0"/>
              </a:spcAft>
              <a:buNone/>
            </a:pPr>
            <a:endParaRPr/>
          </a:p>
          <a:p>
            <a:pPr marL="182880" lvl="0" indent="-191452" algn="l" rtl="0">
              <a:lnSpc>
                <a:spcPct val="100000"/>
              </a:lnSpc>
              <a:spcBef>
                <a:spcPts val="900"/>
              </a:spcBef>
              <a:spcAft>
                <a:spcPts val="0"/>
              </a:spcAft>
              <a:buSzPts val="1800"/>
              <a:buChar char="◦"/>
            </a:pPr>
            <a:r>
              <a:rPr lang="de-DE"/>
              <a:t>Vokabeln müssen selbst erarbeitet werden</a:t>
            </a:r>
            <a:endParaRPr/>
          </a:p>
          <a:p>
            <a:pPr marL="182880" lvl="0" indent="-191452" algn="l" rtl="0">
              <a:lnSpc>
                <a:spcPct val="100000"/>
              </a:lnSpc>
              <a:spcBef>
                <a:spcPts val="900"/>
              </a:spcBef>
              <a:spcAft>
                <a:spcPts val="0"/>
              </a:spcAft>
              <a:buSzPts val="1800"/>
              <a:buChar char="◦"/>
            </a:pPr>
            <a:r>
              <a:rPr lang="de-DE"/>
              <a:t>keine Lektionen</a:t>
            </a:r>
            <a:endParaRPr/>
          </a:p>
          <a:p>
            <a:pPr marL="182880" lvl="0" indent="-191452" algn="l" rtl="0">
              <a:lnSpc>
                <a:spcPct val="100000"/>
              </a:lnSpc>
              <a:spcBef>
                <a:spcPts val="900"/>
              </a:spcBef>
              <a:spcAft>
                <a:spcPts val="0"/>
              </a:spcAft>
              <a:buSzPts val="1800"/>
              <a:buChar char="◦"/>
            </a:pPr>
            <a:r>
              <a:rPr lang="de-DE"/>
              <a:t>nach jeder Grammatik gibt es Hausaufgaben: 3 Sätze mit der neuen Grammatik schreiben</a:t>
            </a:r>
            <a:endParaRPr/>
          </a:p>
          <a:p>
            <a:pPr marL="182880" lvl="0" indent="-77152" algn="l" rtl="0">
              <a:lnSpc>
                <a:spcPct val="100000"/>
              </a:lnSpc>
              <a:spcBef>
                <a:spcPts val="900"/>
              </a:spcBef>
              <a:spcAft>
                <a:spcPts val="0"/>
              </a:spcAft>
              <a:buSzPts val="1800"/>
              <a:buNone/>
            </a:pPr>
            <a:endParaRPr/>
          </a:p>
        </p:txBody>
      </p:sp>
      <p:sp>
        <p:nvSpPr>
          <p:cNvPr id="518" name="Google Shape;518;g2583ab5d7af_0_22"/>
          <p:cNvSpPr txBox="1"/>
          <p:nvPr/>
        </p:nvSpPr>
        <p:spPr>
          <a:xfrm>
            <a:off x="6874350" y="2145725"/>
            <a:ext cx="4861500" cy="3663900"/>
          </a:xfrm>
          <a:prstGeom prst="rect">
            <a:avLst/>
          </a:prstGeom>
          <a:noFill/>
          <a:ln>
            <a:noFill/>
          </a:ln>
        </p:spPr>
        <p:txBody>
          <a:bodyPr spcFirstLastPara="1" wrap="square" lIns="91425" tIns="91425" rIns="91425" bIns="91425" anchor="t" anchorCtr="0">
            <a:noAutofit/>
          </a:bodyPr>
          <a:lstStyle/>
          <a:p>
            <a:pPr marL="182880" lvl="0" indent="-220980" algn="l" rtl="0">
              <a:spcBef>
                <a:spcPts val="0"/>
              </a:spcBef>
              <a:spcAft>
                <a:spcPts val="0"/>
              </a:spcAft>
              <a:buClr>
                <a:srgbClr val="262626"/>
              </a:buClr>
              <a:buSzPts val="2400"/>
              <a:buFont typeface="Garamond"/>
              <a:buChar char="◦"/>
            </a:pPr>
            <a:r>
              <a:rPr lang="de-DE" sz="2400">
                <a:solidFill>
                  <a:schemeClr val="dk1"/>
                </a:solidFill>
                <a:latin typeface="Century Gothic"/>
                <a:ea typeface="Century Gothic"/>
                <a:cs typeface="Century Gothic"/>
                <a:sym typeface="Century Gothic"/>
              </a:rPr>
              <a:t>Einteilung (Vormittagskurs)</a:t>
            </a:r>
            <a:endParaRPr sz="2400">
              <a:solidFill>
                <a:schemeClr val="dk1"/>
              </a:solidFill>
              <a:latin typeface="Century Gothic"/>
              <a:ea typeface="Century Gothic"/>
              <a:cs typeface="Century Gothic"/>
              <a:sym typeface="Century Gothic"/>
            </a:endParaRPr>
          </a:p>
          <a:p>
            <a:pPr marL="457200" lvl="1" indent="-220980" algn="l" rtl="0">
              <a:spcBef>
                <a:spcPts val="500"/>
              </a:spcBef>
              <a:spcAft>
                <a:spcPts val="0"/>
              </a:spcAft>
              <a:buClr>
                <a:srgbClr val="262626"/>
              </a:buClr>
              <a:buSzPts val="2200"/>
              <a:buFont typeface="Garamond"/>
              <a:buChar char="◦"/>
            </a:pPr>
            <a:r>
              <a:rPr lang="de-DE" sz="2200">
                <a:solidFill>
                  <a:schemeClr val="dk1"/>
                </a:solidFill>
                <a:latin typeface="Century Gothic"/>
                <a:ea typeface="Century Gothic"/>
                <a:cs typeface="Century Gothic"/>
                <a:sym typeface="Century Gothic"/>
              </a:rPr>
              <a:t>09:00 – 09:50</a:t>
            </a:r>
            <a:endParaRPr sz="2200">
              <a:solidFill>
                <a:schemeClr val="dk1"/>
              </a:solidFill>
              <a:latin typeface="Century Gothic"/>
              <a:ea typeface="Century Gothic"/>
              <a:cs typeface="Century Gothic"/>
              <a:sym typeface="Century Gothic"/>
            </a:endParaRPr>
          </a:p>
          <a:p>
            <a:pPr marL="457200" lvl="1" indent="-220980" algn="l" rtl="0">
              <a:spcBef>
                <a:spcPts val="500"/>
              </a:spcBef>
              <a:spcAft>
                <a:spcPts val="0"/>
              </a:spcAft>
              <a:buClr>
                <a:srgbClr val="262626"/>
              </a:buClr>
              <a:buSzPts val="2200"/>
              <a:buFont typeface="Garamond"/>
              <a:buChar char="◦"/>
            </a:pPr>
            <a:r>
              <a:rPr lang="de-DE" sz="2200">
                <a:solidFill>
                  <a:schemeClr val="dk1"/>
                </a:solidFill>
                <a:latin typeface="Century Gothic"/>
                <a:ea typeface="Century Gothic"/>
                <a:cs typeface="Century Gothic"/>
                <a:sym typeface="Century Gothic"/>
              </a:rPr>
              <a:t>10:00 – 10:50</a:t>
            </a:r>
            <a:endParaRPr sz="2200">
              <a:solidFill>
                <a:schemeClr val="dk1"/>
              </a:solidFill>
              <a:latin typeface="Century Gothic"/>
              <a:ea typeface="Century Gothic"/>
              <a:cs typeface="Century Gothic"/>
              <a:sym typeface="Century Gothic"/>
            </a:endParaRPr>
          </a:p>
          <a:p>
            <a:pPr marL="457200" lvl="1" indent="-220980" algn="l" rtl="0">
              <a:spcBef>
                <a:spcPts val="500"/>
              </a:spcBef>
              <a:spcAft>
                <a:spcPts val="0"/>
              </a:spcAft>
              <a:buClr>
                <a:srgbClr val="262626"/>
              </a:buClr>
              <a:buSzPts val="2200"/>
              <a:buFont typeface="Garamond"/>
              <a:buChar char="◦"/>
            </a:pPr>
            <a:r>
              <a:rPr lang="de-DE" sz="2200">
                <a:solidFill>
                  <a:schemeClr val="dk1"/>
                </a:solidFill>
                <a:latin typeface="Century Gothic"/>
                <a:ea typeface="Century Gothic"/>
                <a:cs typeface="Century Gothic"/>
                <a:sym typeface="Century Gothic"/>
              </a:rPr>
              <a:t>11:10 – 12:00</a:t>
            </a:r>
            <a:endParaRPr sz="2200">
              <a:solidFill>
                <a:schemeClr val="dk1"/>
              </a:solidFill>
              <a:latin typeface="Century Gothic"/>
              <a:ea typeface="Century Gothic"/>
              <a:cs typeface="Century Gothic"/>
              <a:sym typeface="Century Gothic"/>
            </a:endParaRPr>
          </a:p>
          <a:p>
            <a:pPr marL="457200" lvl="1" indent="-220980" algn="l" rtl="0">
              <a:spcBef>
                <a:spcPts val="500"/>
              </a:spcBef>
              <a:spcAft>
                <a:spcPts val="0"/>
              </a:spcAft>
              <a:buClr>
                <a:srgbClr val="262626"/>
              </a:buClr>
              <a:buSzPts val="2200"/>
              <a:buFont typeface="Garamond"/>
              <a:buChar char="◦"/>
            </a:pPr>
            <a:r>
              <a:rPr lang="de-DE" sz="2200">
                <a:solidFill>
                  <a:schemeClr val="dk1"/>
                </a:solidFill>
                <a:latin typeface="Century Gothic"/>
                <a:ea typeface="Century Gothic"/>
                <a:cs typeface="Century Gothic"/>
                <a:sym typeface="Century Gothic"/>
              </a:rPr>
              <a:t>12:10 – 13:00</a:t>
            </a:r>
            <a:endParaRPr sz="2200">
              <a:solidFill>
                <a:schemeClr val="dk1"/>
              </a:solidFill>
              <a:latin typeface="Century Gothic"/>
              <a:ea typeface="Century Gothic"/>
              <a:cs typeface="Century Gothic"/>
              <a:sym typeface="Century Gothic"/>
            </a:endParaRPr>
          </a:p>
          <a:p>
            <a:pPr marL="182880" lvl="0" indent="-208280" algn="l" rtl="0">
              <a:spcBef>
                <a:spcPts val="500"/>
              </a:spcBef>
              <a:spcAft>
                <a:spcPts val="0"/>
              </a:spcAft>
              <a:buClr>
                <a:schemeClr val="dk1"/>
              </a:buClr>
              <a:buSzPts val="2200"/>
              <a:buFont typeface="Century Gothic"/>
              <a:buChar char="◦"/>
            </a:pPr>
            <a:r>
              <a:rPr lang="de-DE" sz="2200">
                <a:solidFill>
                  <a:schemeClr val="dk1"/>
                </a:solidFill>
                <a:latin typeface="Century Gothic"/>
                <a:ea typeface="Century Gothic"/>
                <a:cs typeface="Century Gothic"/>
                <a:sym typeface="Century Gothic"/>
              </a:rPr>
              <a:t>Midterm: 40%</a:t>
            </a:r>
            <a:endParaRPr sz="2200">
              <a:solidFill>
                <a:schemeClr val="dk1"/>
              </a:solidFill>
              <a:latin typeface="Century Gothic"/>
              <a:ea typeface="Century Gothic"/>
              <a:cs typeface="Century Gothic"/>
              <a:sym typeface="Century Gothic"/>
            </a:endParaRPr>
          </a:p>
          <a:p>
            <a:pPr marL="182880" lvl="0" indent="-208280" algn="l" rtl="0">
              <a:spcBef>
                <a:spcPts val="500"/>
              </a:spcBef>
              <a:spcAft>
                <a:spcPts val="0"/>
              </a:spcAft>
              <a:buClr>
                <a:schemeClr val="dk1"/>
              </a:buClr>
              <a:buSzPts val="2200"/>
              <a:buFont typeface="Century Gothic"/>
              <a:buChar char="◦"/>
            </a:pPr>
            <a:r>
              <a:rPr lang="de-DE" sz="2200">
                <a:solidFill>
                  <a:schemeClr val="dk1"/>
                </a:solidFill>
                <a:latin typeface="Century Gothic"/>
                <a:ea typeface="Century Gothic"/>
                <a:cs typeface="Century Gothic"/>
                <a:sym typeface="Century Gothic"/>
              </a:rPr>
              <a:t>Finals: 50%</a:t>
            </a:r>
            <a:endParaRPr sz="2200">
              <a:solidFill>
                <a:schemeClr val="dk1"/>
              </a:solidFill>
              <a:latin typeface="Century Gothic"/>
              <a:ea typeface="Century Gothic"/>
              <a:cs typeface="Century Gothic"/>
              <a:sym typeface="Century Gothic"/>
            </a:endParaRPr>
          </a:p>
          <a:p>
            <a:pPr marL="182880" lvl="0" indent="-208280" algn="l" rtl="0">
              <a:spcBef>
                <a:spcPts val="500"/>
              </a:spcBef>
              <a:spcAft>
                <a:spcPts val="0"/>
              </a:spcAft>
              <a:buClr>
                <a:schemeClr val="dk1"/>
              </a:buClr>
              <a:buSzPts val="2200"/>
              <a:buFont typeface="Century Gothic"/>
              <a:buChar char="◦"/>
            </a:pPr>
            <a:r>
              <a:rPr lang="de-DE" sz="2200">
                <a:solidFill>
                  <a:schemeClr val="dk1"/>
                </a:solidFill>
                <a:latin typeface="Century Gothic"/>
                <a:ea typeface="Century Gothic"/>
                <a:cs typeface="Century Gothic"/>
                <a:sym typeface="Century Gothic"/>
              </a:rPr>
              <a:t>Anwesenheit &amp; Mitarbeit: 10%</a:t>
            </a:r>
            <a:endParaRPr sz="2200">
              <a:solidFill>
                <a:schemeClr val="dk1"/>
              </a:solidFill>
              <a:latin typeface="Century Gothic"/>
              <a:ea typeface="Century Gothic"/>
              <a:cs typeface="Century Gothic"/>
              <a:sym typeface="Century Gothic"/>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g2583ab5d7af_0_28"/>
          <p:cNvSpPr txBox="1">
            <a:spLocks noGrp="1"/>
          </p:cNvSpPr>
          <p:nvPr>
            <p:ph type="title"/>
          </p:nvPr>
        </p:nvSpPr>
        <p:spPr>
          <a:xfrm>
            <a:off x="1434491" y="480669"/>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Klausuren/Registrierung &amp; Wichtiges</a:t>
            </a:r>
            <a:endParaRPr sz="3300" b="1"/>
          </a:p>
        </p:txBody>
      </p:sp>
      <p:sp>
        <p:nvSpPr>
          <p:cNvPr id="524" name="Google Shape;524;g2583ab5d7af_0_28"/>
          <p:cNvSpPr txBox="1">
            <a:spLocks noGrp="1"/>
          </p:cNvSpPr>
          <p:nvPr>
            <p:ph type="body" idx="1"/>
          </p:nvPr>
        </p:nvSpPr>
        <p:spPr>
          <a:xfrm>
            <a:off x="1434491" y="2053630"/>
            <a:ext cx="9262200" cy="5760600"/>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b="1">
                <a:solidFill>
                  <a:srgbClr val="FF0000"/>
                </a:solidFill>
              </a:rPr>
              <a:t>Vorsicht!!  </a:t>
            </a:r>
            <a:r>
              <a:rPr lang="de-DE"/>
              <a:t>Nach dem Ende eines Kurses wird man </a:t>
            </a:r>
            <a:r>
              <a:rPr lang="de-DE" b="1"/>
              <a:t>nicht automatisch</a:t>
            </a:r>
            <a:r>
              <a:rPr lang="de-DE"/>
              <a:t> für den nächsten Kurs registriert, sondern man muss sich </a:t>
            </a:r>
            <a:r>
              <a:rPr lang="de-DE" u="sng"/>
              <a:t>rechtzeitig selbst registrieren</a:t>
            </a:r>
            <a:r>
              <a:rPr lang="de-DE"/>
              <a:t>. Man erhält vom International Office dies bezüglich eine Mail.</a:t>
            </a:r>
            <a:endParaRPr/>
          </a:p>
          <a:p>
            <a:pPr marL="182880" lvl="0" indent="-182880" algn="l" rtl="0">
              <a:lnSpc>
                <a:spcPct val="100000"/>
              </a:lnSpc>
              <a:spcBef>
                <a:spcPts val="900"/>
              </a:spcBef>
              <a:spcAft>
                <a:spcPts val="0"/>
              </a:spcAft>
              <a:buSzPts val="1800"/>
              <a:buChar char="◦"/>
            </a:pPr>
            <a:r>
              <a:rPr lang="de-DE"/>
              <a:t>Um den Kurs zu bestehen, muss man zu </a:t>
            </a:r>
            <a:r>
              <a:rPr lang="de-DE">
                <a:solidFill>
                  <a:srgbClr val="FF0000"/>
                </a:solidFill>
              </a:rPr>
              <a:t>80%</a:t>
            </a:r>
            <a:r>
              <a:rPr lang="de-DE"/>
              <a:t> des Unterrichts </a:t>
            </a:r>
            <a:r>
              <a:rPr lang="de-DE">
                <a:solidFill>
                  <a:srgbClr val="FF0000"/>
                </a:solidFill>
              </a:rPr>
              <a:t>anwesend</a:t>
            </a:r>
            <a:r>
              <a:rPr lang="de-DE"/>
              <a:t> sein. Die Grammatik-Prüfung </a:t>
            </a:r>
            <a:r>
              <a:rPr lang="de-DE" b="1"/>
              <a:t>mindestens</a:t>
            </a:r>
            <a:r>
              <a:rPr lang="de-DE"/>
              <a:t> </a:t>
            </a:r>
            <a:r>
              <a:rPr lang="de-DE" b="1">
                <a:solidFill>
                  <a:srgbClr val="FF0000"/>
                </a:solidFill>
              </a:rPr>
              <a:t>70%</a:t>
            </a:r>
            <a:r>
              <a:rPr lang="de-DE"/>
              <a:t> erreichen, ansonsten fällt man durch.</a:t>
            </a:r>
            <a:endParaRPr/>
          </a:p>
          <a:p>
            <a:pPr marL="182880" lvl="0" indent="-182880" algn="l" rtl="0">
              <a:lnSpc>
                <a:spcPct val="100000"/>
              </a:lnSpc>
              <a:spcBef>
                <a:spcPts val="900"/>
              </a:spcBef>
              <a:spcAft>
                <a:spcPts val="0"/>
              </a:spcAft>
              <a:buSzPts val="1800"/>
              <a:buChar char="◦"/>
            </a:pPr>
            <a:r>
              <a:rPr lang="de-DE"/>
              <a:t>Man erhält zwei verschiedene IDs, welche verschiedene Verwendungszwecke haben (Language School ID und Regular Student ID)</a:t>
            </a:r>
            <a:endParaRPr/>
          </a:p>
          <a:p>
            <a:pPr marL="182880" lvl="0" indent="-182880" algn="l" rtl="0">
              <a:lnSpc>
                <a:spcPct val="100000"/>
              </a:lnSpc>
              <a:spcBef>
                <a:spcPts val="900"/>
              </a:spcBef>
              <a:spcAft>
                <a:spcPts val="0"/>
              </a:spcAft>
              <a:buSzPts val="1800"/>
              <a:buChar char="◦"/>
            </a:pPr>
            <a:r>
              <a:rPr lang="de-DE"/>
              <a:t>Man muss </a:t>
            </a:r>
            <a:r>
              <a:rPr lang="de-DE" b="1"/>
              <a:t>pro Semester 1 Inhaltskurs</a:t>
            </a:r>
            <a:r>
              <a:rPr lang="de-DE"/>
              <a:t> belegen</a:t>
            </a:r>
            <a:endParaRPr/>
          </a:p>
          <a:p>
            <a:pPr marL="182880" lvl="0" indent="-182880" algn="l" rtl="0">
              <a:lnSpc>
                <a:spcPct val="100000"/>
              </a:lnSpc>
              <a:spcBef>
                <a:spcPts val="900"/>
              </a:spcBef>
              <a:spcAft>
                <a:spcPts val="0"/>
              </a:spcAft>
              <a:buSzPts val="1800"/>
              <a:buChar char="◦"/>
            </a:pPr>
            <a:r>
              <a:rPr lang="de-DE"/>
              <a:t>말하기 Prüfung: Teil der Prüfung ist ein </a:t>
            </a:r>
            <a:r>
              <a:rPr lang="de-DE" b="1"/>
              <a:t>Rollenspiel</a:t>
            </a:r>
            <a:r>
              <a:rPr lang="de-DE"/>
              <a:t> mit einer zufällig ausgewählten Person zu einem zufällig ausgewählten Thema</a:t>
            </a:r>
            <a:endParaRPr/>
          </a:p>
          <a:p>
            <a:pPr marL="182880" lvl="0" indent="-68579" algn="l" rtl="0">
              <a:lnSpc>
                <a:spcPct val="100000"/>
              </a:lnSpc>
              <a:spcBef>
                <a:spcPts val="900"/>
              </a:spcBef>
              <a:spcAft>
                <a:spcPts val="0"/>
              </a:spcAft>
              <a:buSzPts val="1800"/>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g2583ab5d7af_0_33"/>
          <p:cNvSpPr txBox="1">
            <a:spLocks noGrp="1"/>
          </p:cNvSpPr>
          <p:nvPr>
            <p:ph type="title"/>
          </p:nvPr>
        </p:nvSpPr>
        <p:spPr>
          <a:xfrm>
            <a:off x="1508125" y="446088"/>
            <a:ext cx="8229600" cy="1143000"/>
          </a:xfrm>
          <a:prstGeom prst="rect">
            <a:avLst/>
          </a:prstGeom>
          <a:noFill/>
          <a:ln>
            <a:noFill/>
          </a:ln>
        </p:spPr>
        <p:txBody>
          <a:bodyPr spcFirstLastPara="1" wrap="square" lIns="91400" tIns="45700" rIns="91400" bIns="45700" anchor="ctr" anchorCtr="0">
            <a:normAutofit/>
          </a:bodyPr>
          <a:lstStyle/>
          <a:p>
            <a:pPr marL="0" lvl="0" indent="0" algn="ctr" rtl="0">
              <a:lnSpc>
                <a:spcPct val="90000"/>
              </a:lnSpc>
              <a:spcBef>
                <a:spcPts val="0"/>
              </a:spcBef>
              <a:spcAft>
                <a:spcPts val="0"/>
              </a:spcAft>
              <a:buClr>
                <a:schemeClr val="dk1"/>
              </a:buClr>
              <a:buSzPts val="825"/>
              <a:buFont typeface="Calibri"/>
              <a:buNone/>
            </a:pPr>
            <a:r>
              <a:rPr lang="de-DE" sz="3300" b="1"/>
              <a:t>FÜR MEHR INFOS UND FRAGEN</a:t>
            </a:r>
            <a:endParaRPr sz="3300" b="1"/>
          </a:p>
        </p:txBody>
      </p:sp>
      <p:sp>
        <p:nvSpPr>
          <p:cNvPr id="530" name="Google Shape;530;g2583ab5d7af_0_33"/>
          <p:cNvSpPr txBox="1">
            <a:spLocks noGrp="1"/>
          </p:cNvSpPr>
          <p:nvPr>
            <p:ph type="body" idx="1"/>
          </p:nvPr>
        </p:nvSpPr>
        <p:spPr>
          <a:xfrm>
            <a:off x="2070175" y="2522625"/>
            <a:ext cx="7596600" cy="2263200"/>
          </a:xfrm>
          <a:prstGeom prst="rect">
            <a:avLst/>
          </a:prstGeom>
          <a:noFill/>
          <a:ln>
            <a:noFill/>
          </a:ln>
        </p:spPr>
        <p:txBody>
          <a:bodyPr spcFirstLastPara="1" wrap="square" lIns="91400" tIns="45700" rIns="91400" bIns="45700" anchor="t" anchorCtr="0">
            <a:normAutofit/>
          </a:bodyPr>
          <a:lstStyle/>
          <a:p>
            <a:pPr marL="0" lvl="0" indent="0" algn="l" rtl="0">
              <a:lnSpc>
                <a:spcPct val="100000"/>
              </a:lnSpc>
              <a:spcBef>
                <a:spcPts val="0"/>
              </a:spcBef>
              <a:spcAft>
                <a:spcPts val="0"/>
              </a:spcAft>
              <a:buClr>
                <a:schemeClr val="dk1"/>
              </a:buClr>
              <a:buSzPts val="1494"/>
              <a:buNone/>
            </a:pPr>
            <a:r>
              <a:rPr lang="de-DE" b="1" dirty="0"/>
              <a:t>Elisabeth Eirich </a:t>
            </a:r>
            <a:r>
              <a:rPr lang="de-DE" dirty="0"/>
              <a:t>(</a:t>
            </a:r>
            <a:r>
              <a:rPr lang="de-DE" dirty="0">
                <a:solidFill>
                  <a:srgbClr val="F49100"/>
                </a:solidFill>
              </a:rPr>
              <a:t>elisabeth.eirich@gmail.com</a:t>
            </a:r>
            <a:r>
              <a:rPr lang="de-DE" dirty="0"/>
              <a:t>) 2025</a:t>
            </a:r>
            <a:endParaRPr dirty="0"/>
          </a:p>
          <a:p>
            <a:pPr marL="0" lvl="0" indent="0" algn="l" rtl="0">
              <a:lnSpc>
                <a:spcPct val="100000"/>
              </a:lnSpc>
              <a:spcBef>
                <a:spcPts val="400"/>
              </a:spcBef>
              <a:spcAft>
                <a:spcPts val="0"/>
              </a:spcAft>
              <a:buClr>
                <a:schemeClr val="dk1"/>
              </a:buClr>
              <a:buSzPts val="3196"/>
              <a:buNone/>
            </a:pPr>
            <a:endParaRPr sz="3850" dirty="0"/>
          </a:p>
          <a:p>
            <a:pPr marL="0" lvl="0" indent="0" algn="l" rtl="0">
              <a:lnSpc>
                <a:spcPct val="100000"/>
              </a:lnSpc>
              <a:spcBef>
                <a:spcPts val="400"/>
              </a:spcBef>
              <a:spcAft>
                <a:spcPts val="0"/>
              </a:spcAft>
              <a:buClr>
                <a:schemeClr val="dk1"/>
              </a:buClr>
              <a:buSzPts val="1800"/>
              <a:buNone/>
            </a:pPr>
            <a:endParaRPr dirty="0"/>
          </a:p>
          <a:p>
            <a:pPr marL="342900" lvl="0" indent="-215900" algn="l" rtl="0">
              <a:lnSpc>
                <a:spcPct val="100000"/>
              </a:lnSpc>
              <a:spcBef>
                <a:spcPts val="400"/>
              </a:spcBef>
              <a:spcAft>
                <a:spcPts val="0"/>
              </a:spcAft>
              <a:buClr>
                <a:schemeClr val="dk1"/>
              </a:buClr>
              <a:buSzPts val="1800"/>
              <a:buNone/>
            </a:pP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6"/>
          <p:cNvSpPr txBox="1">
            <a:spLocks noGrp="1"/>
          </p:cNvSpPr>
          <p:nvPr>
            <p:ph type="title"/>
          </p:nvPr>
        </p:nvSpPr>
        <p:spPr>
          <a:xfrm>
            <a:off x="857250" y="433044"/>
            <a:ext cx="10058400" cy="1371600"/>
          </a:xfrm>
          <a:prstGeom prst="rect">
            <a:avLst/>
          </a:prstGeom>
          <a:noFill/>
          <a:ln>
            <a:noFill/>
          </a:ln>
        </p:spPr>
        <p:txBody>
          <a:bodyPr spcFirstLastPara="1" wrap="square" lIns="91425" tIns="45700" rIns="91425" bIns="45700" anchor="ctr" anchorCtr="0">
            <a:normAutofit/>
          </a:bodyPr>
          <a:lstStyle/>
          <a:p>
            <a:pPr marL="0" lvl="2" indent="0" algn="l" rtl="0">
              <a:spcBef>
                <a:spcPts val="0"/>
              </a:spcBef>
              <a:spcAft>
                <a:spcPts val="0"/>
              </a:spcAft>
              <a:buSzPts val="3111"/>
              <a:buFont typeface="Calibri"/>
              <a:buNone/>
            </a:pPr>
            <a:br>
              <a:rPr lang="de-DE" sz="3111" b="1">
                <a:latin typeface="Calibri"/>
                <a:ea typeface="Calibri"/>
                <a:cs typeface="Calibri"/>
                <a:sym typeface="Calibri"/>
              </a:rPr>
            </a:br>
            <a:r>
              <a:rPr lang="de-DE" sz="3111" b="1">
                <a:latin typeface="Calibri"/>
                <a:ea typeface="Calibri"/>
                <a:cs typeface="Calibri"/>
                <a:sym typeface="Calibri"/>
              </a:rPr>
              <a:t>2.2.1.  Schritt 1: Bewerbung an der Sektion Koreanistik</a:t>
            </a:r>
            <a:br>
              <a:rPr lang="de-DE" b="1"/>
            </a:br>
            <a:endParaRPr b="1"/>
          </a:p>
        </p:txBody>
      </p:sp>
      <p:sp>
        <p:nvSpPr>
          <p:cNvPr id="168" name="Google Shape;168;p6"/>
          <p:cNvSpPr txBox="1">
            <a:spLocks noGrp="1"/>
          </p:cNvSpPr>
          <p:nvPr>
            <p:ph type="body" idx="1"/>
          </p:nvPr>
        </p:nvSpPr>
        <p:spPr>
          <a:xfrm>
            <a:off x="857250" y="1690344"/>
            <a:ext cx="9334500" cy="5485800"/>
          </a:xfrm>
          <a:prstGeom prst="rect">
            <a:avLst/>
          </a:prstGeom>
          <a:noFill/>
          <a:ln>
            <a:noFill/>
          </a:ln>
        </p:spPr>
        <p:txBody>
          <a:bodyPr spcFirstLastPara="1" wrap="square" lIns="91425" tIns="45700" rIns="91425" bIns="45700" anchor="t" anchorCtr="0">
            <a:normAutofit/>
          </a:bodyPr>
          <a:lstStyle/>
          <a:p>
            <a:pPr marL="0" lvl="2" indent="0" algn="l" rtl="0">
              <a:lnSpc>
                <a:spcPct val="100000"/>
              </a:lnSpc>
              <a:spcBef>
                <a:spcPts val="0"/>
              </a:spcBef>
              <a:spcAft>
                <a:spcPts val="0"/>
              </a:spcAft>
              <a:buSzPts val="3500"/>
              <a:buNone/>
            </a:pPr>
            <a:endParaRPr sz="3500" b="1" dirty="0"/>
          </a:p>
          <a:p>
            <a:pPr marL="182880" lvl="0" indent="-182880" algn="l" rtl="0">
              <a:lnSpc>
                <a:spcPct val="100000"/>
              </a:lnSpc>
              <a:spcBef>
                <a:spcPts val="900"/>
              </a:spcBef>
              <a:spcAft>
                <a:spcPts val="0"/>
              </a:spcAft>
              <a:buSzPts val="1800"/>
              <a:buChar char="◦"/>
            </a:pPr>
            <a:r>
              <a:rPr lang="de-DE" b="1" dirty="0"/>
              <a:t>Deadline der Bewerbung:</a:t>
            </a:r>
            <a:r>
              <a:rPr lang="de-DE" dirty="0"/>
              <a:t> </a:t>
            </a:r>
            <a:r>
              <a:rPr lang="de-DE" b="1" u="sng" dirty="0">
                <a:solidFill>
                  <a:srgbClr val="FF0000"/>
                </a:solidFill>
              </a:rPr>
              <a:t>15. August </a:t>
            </a:r>
            <a:r>
              <a:rPr lang="de-DE" dirty="0"/>
              <a:t>des Vorjahres, in dem das Auslandsstudium stattfinden soll.</a:t>
            </a:r>
            <a:endParaRPr dirty="0"/>
          </a:p>
          <a:p>
            <a:pPr marL="182880" lvl="0" indent="-182880" algn="l" rtl="0">
              <a:lnSpc>
                <a:spcPct val="100000"/>
              </a:lnSpc>
              <a:spcBef>
                <a:spcPts val="900"/>
              </a:spcBef>
              <a:spcAft>
                <a:spcPts val="0"/>
              </a:spcAft>
              <a:buSzPts val="1800"/>
              <a:buChar char="◦"/>
            </a:pPr>
            <a:r>
              <a:rPr lang="de-DE" b="1" dirty="0"/>
              <a:t>(**Nebenfächler:innen oder Studierende aus </a:t>
            </a:r>
            <a:r>
              <a:rPr lang="de-DE"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ander</a:t>
            </a:r>
            <a:r>
              <a:rPr lang="de-DE" b="1" dirty="0"/>
              <a:t>en Fächern für Wintersemester: </a:t>
            </a:r>
            <a:br>
              <a:rPr lang="de-DE" b="1" dirty="0"/>
            </a:br>
            <a:r>
              <a:rPr lang="de-DE" b="1" dirty="0">
                <a:solidFill>
                  <a:srgbClr val="FF0000"/>
                </a:solidFill>
              </a:rPr>
              <a:t>bis zu Mitte Februar</a:t>
            </a:r>
            <a:r>
              <a:rPr lang="de-DE" b="1" dirty="0"/>
              <a:t>)</a:t>
            </a:r>
            <a:endParaRPr dirty="0"/>
          </a:p>
          <a:p>
            <a:pPr marL="182880" lvl="0" indent="-182880" algn="l" rtl="0">
              <a:lnSpc>
                <a:spcPct val="100000"/>
              </a:lnSpc>
              <a:spcBef>
                <a:spcPts val="900"/>
              </a:spcBef>
              <a:spcAft>
                <a:spcPts val="0"/>
              </a:spcAft>
              <a:buSzPts val="1800"/>
              <a:buChar char="◦"/>
            </a:pPr>
            <a:r>
              <a:rPr lang="de-DE" dirty="0"/>
              <a:t>Die Bewerbungen sind an die Sektion Koreanistik zu schicken durch unteren </a:t>
            </a:r>
            <a:r>
              <a:rPr lang="de-DE"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Link</a:t>
            </a:r>
            <a:r>
              <a:rPr lang="de-DE" dirty="0"/>
              <a:t>: </a:t>
            </a:r>
          </a:p>
          <a:p>
            <a:pPr marL="0" lvl="0" indent="0" algn="l" rtl="0">
              <a:lnSpc>
                <a:spcPct val="100000"/>
              </a:lnSpc>
              <a:spcBef>
                <a:spcPts val="900"/>
              </a:spcBef>
              <a:spcAft>
                <a:spcPts val="0"/>
              </a:spcAft>
              <a:buSzPts val="1800"/>
              <a:buNone/>
            </a:pPr>
            <a:r>
              <a:rPr lang="en-US" dirty="0"/>
              <a:t>   Der Link muss </a:t>
            </a:r>
            <a:r>
              <a:rPr lang="en-US" dirty="0" err="1"/>
              <a:t>aktualisiert</a:t>
            </a:r>
            <a:r>
              <a:rPr lang="en-US" dirty="0"/>
              <a:t> </a:t>
            </a:r>
            <a:r>
              <a:rPr lang="en-US" dirty="0" err="1"/>
              <a:t>werden</a:t>
            </a:r>
            <a:r>
              <a:rPr lang="en-US" dirty="0"/>
              <a:t>. Der Link </a:t>
            </a:r>
            <a:r>
              <a:rPr lang="en-US" dirty="0" err="1"/>
              <a:t>wird</a:t>
            </a:r>
            <a:r>
              <a:rPr lang="en-US" dirty="0"/>
              <a:t> auf der TUCKU/</a:t>
            </a:r>
            <a:r>
              <a:rPr lang="en-US" dirty="0" err="1"/>
              <a:t>Bewerbung</a:t>
            </a:r>
            <a:r>
              <a:rPr lang="en-US" dirty="0"/>
              <a:t>            </a:t>
            </a:r>
            <a:r>
              <a:rPr lang="en-US" dirty="0" err="1"/>
              <a:t>bekannt</a:t>
            </a:r>
            <a:r>
              <a:rPr lang="en-US" dirty="0"/>
              <a:t>.</a:t>
            </a:r>
            <a:endParaRPr dirty="0"/>
          </a:p>
          <a:p>
            <a:pPr marL="182880" lvl="0" indent="-182880" algn="l" rtl="0">
              <a:lnSpc>
                <a:spcPct val="100000"/>
              </a:lnSpc>
              <a:spcBef>
                <a:spcPts val="900"/>
              </a:spcBef>
              <a:spcAft>
                <a:spcPts val="0"/>
              </a:spcAft>
              <a:buSzPts val="1800"/>
              <a:buChar char="◦"/>
            </a:pPr>
            <a:r>
              <a:rPr lang="de-DE" u="sng" dirty="0">
                <a:solidFill>
                  <a:schemeClr val="hlink"/>
                </a:solidFill>
                <a:hlinkClick r:id="rId3"/>
              </a:rPr>
              <a:t>https://unitc-my.sharepoint.com/:f:/g/personal/ankla01_cloud_uni-tuebingen_de/EmYJtuoM7jlPjvM-6TXTBO8B5rF5uIzqPbCYtZmw2aBPoA</a:t>
            </a:r>
            <a:endParaRPr dirty="0"/>
          </a:p>
          <a:p>
            <a:pPr marL="182880" lvl="0" indent="-182880" algn="l" rtl="0">
              <a:lnSpc>
                <a:spcPct val="100000"/>
              </a:lnSpc>
              <a:spcBef>
                <a:spcPts val="900"/>
              </a:spcBef>
              <a:spcAft>
                <a:spcPts val="0"/>
              </a:spcAft>
              <a:buSzPts val="1800"/>
              <a:buNone/>
            </a:pPr>
            <a:endParaRPr dirty="0"/>
          </a:p>
          <a:p>
            <a:pPr marL="182880" lvl="0" indent="-68579" algn="l" rtl="0">
              <a:lnSpc>
                <a:spcPct val="100000"/>
              </a:lnSpc>
              <a:spcBef>
                <a:spcPts val="900"/>
              </a:spcBef>
              <a:spcAft>
                <a:spcPts val="0"/>
              </a:spcAft>
              <a:buSzPts val="1800"/>
              <a:buNone/>
            </a:pPr>
            <a:endParaRP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55"/>
          <p:cNvSpPr txBox="1"/>
          <p:nvPr/>
        </p:nvSpPr>
        <p:spPr>
          <a:xfrm>
            <a:off x="609599" y="274638"/>
            <a:ext cx="10972798" cy="114300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de-DE" sz="4400" b="1">
                <a:solidFill>
                  <a:schemeClr val="dk1"/>
                </a:solidFill>
                <a:latin typeface="Century Gothic"/>
                <a:ea typeface="Century Gothic"/>
                <a:cs typeface="Century Gothic"/>
                <a:sym typeface="Century Gothic"/>
              </a:rPr>
              <a:t>Seoul National University</a:t>
            </a:r>
            <a:endParaRPr/>
          </a:p>
        </p:txBody>
      </p:sp>
      <p:pic>
        <p:nvPicPr>
          <p:cNvPr id="537" name="Google Shape;537;p55" descr="나무, 실외이(가) 표시된 사진&#10;&#10;자동 생성된 설명"/>
          <p:cNvPicPr preferRelativeResize="0"/>
          <p:nvPr/>
        </p:nvPicPr>
        <p:blipFill rotWithShape="1">
          <a:blip r:embed="rId3">
            <a:alphaModFix/>
          </a:blip>
          <a:srcRect/>
          <a:stretch/>
        </p:blipFill>
        <p:spPr>
          <a:xfrm>
            <a:off x="2706267" y="1501520"/>
            <a:ext cx="7051637" cy="469925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56"/>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entury Gothic"/>
              <a:buNone/>
            </a:pPr>
            <a:r>
              <a:rPr lang="de-DE" sz="3300" b="1">
                <a:solidFill>
                  <a:schemeClr val="dk1"/>
                </a:solidFill>
              </a:rPr>
              <a:t>Wichtige Infos vor Beginn des Sprachkurses</a:t>
            </a:r>
            <a:endParaRPr sz="3300" b="1">
              <a:solidFill>
                <a:schemeClr val="dk1"/>
              </a:solidFill>
            </a:endParaRPr>
          </a:p>
        </p:txBody>
      </p:sp>
      <p:sp>
        <p:nvSpPr>
          <p:cNvPr id="543" name="Google Shape;543;p56"/>
          <p:cNvSpPr txBox="1">
            <a:spLocks noGrp="1"/>
          </p:cNvSpPr>
          <p:nvPr>
            <p:ph type="body" idx="1"/>
          </p:nvPr>
        </p:nvSpPr>
        <p:spPr>
          <a:xfrm>
            <a:off x="1066800" y="2103120"/>
            <a:ext cx="10610850" cy="3749040"/>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sz="1800" dirty="0">
                <a:solidFill>
                  <a:srgbClr val="000000"/>
                </a:solidFill>
              </a:rPr>
              <a:t>International office: </a:t>
            </a:r>
            <a:r>
              <a:rPr lang="de-DE" sz="1800" u="sng" dirty="0">
                <a:solidFill>
                  <a:srgbClr val="000000"/>
                </a:solidFill>
                <a:latin typeface="Arial"/>
                <a:ea typeface="Arial"/>
                <a:cs typeface="Arial"/>
                <a:sym typeface="Arial"/>
              </a:rPr>
              <a:t>http://oia.snu.ac.kr</a:t>
            </a:r>
            <a:endParaRPr dirty="0"/>
          </a:p>
          <a:p>
            <a:pPr marL="182880" lvl="0" indent="-182880" algn="l" rtl="0">
              <a:lnSpc>
                <a:spcPct val="100000"/>
              </a:lnSpc>
              <a:spcBef>
                <a:spcPts val="900"/>
              </a:spcBef>
              <a:spcAft>
                <a:spcPts val="0"/>
              </a:spcAft>
              <a:buSzPts val="1800"/>
              <a:buChar char="◦"/>
            </a:pPr>
            <a:r>
              <a:rPr lang="de-DE" sz="1800" dirty="0">
                <a:solidFill>
                  <a:srgbClr val="000000"/>
                </a:solidFill>
              </a:rPr>
              <a:t>Mind. Durchschnittsnote: 2.5 GPA, 3 kostenlose Sprachkurse</a:t>
            </a:r>
            <a:endParaRPr dirty="0"/>
          </a:p>
          <a:p>
            <a:pPr marL="182880" lvl="0" indent="-182880" algn="l" rtl="0">
              <a:lnSpc>
                <a:spcPct val="100000"/>
              </a:lnSpc>
              <a:spcBef>
                <a:spcPts val="900"/>
              </a:spcBef>
              <a:spcAft>
                <a:spcPts val="0"/>
              </a:spcAft>
              <a:buSzPts val="1800"/>
              <a:buChar char="◦"/>
            </a:pPr>
            <a:r>
              <a:rPr lang="de-DE" sz="1800" dirty="0">
                <a:solidFill>
                  <a:srgbClr val="000000"/>
                </a:solidFill>
              </a:rPr>
              <a:t>Bewerbungsvorbereitungen früher als bei den anderen Unis</a:t>
            </a:r>
            <a:endParaRPr dirty="0"/>
          </a:p>
          <a:p>
            <a:pPr marL="182880" lvl="0" indent="-182880" algn="l" rtl="0">
              <a:lnSpc>
                <a:spcPct val="100000"/>
              </a:lnSpc>
              <a:spcBef>
                <a:spcPts val="900"/>
              </a:spcBef>
              <a:spcAft>
                <a:spcPts val="0"/>
              </a:spcAft>
              <a:buSzPts val="1800"/>
              <a:buChar char="◦"/>
            </a:pPr>
            <a:r>
              <a:rPr lang="de-DE" sz="1800" dirty="0">
                <a:solidFill>
                  <a:srgbClr val="000000"/>
                </a:solidFill>
              </a:rPr>
              <a:t>Placementtest: eine Woche vor Beginn der Sprachkurse am Sprachinstitut (LEI), schriftlicher und mündlicher Teil</a:t>
            </a:r>
            <a:endParaRPr dirty="0"/>
          </a:p>
          <a:p>
            <a:pPr marL="182880" lvl="0" indent="-68579" algn="l" rtl="0">
              <a:lnSpc>
                <a:spcPct val="100000"/>
              </a:lnSpc>
              <a:spcBef>
                <a:spcPts val="900"/>
              </a:spcBef>
              <a:spcAft>
                <a:spcPts val="0"/>
              </a:spcAft>
              <a:buSzPts val="1800"/>
              <a:buNone/>
            </a:pPr>
            <a:endParaRPr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7"/>
        <p:cNvGrpSpPr/>
        <p:nvPr/>
      </p:nvGrpSpPr>
      <p:grpSpPr>
        <a:xfrm>
          <a:off x="0" y="0"/>
          <a:ext cx="0" cy="0"/>
          <a:chOff x="0" y="0"/>
          <a:chExt cx="0" cy="0"/>
        </a:xfrm>
      </p:grpSpPr>
      <p:sp>
        <p:nvSpPr>
          <p:cNvPr id="548" name="Google Shape;548;p57"/>
          <p:cNvSpPr txBox="1">
            <a:spLocks noGrp="1"/>
          </p:cNvSpPr>
          <p:nvPr>
            <p:ph type="title"/>
          </p:nvPr>
        </p:nvSpPr>
        <p:spPr>
          <a:xfrm>
            <a:off x="932469" y="455944"/>
            <a:ext cx="5767150" cy="130253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62626"/>
              </a:buClr>
              <a:buSzPts val="3300"/>
              <a:buFont typeface="Century Gothic"/>
              <a:buNone/>
            </a:pPr>
            <a:r>
              <a:rPr lang="de-DE" sz="3300" b="1"/>
              <a:t>Campus-life und Wohnen</a:t>
            </a:r>
            <a:endParaRPr/>
          </a:p>
        </p:txBody>
      </p:sp>
      <p:sp>
        <p:nvSpPr>
          <p:cNvPr id="549" name="Google Shape;549;p57"/>
          <p:cNvSpPr txBox="1">
            <a:spLocks noGrp="1"/>
          </p:cNvSpPr>
          <p:nvPr>
            <p:ph type="body" idx="1"/>
          </p:nvPr>
        </p:nvSpPr>
        <p:spPr>
          <a:xfrm>
            <a:off x="932469" y="2154957"/>
            <a:ext cx="9639300" cy="2548086"/>
          </a:xfrm>
          <a:prstGeom prst="rect">
            <a:avLst/>
          </a:prstGeom>
          <a:noFill/>
          <a:ln>
            <a:noFill/>
          </a:ln>
        </p:spPr>
        <p:txBody>
          <a:bodyPr spcFirstLastPara="1" wrap="square" lIns="91425" tIns="45700" rIns="91425" bIns="45700" anchor="ctr" anchorCtr="0">
            <a:noAutofit/>
          </a:bodyPr>
          <a:lstStyle/>
          <a:p>
            <a:pPr marL="182880" lvl="0" indent="-182880" algn="l" rtl="0">
              <a:lnSpc>
                <a:spcPct val="170000"/>
              </a:lnSpc>
              <a:spcBef>
                <a:spcPts val="0"/>
              </a:spcBef>
              <a:spcAft>
                <a:spcPts val="0"/>
              </a:spcAft>
              <a:buSzPts val="1800"/>
              <a:buChar char="◦"/>
            </a:pPr>
            <a:r>
              <a:rPr lang="de-DE" dirty="0"/>
              <a:t>SNU Gwanak Residence Halls: </a:t>
            </a:r>
            <a:r>
              <a:rPr lang="de-DE" u="sng" dirty="0">
                <a:solidFill>
                  <a:schemeClr val="hlink"/>
                </a:solidFill>
                <a:hlinkClick r:id="rId3"/>
              </a:rPr>
              <a:t>https://dorm.snu.ac.kr/eng/</a:t>
            </a:r>
            <a:endParaRPr dirty="0"/>
          </a:p>
          <a:p>
            <a:pPr marL="182880" lvl="0" indent="-182880" algn="l" rtl="0">
              <a:lnSpc>
                <a:spcPct val="170000"/>
              </a:lnSpc>
              <a:spcBef>
                <a:spcPts val="900"/>
              </a:spcBef>
              <a:spcAft>
                <a:spcPts val="0"/>
              </a:spcAft>
              <a:buSzPts val="1800"/>
              <a:buChar char="◦"/>
            </a:pPr>
            <a:r>
              <a:rPr lang="de-DE" dirty="0"/>
              <a:t>Zahlreiche Wohnmöglichkeiten in der Nähe der SNU, Sillim und Umgebung </a:t>
            </a:r>
            <a:br>
              <a:rPr lang="de-DE" dirty="0"/>
            </a:br>
            <a:r>
              <a:rPr lang="de-DE" dirty="0"/>
              <a:t>(preisgünstige One Rooms)</a:t>
            </a:r>
            <a:endParaRPr dirty="0"/>
          </a:p>
          <a:p>
            <a:pPr marL="182880" lvl="0" indent="-182880" algn="l" rtl="0">
              <a:lnSpc>
                <a:spcPct val="170000"/>
              </a:lnSpc>
              <a:spcBef>
                <a:spcPts val="900"/>
              </a:spcBef>
              <a:spcAft>
                <a:spcPts val="0"/>
              </a:spcAft>
              <a:buSzPts val="1800"/>
              <a:buChar char="◦"/>
            </a:pPr>
            <a:r>
              <a:rPr lang="de-DE" dirty="0"/>
              <a:t>Buddy-Programm, große Veranstaltungen in Gruppen, mehrmals pro Woche </a:t>
            </a:r>
            <a:br>
              <a:rPr lang="de-DE" dirty="0"/>
            </a:br>
            <a:r>
              <a:rPr lang="de-DE" dirty="0"/>
              <a:t>Ausflüge und Verabredungen zum Essen (mehr Infos werden von der SNU </a:t>
            </a:r>
            <a:br>
              <a:rPr lang="de-DE" dirty="0"/>
            </a:br>
            <a:r>
              <a:rPr lang="de-DE" dirty="0"/>
              <a:t>Koordinatorin am Anfang des Bewerbungsprozesses zur Verfügung gestellt)</a:t>
            </a:r>
            <a:endParaRPr dirty="0"/>
          </a:p>
          <a:p>
            <a:pPr marL="182880" lvl="0" indent="-182880" algn="l" rtl="0">
              <a:lnSpc>
                <a:spcPct val="170000"/>
              </a:lnSpc>
              <a:spcBef>
                <a:spcPts val="900"/>
              </a:spcBef>
              <a:spcAft>
                <a:spcPts val="0"/>
              </a:spcAft>
              <a:buSzPts val="1800"/>
              <a:buChar char="◦"/>
            </a:pPr>
            <a:r>
              <a:rPr lang="de-DE" dirty="0"/>
              <a:t>Tandemprogramm mit Studierenden der SNU Germanistik(DaF?)</a:t>
            </a:r>
            <a:endParaRPr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3"/>
        <p:cNvGrpSpPr/>
        <p:nvPr/>
      </p:nvGrpSpPr>
      <p:grpSpPr>
        <a:xfrm>
          <a:off x="0" y="0"/>
          <a:ext cx="0" cy="0"/>
          <a:chOff x="0" y="0"/>
          <a:chExt cx="0" cy="0"/>
        </a:xfrm>
      </p:grpSpPr>
      <p:sp>
        <p:nvSpPr>
          <p:cNvPr id="554" name="Google Shape;554;p58"/>
          <p:cNvSpPr/>
          <p:nvPr/>
        </p:nvSpPr>
        <p:spPr>
          <a:xfrm>
            <a:off x="2667000" y="1500187"/>
            <a:ext cx="6858000" cy="38576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nvGrpSpPr>
          <p:cNvPr id="555" name="Google Shape;555;p58"/>
          <p:cNvGrpSpPr/>
          <p:nvPr/>
        </p:nvGrpSpPr>
        <p:grpSpPr>
          <a:xfrm>
            <a:off x="2667000" y="1500187"/>
            <a:ext cx="6858000" cy="3857625"/>
            <a:chOff x="0" y="0"/>
            <a:chExt cx="12192000" cy="6858000"/>
          </a:xfrm>
        </p:grpSpPr>
        <p:sp>
          <p:nvSpPr>
            <p:cNvPr id="556" name="Google Shape;556;p58"/>
            <p:cNvSpPr/>
            <p:nvPr/>
          </p:nvSpPr>
          <p:spPr>
            <a:xfrm>
              <a:off x="0" y="0"/>
              <a:ext cx="12192000"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57" name="Google Shape;557;p58"/>
            <p:cNvSpPr/>
            <p:nvPr/>
          </p:nvSpPr>
          <p:spPr>
            <a:xfrm>
              <a:off x="0" y="0"/>
              <a:ext cx="12192000" cy="6858000"/>
            </a:xfrm>
            <a:prstGeom prst="rect">
              <a:avLst/>
            </a:prstGeom>
            <a:solidFill>
              <a:srgbClr val="318B71">
                <a:alpha val="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pic>
        <p:nvPicPr>
          <p:cNvPr id="558" name="Google Shape;558;p58" descr="Ein Bild, das Text, Karte enthält.  Automatisch generierte Beschreibung"/>
          <p:cNvPicPr preferRelativeResize="0">
            <a:picLocks noGrp="1"/>
          </p:cNvPicPr>
          <p:nvPr>
            <p:ph type="body" idx="1"/>
          </p:nvPr>
        </p:nvPicPr>
        <p:blipFill rotWithShape="1">
          <a:blip r:embed="rId3">
            <a:alphaModFix/>
          </a:blip>
          <a:srcRect t="3280" b="5620"/>
          <a:stretch/>
        </p:blipFill>
        <p:spPr>
          <a:xfrm>
            <a:off x="2667011" y="1500192"/>
            <a:ext cx="6857989" cy="3857619"/>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2"/>
        <p:cNvGrpSpPr/>
        <p:nvPr/>
      </p:nvGrpSpPr>
      <p:grpSpPr>
        <a:xfrm>
          <a:off x="0" y="0"/>
          <a:ext cx="0" cy="0"/>
          <a:chOff x="0" y="0"/>
          <a:chExt cx="0" cy="0"/>
        </a:xfrm>
      </p:grpSpPr>
      <p:sp>
        <p:nvSpPr>
          <p:cNvPr id="563" name="Google Shape;563;p59"/>
          <p:cNvSpPr txBox="1">
            <a:spLocks noGrp="1"/>
          </p:cNvSpPr>
          <p:nvPr>
            <p:ph type="title"/>
          </p:nvPr>
        </p:nvSpPr>
        <p:spPr>
          <a:xfrm>
            <a:off x="1352550" y="447675"/>
            <a:ext cx="4038599" cy="82064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Sprachkurs</a:t>
            </a:r>
            <a:endParaRPr sz="3300" b="1"/>
          </a:p>
        </p:txBody>
      </p:sp>
      <p:sp>
        <p:nvSpPr>
          <p:cNvPr id="564" name="Google Shape;564;p59"/>
          <p:cNvSpPr txBox="1">
            <a:spLocks noGrp="1"/>
          </p:cNvSpPr>
          <p:nvPr>
            <p:ph type="body" idx="1"/>
          </p:nvPr>
        </p:nvSpPr>
        <p:spPr>
          <a:xfrm>
            <a:off x="952499" y="1268317"/>
            <a:ext cx="8467725" cy="4249216"/>
          </a:xfrm>
          <a:prstGeom prst="rect">
            <a:avLst/>
          </a:prstGeom>
          <a:noFill/>
          <a:ln>
            <a:noFill/>
          </a:ln>
        </p:spPr>
        <p:txBody>
          <a:bodyPr spcFirstLastPara="1" wrap="square" lIns="91425" tIns="45700" rIns="91425" bIns="45700" anchor="ctr" anchorCtr="0">
            <a:normAutofit/>
          </a:bodyPr>
          <a:lstStyle/>
          <a:p>
            <a:pPr marL="182880" lvl="0" indent="-182880" algn="l" rtl="0">
              <a:lnSpc>
                <a:spcPct val="100000"/>
              </a:lnSpc>
              <a:spcBef>
                <a:spcPts val="0"/>
              </a:spcBef>
              <a:spcAft>
                <a:spcPts val="0"/>
              </a:spcAft>
              <a:buSzPts val="1800"/>
              <a:buChar char="◦"/>
            </a:pPr>
            <a:r>
              <a:rPr lang="de-DE"/>
              <a:t>10 Wochen pro Kurs, 200 Stunden insgesamt, Montag-Freitag</a:t>
            </a:r>
            <a:endParaRPr/>
          </a:p>
          <a:p>
            <a:pPr marL="182880" lvl="0" indent="-182880" algn="l" rtl="0">
              <a:lnSpc>
                <a:spcPct val="100000"/>
              </a:lnSpc>
              <a:spcBef>
                <a:spcPts val="900"/>
              </a:spcBef>
              <a:spcAft>
                <a:spcPts val="0"/>
              </a:spcAft>
              <a:buSzPts val="1800"/>
              <a:buChar char="◦"/>
            </a:pPr>
            <a:r>
              <a:rPr lang="de-DE"/>
              <a:t>Mehrere Lehrer (2-3 Personen)</a:t>
            </a:r>
            <a:endParaRPr/>
          </a:p>
          <a:p>
            <a:pPr marL="182880" lvl="0" indent="-182880" algn="l" rtl="0">
              <a:lnSpc>
                <a:spcPct val="100000"/>
              </a:lnSpc>
              <a:spcBef>
                <a:spcPts val="900"/>
              </a:spcBef>
              <a:spcAft>
                <a:spcPts val="0"/>
              </a:spcAft>
              <a:buSzPts val="1800"/>
              <a:buChar char="◦"/>
            </a:pPr>
            <a:r>
              <a:rPr lang="de-DE"/>
              <a:t>4h Unterricht pro Tag</a:t>
            </a:r>
            <a:endParaRPr/>
          </a:p>
          <a:p>
            <a:pPr marL="0" lvl="0" indent="0" algn="l" rtl="0">
              <a:lnSpc>
                <a:spcPct val="100000"/>
              </a:lnSpc>
              <a:spcBef>
                <a:spcPts val="900"/>
              </a:spcBef>
              <a:spcAft>
                <a:spcPts val="0"/>
              </a:spcAft>
              <a:buSzPts val="1800"/>
              <a:buNone/>
            </a:pPr>
            <a:r>
              <a:rPr lang="de-DE"/>
              <a:t>🡪 Morgenkurs 9:00-13:00/Nachmittagskurs 13:30-17:20</a:t>
            </a:r>
            <a:endParaRPr/>
          </a:p>
          <a:p>
            <a:pPr marL="182880" lvl="0" indent="-182880" algn="l" rtl="0">
              <a:lnSpc>
                <a:spcPct val="100000"/>
              </a:lnSpc>
              <a:spcBef>
                <a:spcPts val="900"/>
              </a:spcBef>
              <a:spcAft>
                <a:spcPts val="0"/>
              </a:spcAft>
              <a:buSzPts val="1800"/>
              <a:buChar char="◦"/>
            </a:pPr>
            <a:r>
              <a:rPr lang="de-DE"/>
              <a:t>Level 1-4 : Vokabeltests zu den Lektionen alle zwei Tage, Midterm + Final exam in der 5. und 10. Woche</a:t>
            </a:r>
            <a:endParaRPr/>
          </a:p>
          <a:p>
            <a:pPr marL="182880" lvl="0" indent="-182880" algn="l" rtl="0">
              <a:lnSpc>
                <a:spcPct val="100000"/>
              </a:lnSpc>
              <a:spcBef>
                <a:spcPts val="900"/>
              </a:spcBef>
              <a:spcAft>
                <a:spcPts val="0"/>
              </a:spcAft>
              <a:buSzPts val="1800"/>
              <a:buChar char="◦"/>
            </a:pPr>
            <a:r>
              <a:rPr lang="de-DE"/>
              <a:t>말하기, 쓰기, 듣기, 읽기 (발표와 토론/토의 ab Level 4)</a:t>
            </a:r>
            <a:endParaRPr/>
          </a:p>
          <a:p>
            <a:pPr marL="182880" lvl="0" indent="-182880" algn="l" rtl="0">
              <a:lnSpc>
                <a:spcPct val="100000"/>
              </a:lnSpc>
              <a:spcBef>
                <a:spcPts val="900"/>
              </a:spcBef>
              <a:spcAft>
                <a:spcPts val="0"/>
              </a:spcAft>
              <a:buSzPts val="1800"/>
              <a:buChar char="◦"/>
            </a:pPr>
            <a:r>
              <a:rPr lang="de-DE"/>
              <a:t>Level 5+6: tägliche Vokabeltests, </a:t>
            </a:r>
            <a:r>
              <a:rPr lang="de-DE" b="1"/>
              <a:t>große Menge an neuen Vokabeln</a:t>
            </a:r>
            <a:endParaRPr/>
          </a:p>
          <a:p>
            <a:pPr marL="182880" lvl="0" indent="-182880" algn="l" rtl="0">
              <a:lnSpc>
                <a:spcPct val="100000"/>
              </a:lnSpc>
              <a:spcBef>
                <a:spcPts val="900"/>
              </a:spcBef>
              <a:spcAft>
                <a:spcPts val="0"/>
              </a:spcAft>
              <a:buSzPts val="1800"/>
              <a:buChar char="◦"/>
            </a:pPr>
            <a:r>
              <a:rPr lang="de-DE"/>
              <a:t>말하기, 쓰기, 듣기, 읽기, 발표와 토론/토의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8"/>
        <p:cNvGrpSpPr/>
        <p:nvPr/>
      </p:nvGrpSpPr>
      <p:grpSpPr>
        <a:xfrm>
          <a:off x="0" y="0"/>
          <a:ext cx="0" cy="0"/>
          <a:chOff x="0" y="0"/>
          <a:chExt cx="0" cy="0"/>
        </a:xfrm>
      </p:grpSpPr>
      <p:sp>
        <p:nvSpPr>
          <p:cNvPr id="569" name="Google Shape;569;p60"/>
          <p:cNvSpPr txBox="1">
            <a:spLocks noGrp="1"/>
          </p:cNvSpPr>
          <p:nvPr>
            <p:ph type="title"/>
          </p:nvPr>
        </p:nvSpPr>
        <p:spPr>
          <a:xfrm>
            <a:off x="1360620" y="727427"/>
            <a:ext cx="5797417" cy="7456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entury Gothic"/>
              <a:buNone/>
            </a:pPr>
            <a:r>
              <a:rPr lang="de-DE" sz="3300" b="1">
                <a:solidFill>
                  <a:schemeClr val="dk1"/>
                </a:solidFill>
              </a:rPr>
              <a:t>SNU Textbooks</a:t>
            </a:r>
            <a:endParaRPr/>
          </a:p>
        </p:txBody>
      </p:sp>
      <p:sp>
        <p:nvSpPr>
          <p:cNvPr id="570" name="Google Shape;570;p60"/>
          <p:cNvSpPr txBox="1">
            <a:spLocks noGrp="1"/>
          </p:cNvSpPr>
          <p:nvPr>
            <p:ph type="body" idx="1"/>
          </p:nvPr>
        </p:nvSpPr>
        <p:spPr>
          <a:xfrm>
            <a:off x="1129047" y="1498654"/>
            <a:ext cx="4519277" cy="2298477"/>
          </a:xfrm>
          <a:prstGeom prst="rect">
            <a:avLst/>
          </a:prstGeom>
          <a:noFill/>
          <a:ln>
            <a:noFill/>
          </a:ln>
        </p:spPr>
        <p:txBody>
          <a:bodyPr spcFirstLastPara="1" wrap="square" lIns="91425" tIns="45700" rIns="91425" bIns="45700" anchor="ctr" anchorCtr="0">
            <a:normAutofit/>
          </a:bodyPr>
          <a:lstStyle/>
          <a:p>
            <a:pPr marL="182880" lvl="0" indent="-182880" algn="l" rtl="0">
              <a:lnSpc>
                <a:spcPct val="100000"/>
              </a:lnSpc>
              <a:spcBef>
                <a:spcPts val="0"/>
              </a:spcBef>
              <a:spcAft>
                <a:spcPts val="0"/>
              </a:spcAft>
              <a:buSzPts val="2000"/>
              <a:buChar char="◦"/>
            </a:pPr>
            <a:r>
              <a:rPr lang="de-DE" sz="2000"/>
              <a:t>Ausführliche Information: </a:t>
            </a:r>
            <a:r>
              <a:rPr lang="de-DE" sz="2000" u="sng">
                <a:solidFill>
                  <a:schemeClr val="hlink"/>
                </a:solidFill>
                <a:hlinkClick r:id="rId3"/>
              </a:rPr>
              <a:t>https://lei.snu.ac.kr/mobile/en/klec/introduction/T-material.jsp</a:t>
            </a:r>
            <a:r>
              <a:rPr lang="de-DE" sz="2000"/>
              <a:t>, </a:t>
            </a:r>
            <a:r>
              <a:rPr lang="de-DE" sz="2000" u="sng">
                <a:solidFill>
                  <a:schemeClr val="hlink"/>
                </a:solidFill>
                <a:hlinkClick r:id="rId4"/>
              </a:rPr>
              <a:t>http://www.twoponds.co.kr/en/snu</a:t>
            </a:r>
            <a:endParaRPr sz="2000"/>
          </a:p>
          <a:p>
            <a:pPr marL="182880" lvl="0" indent="-182880" algn="l" rtl="0">
              <a:lnSpc>
                <a:spcPct val="100000"/>
              </a:lnSpc>
              <a:spcBef>
                <a:spcPts val="900"/>
              </a:spcBef>
              <a:spcAft>
                <a:spcPts val="0"/>
              </a:spcAft>
              <a:buSzPts val="2000"/>
              <a:buChar char="◦"/>
            </a:pPr>
            <a:r>
              <a:rPr lang="de-DE" sz="2000"/>
              <a:t>Text- und Workbook</a:t>
            </a:r>
            <a:endParaRPr/>
          </a:p>
        </p:txBody>
      </p:sp>
      <p:pic>
        <p:nvPicPr>
          <p:cNvPr id="571" name="Google Shape;571;p60" descr="Ein Bild, das Kasten enthält.  Automatisch generierte Beschreibung"/>
          <p:cNvPicPr preferRelativeResize="0"/>
          <p:nvPr/>
        </p:nvPicPr>
        <p:blipFill rotWithShape="1">
          <a:blip r:embed="rId5">
            <a:alphaModFix/>
          </a:blip>
          <a:srcRect/>
          <a:stretch/>
        </p:blipFill>
        <p:spPr>
          <a:xfrm>
            <a:off x="4972049" y="3140966"/>
            <a:ext cx="2983437" cy="2983437"/>
          </a:xfrm>
          <a:prstGeom prst="rect">
            <a:avLst/>
          </a:prstGeom>
          <a:noFill/>
          <a:ln>
            <a:noFill/>
          </a:ln>
        </p:spPr>
      </p:pic>
      <p:pic>
        <p:nvPicPr>
          <p:cNvPr id="572" name="Google Shape;572;p60" descr="Ein Bild, das Gerät enthält.  Automatisch generierte Beschreibung"/>
          <p:cNvPicPr preferRelativeResize="0"/>
          <p:nvPr/>
        </p:nvPicPr>
        <p:blipFill rotWithShape="1">
          <a:blip r:embed="rId6">
            <a:alphaModFix/>
          </a:blip>
          <a:srcRect/>
          <a:stretch/>
        </p:blipFill>
        <p:spPr>
          <a:xfrm>
            <a:off x="8743950" y="3140967"/>
            <a:ext cx="2983437" cy="2983437"/>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61"/>
          <p:cNvSpPr txBox="1">
            <a:spLocks noGrp="1"/>
          </p:cNvSpPr>
          <p:nvPr>
            <p:ph type="title"/>
          </p:nvPr>
        </p:nvSpPr>
        <p:spPr>
          <a:xfrm>
            <a:off x="1390650" y="311151"/>
            <a:ext cx="8229600" cy="1143000"/>
          </a:xfrm>
          <a:prstGeom prst="rect">
            <a:avLst/>
          </a:prstGeom>
          <a:noFill/>
          <a:ln>
            <a:noFill/>
          </a:ln>
        </p:spPr>
        <p:txBody>
          <a:bodyPr spcFirstLastPara="1" wrap="square" lIns="91400" tIns="45700" rIns="91400" bIns="45700" anchor="ctr" anchorCtr="0">
            <a:normAutofit/>
          </a:bodyPr>
          <a:lstStyle/>
          <a:p>
            <a:pPr marL="0" lvl="0" indent="0" algn="ctr" rtl="0">
              <a:lnSpc>
                <a:spcPct val="90000"/>
              </a:lnSpc>
              <a:spcBef>
                <a:spcPts val="0"/>
              </a:spcBef>
              <a:spcAft>
                <a:spcPts val="0"/>
              </a:spcAft>
              <a:buClr>
                <a:schemeClr val="dk1"/>
              </a:buClr>
              <a:buSzPts val="825"/>
              <a:buFont typeface="Calibri"/>
              <a:buNone/>
            </a:pPr>
            <a:r>
              <a:rPr lang="de-DE" sz="3300" b="1"/>
              <a:t>FÜR MEHR INFOS UND FRAGEN</a:t>
            </a:r>
            <a:endParaRPr sz="3300" b="1"/>
          </a:p>
        </p:txBody>
      </p:sp>
      <p:sp>
        <p:nvSpPr>
          <p:cNvPr id="578" name="Google Shape;578;p61"/>
          <p:cNvSpPr txBox="1"/>
          <p:nvPr/>
        </p:nvSpPr>
        <p:spPr>
          <a:xfrm>
            <a:off x="1607479" y="483273"/>
            <a:ext cx="9910095" cy="4249216"/>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chemeClr val="dk1"/>
              </a:buClr>
              <a:buSzPts val="1494"/>
              <a:buFont typeface="Garamond"/>
              <a:buNone/>
            </a:pPr>
            <a:r>
              <a:rPr lang="de-DE" sz="1800" b="1" dirty="0">
                <a:solidFill>
                  <a:schemeClr val="dk1"/>
                </a:solidFill>
                <a:latin typeface="Century Gothic"/>
                <a:ea typeface="Century Gothic"/>
                <a:cs typeface="Century Gothic"/>
                <a:sym typeface="Century Gothic"/>
              </a:rPr>
              <a:t>Mirja Ehlers </a:t>
            </a:r>
            <a:r>
              <a:rPr lang="de-DE" sz="1800" dirty="0">
                <a:solidFill>
                  <a:schemeClr val="dk1"/>
                </a:solidFill>
                <a:latin typeface="Century Gothic"/>
                <a:ea typeface="Century Gothic"/>
                <a:cs typeface="Century Gothic"/>
                <a:sym typeface="Century Gothic"/>
              </a:rPr>
              <a:t>(</a:t>
            </a:r>
            <a:r>
              <a:rPr lang="de-DE" sz="1800" dirty="0">
                <a:solidFill>
                  <a:srgbClr val="F49100"/>
                </a:solidFill>
                <a:latin typeface="Century Gothic"/>
                <a:ea typeface="Century Gothic"/>
                <a:cs typeface="Century Gothic"/>
                <a:sym typeface="Century Gothic"/>
              </a:rPr>
              <a:t>ehlers.mirja@gmx.de</a:t>
            </a:r>
            <a:r>
              <a:rPr lang="de-DE" sz="1800" dirty="0">
                <a:solidFill>
                  <a:schemeClr val="dk1"/>
                </a:solidFill>
                <a:latin typeface="Century Gothic"/>
                <a:ea typeface="Century Gothic"/>
                <a:cs typeface="Century Gothic"/>
                <a:sym typeface="Century Gothic"/>
              </a:rPr>
              <a:t>) 2025</a:t>
            </a:r>
            <a:endParaRPr dirty="0"/>
          </a:p>
          <a:p>
            <a:pPr marL="0" marR="0" lvl="0" indent="0" algn="l" rtl="0">
              <a:lnSpc>
                <a:spcPct val="100000"/>
              </a:lnSpc>
              <a:spcBef>
                <a:spcPts val="400"/>
              </a:spcBef>
              <a:spcAft>
                <a:spcPts val="0"/>
              </a:spcAft>
              <a:buClr>
                <a:schemeClr val="dk1"/>
              </a:buClr>
              <a:buSzPts val="1494"/>
              <a:buFont typeface="Garamond"/>
              <a:buNone/>
            </a:pPr>
            <a:endParaRPr sz="1800" dirty="0">
              <a:solidFill>
                <a:schemeClr val="dk1"/>
              </a:solidFill>
              <a:latin typeface="Century Gothic"/>
              <a:ea typeface="Century Gothic"/>
              <a:cs typeface="Century Gothic"/>
              <a:sym typeface="Century Gothic"/>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62"/>
          <p:cNvSpPr txBox="1">
            <a:spLocks noGrp="1"/>
          </p:cNvSpPr>
          <p:nvPr>
            <p:ph type="title"/>
          </p:nvPr>
        </p:nvSpPr>
        <p:spPr>
          <a:xfrm>
            <a:off x="1390241"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Sogang University</a:t>
            </a:r>
            <a:endParaRPr sz="3300" b="1"/>
          </a:p>
        </p:txBody>
      </p:sp>
      <p:pic>
        <p:nvPicPr>
          <p:cNvPr id="584" name="Google Shape;584;p62" descr="sogang1.jpg"/>
          <p:cNvPicPr preferRelativeResize="0">
            <a:picLocks noGrp="1"/>
          </p:cNvPicPr>
          <p:nvPr>
            <p:ph type="body" idx="1"/>
          </p:nvPr>
        </p:nvPicPr>
        <p:blipFill rotWithShape="1">
          <a:blip r:embed="rId3">
            <a:alphaModFix/>
          </a:blip>
          <a:srcRect/>
          <a:stretch/>
        </p:blipFill>
        <p:spPr>
          <a:xfrm>
            <a:off x="1390241" y="3706931"/>
            <a:ext cx="9649234" cy="2273751"/>
          </a:xfrm>
          <a:prstGeom prst="rect">
            <a:avLst/>
          </a:prstGeom>
          <a:noFill/>
          <a:ln>
            <a:noFill/>
          </a:ln>
        </p:spPr>
      </p:pic>
      <p:pic>
        <p:nvPicPr>
          <p:cNvPr id="585" name="Google Shape;585;p62" descr="E:\0TUCKU\Infoabend 2017-1\서강대1.jpg"/>
          <p:cNvPicPr preferRelativeResize="0"/>
          <p:nvPr/>
        </p:nvPicPr>
        <p:blipFill rotWithShape="1">
          <a:blip r:embed="rId4">
            <a:alphaModFix/>
          </a:blip>
          <a:srcRect/>
          <a:stretch/>
        </p:blipFill>
        <p:spPr>
          <a:xfrm>
            <a:off x="7592895" y="642594"/>
            <a:ext cx="2530602" cy="2518012"/>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63"/>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Besonderheiten des Sprachkurses</a:t>
            </a:r>
            <a:endParaRPr sz="3300" b="1"/>
          </a:p>
        </p:txBody>
      </p:sp>
      <p:sp>
        <p:nvSpPr>
          <p:cNvPr id="591" name="Google Shape;591;p63"/>
          <p:cNvSpPr txBox="1">
            <a:spLocks noGrp="1"/>
          </p:cNvSpPr>
          <p:nvPr>
            <p:ph type="body" idx="1"/>
          </p:nvPr>
        </p:nvSpPr>
        <p:spPr>
          <a:xfrm>
            <a:off x="1176979" y="2328519"/>
            <a:ext cx="9838042" cy="4245936"/>
          </a:xfrm>
          <a:prstGeom prst="rect">
            <a:avLst/>
          </a:prstGeom>
          <a:noFill/>
          <a:ln>
            <a:noFill/>
          </a:ln>
        </p:spPr>
        <p:txBody>
          <a:bodyPr spcFirstLastPara="1" wrap="square" lIns="91425" tIns="45700" rIns="91425" bIns="45700" anchor="t" anchorCtr="0">
            <a:normAutofit/>
          </a:bodyPr>
          <a:lstStyle/>
          <a:p>
            <a:pPr marL="182880" lvl="0" indent="-182880" algn="l" rtl="0">
              <a:lnSpc>
                <a:spcPct val="150000"/>
              </a:lnSpc>
              <a:spcBef>
                <a:spcPts val="0"/>
              </a:spcBef>
              <a:spcAft>
                <a:spcPts val="0"/>
              </a:spcAft>
              <a:buSzPts val="1800"/>
              <a:buChar char="◦"/>
            </a:pPr>
            <a:r>
              <a:rPr lang="de-DE" dirty="0"/>
              <a:t>Zu Anfang des Semesters muss ein „</a:t>
            </a:r>
            <a:r>
              <a:rPr lang="de-DE" b="1" dirty="0">
                <a:solidFill>
                  <a:srgbClr val="FF0000"/>
                </a:solidFill>
              </a:rPr>
              <a:t>Deposit Payment</a:t>
            </a:r>
            <a:r>
              <a:rPr lang="de-DE" dirty="0"/>
              <a:t>“ an die Universität überwiesen werden, das ungefähr </a:t>
            </a:r>
            <a:r>
              <a:rPr lang="de-DE" dirty="0">
                <a:solidFill>
                  <a:srgbClr val="FF0000"/>
                </a:solidFill>
              </a:rPr>
              <a:t>300 USD </a:t>
            </a:r>
            <a:r>
              <a:rPr lang="de-DE" dirty="0"/>
              <a:t>beträgt. Das Deposit dient als Rücksicherung für die </a:t>
            </a:r>
            <a:br>
              <a:rPr lang="de-DE" dirty="0"/>
            </a:br>
            <a:r>
              <a:rPr lang="de-DE" dirty="0"/>
              <a:t>Sprachkurse. Besteht man die Kurse (</a:t>
            </a:r>
            <a:r>
              <a:rPr lang="de-DE" dirty="0">
                <a:solidFill>
                  <a:srgbClr val="FF0000"/>
                </a:solidFill>
              </a:rPr>
              <a:t>70%</a:t>
            </a:r>
            <a:r>
              <a:rPr lang="de-DE" dirty="0"/>
              <a:t>) und hat eine Anwesenheit von mindestens </a:t>
            </a:r>
            <a:r>
              <a:rPr lang="de-DE" dirty="0">
                <a:solidFill>
                  <a:srgbClr val="FF0000"/>
                </a:solidFill>
              </a:rPr>
              <a:t>80%,</a:t>
            </a:r>
            <a:r>
              <a:rPr lang="de-DE" dirty="0"/>
              <a:t> erhält man den gesamten Betrag wieder zurück. </a:t>
            </a:r>
            <a:endParaRPr dirty="0"/>
          </a:p>
          <a:p>
            <a:pPr marL="182880" lvl="0" indent="-68579" algn="l" rtl="0">
              <a:lnSpc>
                <a:spcPct val="150000"/>
              </a:lnSpc>
              <a:spcBef>
                <a:spcPts val="900"/>
              </a:spcBef>
              <a:spcAft>
                <a:spcPts val="0"/>
              </a:spcAft>
              <a:buSzPts val="1800"/>
              <a:buNone/>
            </a:pPr>
            <a:endParaRPr dirty="0"/>
          </a:p>
          <a:p>
            <a:pPr marL="182880" lvl="0" indent="-68579" algn="l" rtl="0">
              <a:lnSpc>
                <a:spcPct val="100000"/>
              </a:lnSpc>
              <a:spcBef>
                <a:spcPts val="900"/>
              </a:spcBef>
              <a:spcAft>
                <a:spcPts val="0"/>
              </a:spcAft>
              <a:buSzPts val="1800"/>
              <a:buNone/>
            </a:pPr>
            <a:endParaRPr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64"/>
          <p:cNvSpPr txBox="1">
            <a:spLocks noGrp="1"/>
          </p:cNvSpPr>
          <p:nvPr>
            <p:ph type="title"/>
          </p:nvPr>
        </p:nvSpPr>
        <p:spPr>
          <a:xfrm>
            <a:off x="1981200" y="274638"/>
            <a:ext cx="8229600" cy="1143000"/>
          </a:xfrm>
          <a:prstGeom prst="rect">
            <a:avLst/>
          </a:prstGeom>
          <a:noFill/>
          <a:ln>
            <a:noFill/>
          </a:ln>
        </p:spPr>
        <p:txBody>
          <a:bodyPr spcFirstLastPara="1" wrap="square" lIns="91400" tIns="45700" rIns="91400" bIns="45700" anchor="ctr" anchorCtr="0">
            <a:normAutofit/>
          </a:bodyPr>
          <a:lstStyle/>
          <a:p>
            <a:pPr marL="0" lvl="0" indent="0" algn="ctr" rtl="0">
              <a:lnSpc>
                <a:spcPct val="90000"/>
              </a:lnSpc>
              <a:spcBef>
                <a:spcPts val="0"/>
              </a:spcBef>
              <a:spcAft>
                <a:spcPts val="0"/>
              </a:spcAft>
              <a:buClr>
                <a:schemeClr val="dk1"/>
              </a:buClr>
              <a:buSzPts val="825"/>
              <a:buFont typeface="Calibri"/>
              <a:buNone/>
            </a:pPr>
            <a:r>
              <a:rPr lang="de-DE" sz="3300" b="1"/>
              <a:t>FÜR MEHR INFOS UND FRAGEN</a:t>
            </a:r>
            <a:endParaRPr sz="3300" b="1"/>
          </a:p>
        </p:txBody>
      </p:sp>
      <p:sp>
        <p:nvSpPr>
          <p:cNvPr id="597" name="Google Shape;597;p64"/>
          <p:cNvSpPr txBox="1">
            <a:spLocks noGrp="1"/>
          </p:cNvSpPr>
          <p:nvPr>
            <p:ph type="body" idx="1"/>
          </p:nvPr>
        </p:nvSpPr>
        <p:spPr>
          <a:xfrm>
            <a:off x="2422675" y="2664000"/>
            <a:ext cx="7911950" cy="2263200"/>
          </a:xfrm>
          <a:prstGeom prst="rect">
            <a:avLst/>
          </a:prstGeom>
          <a:noFill/>
          <a:ln>
            <a:noFill/>
          </a:ln>
        </p:spPr>
        <p:txBody>
          <a:bodyPr spcFirstLastPara="1" wrap="square" lIns="91400" tIns="45700" rIns="91400" bIns="45700" anchor="t" anchorCtr="0">
            <a:normAutofit/>
          </a:bodyPr>
          <a:lstStyle/>
          <a:p>
            <a:pPr marL="0" lvl="0" indent="0" algn="l" rtl="0">
              <a:lnSpc>
                <a:spcPct val="100000"/>
              </a:lnSpc>
              <a:spcBef>
                <a:spcPts val="0"/>
              </a:spcBef>
              <a:spcAft>
                <a:spcPts val="0"/>
              </a:spcAft>
              <a:buClr>
                <a:schemeClr val="dk1"/>
              </a:buClr>
              <a:buSzPts val="1494"/>
              <a:buNone/>
            </a:pPr>
            <a:r>
              <a:rPr lang="de-DE" b="1" dirty="0"/>
              <a:t>Vans Marten </a:t>
            </a:r>
            <a:r>
              <a:rPr lang="de-DE" dirty="0"/>
              <a:t>(</a:t>
            </a:r>
            <a:r>
              <a:rPr lang="de-DE" dirty="0">
                <a:solidFill>
                  <a:srgbClr val="F49100"/>
                </a:solidFill>
              </a:rPr>
              <a:t>vansmarten15@gmail.com</a:t>
            </a:r>
            <a:r>
              <a:rPr lang="de-DE" dirty="0"/>
              <a:t>) 2025</a:t>
            </a:r>
            <a:endParaRPr dirty="0"/>
          </a:p>
          <a:p>
            <a:pPr marL="0" lvl="0" indent="0" algn="l" rtl="0">
              <a:lnSpc>
                <a:spcPct val="100000"/>
              </a:lnSpc>
              <a:spcBef>
                <a:spcPts val="400"/>
              </a:spcBef>
              <a:spcAft>
                <a:spcPts val="0"/>
              </a:spcAft>
              <a:buClr>
                <a:schemeClr val="dk1"/>
              </a:buClr>
              <a:buSzPts val="3196"/>
              <a:buNone/>
            </a:pPr>
            <a:endParaRPr sz="3850" dirty="0"/>
          </a:p>
          <a:p>
            <a:pPr marL="0" lvl="0" indent="0" algn="l" rtl="0">
              <a:lnSpc>
                <a:spcPct val="100000"/>
              </a:lnSpc>
              <a:spcBef>
                <a:spcPts val="400"/>
              </a:spcBef>
              <a:spcAft>
                <a:spcPts val="0"/>
              </a:spcAft>
              <a:buClr>
                <a:schemeClr val="dk1"/>
              </a:buClr>
              <a:buSzPts val="1800"/>
              <a:buNone/>
            </a:pPr>
            <a:endParaRPr dirty="0"/>
          </a:p>
          <a:p>
            <a:pPr marL="342900" lvl="0" indent="-215900" algn="l" rtl="0">
              <a:lnSpc>
                <a:spcPct val="100000"/>
              </a:lnSpc>
              <a:spcBef>
                <a:spcPts val="400"/>
              </a:spcBef>
              <a:spcAft>
                <a:spcPts val="0"/>
              </a:spcAft>
              <a:buClr>
                <a:schemeClr val="dk1"/>
              </a:buClr>
              <a:buSzPts val="1800"/>
              <a:buNone/>
            </a:pP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7"/>
          <p:cNvSpPr txBox="1">
            <a:spLocks noGrp="1"/>
          </p:cNvSpPr>
          <p:nvPr>
            <p:ph type="title"/>
          </p:nvPr>
        </p:nvSpPr>
        <p:spPr>
          <a:xfrm>
            <a:off x="781049" y="923924"/>
            <a:ext cx="10972798" cy="8763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62626"/>
              </a:buClr>
              <a:buSzPct val="100000"/>
              <a:buFont typeface="Century Gothic"/>
              <a:buNone/>
            </a:pPr>
            <a:r>
              <a:rPr lang="de-DE" sz="4400" b="1"/>
              <a:t>Bewerbungsunterlagen</a:t>
            </a:r>
            <a:br>
              <a:rPr lang="de-DE" sz="4400" b="1"/>
            </a:br>
            <a:endParaRPr/>
          </a:p>
        </p:txBody>
      </p:sp>
      <p:sp>
        <p:nvSpPr>
          <p:cNvPr id="174" name="Google Shape;174;p7"/>
          <p:cNvSpPr txBox="1">
            <a:spLocks noGrp="1"/>
          </p:cNvSpPr>
          <p:nvPr>
            <p:ph type="body" idx="1"/>
          </p:nvPr>
        </p:nvSpPr>
        <p:spPr>
          <a:xfrm>
            <a:off x="866774" y="1904999"/>
            <a:ext cx="9420226" cy="5116785"/>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de-DE" dirty="0"/>
              <a:t>1. Abiturzeugnis (einfache Kopie)</a:t>
            </a:r>
            <a:endParaRPr dirty="0"/>
          </a:p>
          <a:p>
            <a:pPr marL="0" lvl="0" indent="0" algn="l" rtl="0">
              <a:lnSpc>
                <a:spcPct val="100000"/>
              </a:lnSpc>
              <a:spcBef>
                <a:spcPts val="900"/>
              </a:spcBef>
              <a:spcAft>
                <a:spcPts val="0"/>
              </a:spcAft>
              <a:buSzPts val="1800"/>
              <a:buNone/>
            </a:pPr>
            <a:r>
              <a:rPr lang="de-DE" dirty="0"/>
              <a:t>2. Lebenslauf (mit Foto, Englisch)</a:t>
            </a:r>
            <a:endParaRPr dirty="0"/>
          </a:p>
          <a:p>
            <a:pPr marL="0" lvl="0" indent="0" algn="l" rtl="0">
              <a:lnSpc>
                <a:spcPct val="100000"/>
              </a:lnSpc>
              <a:spcBef>
                <a:spcPts val="900"/>
              </a:spcBef>
              <a:spcAft>
                <a:spcPts val="0"/>
              </a:spcAft>
              <a:buSzPts val="1800"/>
              <a:buNone/>
            </a:pPr>
            <a:r>
              <a:rPr lang="de-DE" dirty="0"/>
              <a:t>3. Motivationsschreiben (Englisch)</a:t>
            </a:r>
            <a:endParaRPr dirty="0"/>
          </a:p>
          <a:p>
            <a:pPr marL="0" lvl="0" indent="0" algn="l" rtl="0">
              <a:lnSpc>
                <a:spcPct val="100000"/>
              </a:lnSpc>
              <a:spcBef>
                <a:spcPts val="900"/>
              </a:spcBef>
              <a:spcAft>
                <a:spcPts val="0"/>
              </a:spcAft>
              <a:buSzPts val="1800"/>
              <a:buNone/>
            </a:pPr>
            <a:r>
              <a:rPr lang="de-DE" dirty="0"/>
              <a:t>4. Studienverlaufsplan für das Auslandssemester (Information über Art, Stundenzahl und Inhalt); siehe beispielsweise </a:t>
            </a:r>
            <a:r>
              <a:rPr lang="de-DE"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http://www.korea.edu/</a:t>
            </a:r>
            <a:endParaRPr dirty="0"/>
          </a:p>
          <a:p>
            <a:pPr marL="0" lvl="0" indent="0" algn="l" rtl="0">
              <a:lnSpc>
                <a:spcPct val="100000"/>
              </a:lnSpc>
              <a:spcBef>
                <a:spcPts val="900"/>
              </a:spcBef>
              <a:spcAft>
                <a:spcPts val="0"/>
              </a:spcAft>
              <a:buSzPts val="1800"/>
              <a:buNone/>
            </a:pPr>
            <a:r>
              <a:rPr lang="de-DE" dirty="0"/>
              <a:t>5. Praktikumsvorhaben unter Angabe möglicher Institutionen und Termine (nur für </a:t>
            </a:r>
            <a:br>
              <a:rPr lang="de-DE" dirty="0"/>
            </a:br>
            <a:r>
              <a:rPr lang="de-DE" dirty="0"/>
              <a:t>Studierende im Hauptfach Koreanistik)</a:t>
            </a:r>
            <a:endParaRPr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65"/>
          <p:cNvSpPr txBox="1">
            <a:spLocks noGrp="1"/>
          </p:cNvSpPr>
          <p:nvPr>
            <p:ph type="title"/>
          </p:nvPr>
        </p:nvSpPr>
        <p:spPr>
          <a:xfrm>
            <a:off x="1066800" y="684519"/>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800"/>
              <a:buFont typeface="Century Gothic"/>
              <a:buNone/>
            </a:pPr>
            <a:r>
              <a:rPr lang="de-DE"/>
              <a:t>    숙명여자대학</a:t>
            </a:r>
            <a:r>
              <a:rPr lang="de-D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교</a:t>
            </a:r>
            <a:endParaRPr/>
          </a:p>
        </p:txBody>
      </p:sp>
      <p:sp>
        <p:nvSpPr>
          <p:cNvPr id="603" name="Google Shape;603;p65"/>
          <p:cNvSpPr txBox="1"/>
          <p:nvPr/>
        </p:nvSpPr>
        <p:spPr>
          <a:xfrm>
            <a:off x="4745850" y="1052736"/>
            <a:ext cx="4374600" cy="274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604" name="Google Shape;604;p65"/>
          <p:cNvPicPr preferRelativeResize="0"/>
          <p:nvPr/>
        </p:nvPicPr>
        <p:blipFill>
          <a:blip r:embed="rId3">
            <a:alphaModFix/>
          </a:blip>
          <a:stretch>
            <a:fillRect/>
          </a:stretch>
        </p:blipFill>
        <p:spPr>
          <a:xfrm>
            <a:off x="1678600" y="1863269"/>
            <a:ext cx="6361925" cy="4237042"/>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66"/>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dirty="0"/>
              <a:t>Vorbereitung</a:t>
            </a:r>
            <a:endParaRPr dirty="0"/>
          </a:p>
        </p:txBody>
      </p:sp>
      <p:sp>
        <p:nvSpPr>
          <p:cNvPr id="610" name="Google Shape;610;p66"/>
          <p:cNvSpPr txBox="1">
            <a:spLocks noGrp="1"/>
          </p:cNvSpPr>
          <p:nvPr>
            <p:ph type="body" idx="1"/>
          </p:nvPr>
        </p:nvSpPr>
        <p:spPr>
          <a:xfrm>
            <a:off x="1066800" y="2103120"/>
            <a:ext cx="10188102" cy="3931920"/>
          </a:xfrm>
          <a:prstGeom prst="rect">
            <a:avLst/>
          </a:prstGeom>
          <a:noFill/>
          <a:ln>
            <a:noFill/>
          </a:ln>
        </p:spPr>
        <p:txBody>
          <a:bodyPr spcFirstLastPara="1" wrap="square" lIns="91425" tIns="45700" rIns="91425" bIns="45700" anchor="t" anchorCtr="0">
            <a:normAutofit fontScale="77500" lnSpcReduction="20000"/>
          </a:bodyPr>
          <a:lstStyle/>
          <a:p>
            <a:pPr marL="182880" lvl="0" indent="-182880" algn="l" rtl="0">
              <a:lnSpc>
                <a:spcPct val="170000"/>
              </a:lnSpc>
              <a:spcBef>
                <a:spcPts val="0"/>
              </a:spcBef>
              <a:spcAft>
                <a:spcPts val="0"/>
              </a:spcAft>
              <a:buSzPts val="2100"/>
              <a:buChar char="◦"/>
            </a:pPr>
            <a:r>
              <a:rPr lang="de-DE" sz="2100" dirty="0"/>
              <a:t>Zusätzlich zu den gängigen Dokumenten </a:t>
            </a:r>
            <a:r>
              <a:rPr lang="de-DE" sz="2100" dirty="0">
                <a:solidFill>
                  <a:srgbClr val="FF0000"/>
                </a:solidFill>
              </a:rPr>
              <a:t>Nachweis über $10.000,</a:t>
            </a:r>
            <a:r>
              <a:rPr lang="de-DE" sz="2100" dirty="0"/>
              <a:t> welche </a:t>
            </a:r>
            <a:br>
              <a:rPr lang="de-DE" sz="2100" dirty="0"/>
            </a:br>
            <a:r>
              <a:rPr lang="de-DE" sz="2100" dirty="0"/>
              <a:t>man noch einmal beim Visa beantragen Nachweisen muss </a:t>
            </a:r>
            <a:endParaRPr dirty="0"/>
          </a:p>
          <a:p>
            <a:pPr marL="182880" lvl="0" indent="-182880" algn="l" rtl="0">
              <a:lnSpc>
                <a:spcPct val="170000"/>
              </a:lnSpc>
              <a:spcBef>
                <a:spcPts val="900"/>
              </a:spcBef>
              <a:spcAft>
                <a:spcPts val="0"/>
              </a:spcAft>
              <a:buSzPts val="2100"/>
              <a:buChar char="◦"/>
            </a:pPr>
            <a:r>
              <a:rPr lang="de-DE" sz="2100" u="sng" dirty="0"/>
              <a:t>Ausführlicher Gesundheitstest mit Syphilis und HIV test</a:t>
            </a:r>
            <a:endParaRPr dirty="0"/>
          </a:p>
          <a:p>
            <a:pPr marL="182880" lvl="0" indent="-182880" algn="l" rtl="0">
              <a:lnSpc>
                <a:spcPct val="170000"/>
              </a:lnSpc>
              <a:spcBef>
                <a:spcPts val="900"/>
              </a:spcBef>
              <a:spcAft>
                <a:spcPts val="0"/>
              </a:spcAft>
              <a:buSzPts val="2100"/>
              <a:buChar char="◦"/>
            </a:pPr>
            <a:r>
              <a:rPr lang="de-DE" sz="2100" dirty="0"/>
              <a:t>Bruströntgenbild nicht notwendig, Tuberkulosetest reicht</a:t>
            </a:r>
            <a:endParaRPr dirty="0"/>
          </a:p>
          <a:p>
            <a:pPr marL="182880" lvl="0" indent="-182880" algn="l" rtl="0">
              <a:lnSpc>
                <a:spcPct val="170000"/>
              </a:lnSpc>
              <a:spcBef>
                <a:spcPts val="900"/>
              </a:spcBef>
              <a:spcAft>
                <a:spcPts val="0"/>
              </a:spcAft>
              <a:buSzPts val="2100"/>
              <a:buChar char="◦"/>
            </a:pPr>
            <a:r>
              <a:rPr lang="de-DE" sz="2100" dirty="0"/>
              <a:t>Man kann die Ärztlichen Unterlagen auch in Korea bei der SMWU besorgen und sich dort testen</a:t>
            </a:r>
            <a:endParaRPr dirty="0"/>
          </a:p>
          <a:p>
            <a:pPr marL="182880" lvl="0" indent="-182880" algn="l" rtl="0">
              <a:lnSpc>
                <a:spcPct val="170000"/>
              </a:lnSpc>
              <a:spcBef>
                <a:spcPts val="900"/>
              </a:spcBef>
              <a:spcAft>
                <a:spcPts val="0"/>
              </a:spcAft>
              <a:buSzPts val="2100"/>
              <a:buChar char="◦"/>
            </a:pPr>
            <a:r>
              <a:rPr lang="de-DE" sz="2100" dirty="0"/>
              <a:t>Alles bis November abgeben</a:t>
            </a:r>
            <a:endParaRPr dirty="0"/>
          </a:p>
          <a:p>
            <a:pPr marL="182880" lvl="0" indent="-182880" algn="l" rtl="0">
              <a:lnSpc>
                <a:spcPct val="170000"/>
              </a:lnSpc>
              <a:spcBef>
                <a:spcPts val="900"/>
              </a:spcBef>
              <a:spcAft>
                <a:spcPts val="0"/>
              </a:spcAft>
              <a:buSzPts val="2100"/>
              <a:buChar char="◦"/>
            </a:pPr>
            <a:r>
              <a:rPr lang="de-DE" sz="2100" dirty="0"/>
              <a:t>Bestätigung kommt im Januar</a:t>
            </a:r>
            <a:endParaRPr dirty="0"/>
          </a:p>
          <a:p>
            <a:pPr marL="182880" lvl="0" indent="-182880" algn="l" rtl="0">
              <a:lnSpc>
                <a:spcPct val="170000"/>
              </a:lnSpc>
              <a:spcBef>
                <a:spcPts val="900"/>
              </a:spcBef>
              <a:spcAft>
                <a:spcPts val="0"/>
              </a:spcAft>
              <a:buSzPts val="2100"/>
              <a:buChar char="◦"/>
            </a:pPr>
            <a:r>
              <a:rPr lang="de-DE" sz="2100" dirty="0"/>
              <a:t>Visum sofort beantragen, da Orientation Ende Februar ist</a:t>
            </a:r>
            <a:endParaRPr dirty="0"/>
          </a:p>
          <a:p>
            <a:pPr marL="182880" lvl="0" indent="-68579" algn="l" rtl="0">
              <a:lnSpc>
                <a:spcPct val="100000"/>
              </a:lnSpc>
              <a:spcBef>
                <a:spcPts val="900"/>
              </a:spcBef>
              <a:spcAft>
                <a:spcPts val="0"/>
              </a:spcAft>
              <a:buSzPts val="1800"/>
              <a:buNone/>
            </a:pPr>
            <a:endParaRPr dirty="0"/>
          </a:p>
          <a:p>
            <a:pPr marL="182880" lvl="0" indent="-68579" algn="l" rtl="0">
              <a:lnSpc>
                <a:spcPct val="100000"/>
              </a:lnSpc>
              <a:spcBef>
                <a:spcPts val="900"/>
              </a:spcBef>
              <a:spcAft>
                <a:spcPts val="0"/>
              </a:spcAft>
              <a:buSzPts val="1800"/>
              <a:buNone/>
            </a:pPr>
            <a:endParaRPr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67"/>
          <p:cNvSpPr txBox="1">
            <a:spLocks noGrp="1"/>
          </p:cNvSpPr>
          <p:nvPr>
            <p:ph type="title"/>
          </p:nvPr>
        </p:nvSpPr>
        <p:spPr>
          <a:xfrm>
            <a:off x="3013778" y="523169"/>
            <a:ext cx="6164442" cy="52956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62626"/>
              </a:buClr>
              <a:buSzPts val="3300"/>
              <a:buFont typeface="Century Gothic"/>
              <a:buNone/>
            </a:pPr>
            <a:r>
              <a:rPr lang="de-DE" sz="3300" b="1"/>
              <a:t>Sprach- und Inhaltskurs</a:t>
            </a:r>
            <a:endParaRPr/>
          </a:p>
        </p:txBody>
      </p:sp>
      <p:sp>
        <p:nvSpPr>
          <p:cNvPr id="616" name="Google Shape;616;p67"/>
          <p:cNvSpPr txBox="1">
            <a:spLocks noGrp="1"/>
          </p:cNvSpPr>
          <p:nvPr>
            <p:ph type="body" idx="1"/>
          </p:nvPr>
        </p:nvSpPr>
        <p:spPr>
          <a:xfrm>
            <a:off x="1929348" y="1825205"/>
            <a:ext cx="8313878" cy="4916162"/>
          </a:xfrm>
          <a:prstGeom prst="rect">
            <a:avLst/>
          </a:prstGeom>
          <a:noFill/>
          <a:ln>
            <a:noFill/>
          </a:ln>
        </p:spPr>
        <p:txBody>
          <a:bodyPr spcFirstLastPara="1" wrap="square" lIns="91425" tIns="45700" rIns="91425" bIns="45700" anchor="t" anchorCtr="0">
            <a:noAutofit/>
          </a:bodyPr>
          <a:lstStyle/>
          <a:p>
            <a:pPr marL="182880" lvl="0" indent="-182880" algn="l" rtl="0">
              <a:lnSpc>
                <a:spcPct val="150000"/>
              </a:lnSpc>
              <a:spcBef>
                <a:spcPts val="0"/>
              </a:spcBef>
              <a:spcAft>
                <a:spcPts val="0"/>
              </a:spcAft>
              <a:buSzPts val="1800"/>
              <a:buChar char="◦"/>
            </a:pPr>
            <a:r>
              <a:rPr lang="de-DE" dirty="0"/>
              <a:t>4 Sprachkurse </a:t>
            </a:r>
            <a:endParaRPr dirty="0"/>
          </a:p>
          <a:p>
            <a:pPr marL="182880" lvl="0" indent="-182880" algn="l" rtl="0">
              <a:lnSpc>
                <a:spcPct val="150000"/>
              </a:lnSpc>
              <a:spcBef>
                <a:spcPts val="900"/>
              </a:spcBef>
              <a:spcAft>
                <a:spcPts val="0"/>
              </a:spcAft>
              <a:buSzPts val="1800"/>
              <a:buChar char="◦"/>
            </a:pPr>
            <a:r>
              <a:rPr lang="de-DE" dirty="0"/>
              <a:t>Man muss sich extra über das Lingua Express portal der Uni anmelden. </a:t>
            </a:r>
            <a:endParaRPr dirty="0"/>
          </a:p>
          <a:p>
            <a:pPr marL="182880" lvl="0" indent="-182880" algn="l" rtl="0">
              <a:lnSpc>
                <a:spcPct val="150000"/>
              </a:lnSpc>
              <a:spcBef>
                <a:spcPts val="900"/>
              </a:spcBef>
              <a:spcAft>
                <a:spcPts val="0"/>
              </a:spcAft>
              <a:buSzPts val="1800"/>
              <a:buChar char="◦"/>
            </a:pPr>
            <a:r>
              <a:rPr lang="de-DE" dirty="0"/>
              <a:t>Mo-Fr   9:10 - 13 Uhr</a:t>
            </a:r>
            <a:endParaRPr dirty="0"/>
          </a:p>
          <a:p>
            <a:pPr marL="182880" lvl="0" indent="-182880" algn="l" rtl="0">
              <a:lnSpc>
                <a:spcPct val="150000"/>
              </a:lnSpc>
              <a:spcBef>
                <a:spcPts val="900"/>
              </a:spcBef>
              <a:spcAft>
                <a:spcPts val="0"/>
              </a:spcAft>
              <a:buSzPts val="1800"/>
              <a:buChar char="◦"/>
            </a:pPr>
            <a:r>
              <a:rPr lang="de-DE" dirty="0"/>
              <a:t>2h Grammatik und Sprechen 1h Schreiben 1h Lese- und Hörverstehen </a:t>
            </a:r>
            <a:br>
              <a:rPr lang="de-DE" dirty="0"/>
            </a:br>
            <a:r>
              <a:rPr lang="de-DE" dirty="0"/>
              <a:t>(Bücher sind pro Level kostenlos: 1 Grammatikbuch + 1 Workbook, </a:t>
            </a:r>
            <a:br>
              <a:rPr lang="de-DE" dirty="0"/>
            </a:br>
            <a:r>
              <a:rPr lang="de-DE" dirty="0"/>
              <a:t>1 쓰기, 1 듣기)</a:t>
            </a:r>
            <a:endParaRPr dirty="0"/>
          </a:p>
          <a:p>
            <a:pPr marL="182880" lvl="0" indent="-17779" algn="l" rtl="0">
              <a:lnSpc>
                <a:spcPct val="100000"/>
              </a:lnSpc>
              <a:spcBef>
                <a:spcPts val="900"/>
              </a:spcBef>
              <a:spcAft>
                <a:spcPts val="0"/>
              </a:spcAft>
              <a:buSzPts val="2600"/>
              <a:buNone/>
            </a:pPr>
            <a:endParaRPr sz="260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68"/>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dirty="0"/>
              <a:t>Sprach-und Inhaltskurs</a:t>
            </a:r>
            <a:endParaRPr sz="3300" b="1" dirty="0"/>
          </a:p>
        </p:txBody>
      </p:sp>
      <p:sp>
        <p:nvSpPr>
          <p:cNvPr id="622" name="Google Shape;622;p68"/>
          <p:cNvSpPr txBox="1">
            <a:spLocks noGrp="1"/>
          </p:cNvSpPr>
          <p:nvPr>
            <p:ph type="body" idx="1"/>
          </p:nvPr>
        </p:nvSpPr>
        <p:spPr>
          <a:xfrm>
            <a:off x="1066799" y="2103120"/>
            <a:ext cx="10158919" cy="3931920"/>
          </a:xfrm>
          <a:prstGeom prst="rect">
            <a:avLst/>
          </a:prstGeom>
          <a:noFill/>
          <a:ln>
            <a:noFill/>
          </a:ln>
        </p:spPr>
        <p:txBody>
          <a:bodyPr spcFirstLastPara="1" wrap="square" lIns="91425" tIns="45700" rIns="91425" bIns="45700" anchor="t" anchorCtr="0">
            <a:normAutofit/>
          </a:bodyPr>
          <a:lstStyle/>
          <a:p>
            <a:pPr marL="182880" lvl="0" indent="-182880" algn="l" rtl="0">
              <a:lnSpc>
                <a:spcPct val="150000"/>
              </a:lnSpc>
              <a:spcBef>
                <a:spcPts val="0"/>
              </a:spcBef>
              <a:spcAft>
                <a:spcPts val="0"/>
              </a:spcAft>
              <a:buSzPts val="1800"/>
              <a:buChar char="◦"/>
            </a:pPr>
            <a:r>
              <a:rPr lang="de-DE" dirty="0"/>
              <a:t>Freitags letzte zwei Stunden </a:t>
            </a:r>
            <a:r>
              <a:rPr lang="de-DE" dirty="0">
                <a:solidFill>
                  <a:srgbClr val="FF0000"/>
                </a:solidFill>
              </a:rPr>
              <a:t>Special class</a:t>
            </a:r>
            <a:r>
              <a:rPr lang="de-DE" dirty="0"/>
              <a:t> (특별수업 TOPIK Vorbereitung, Outings, Tanzen)</a:t>
            </a:r>
            <a:endParaRPr dirty="0"/>
          </a:p>
          <a:p>
            <a:pPr marL="182880" lvl="0" indent="-182880" algn="l" rtl="0">
              <a:lnSpc>
                <a:spcPct val="150000"/>
              </a:lnSpc>
              <a:spcBef>
                <a:spcPts val="900"/>
              </a:spcBef>
              <a:spcAft>
                <a:spcPts val="0"/>
              </a:spcAft>
              <a:buSzPts val="1800"/>
              <a:buChar char="◦"/>
            </a:pPr>
            <a:r>
              <a:rPr lang="de-DE" dirty="0"/>
              <a:t>Kurs besteht aus bis zu 10 Studierenden (man wird in A und B Klassen eingeteilt)</a:t>
            </a:r>
            <a:endParaRPr dirty="0"/>
          </a:p>
          <a:p>
            <a:pPr marL="182880" lvl="0" indent="-182880" algn="l" rtl="0">
              <a:lnSpc>
                <a:spcPct val="150000"/>
              </a:lnSpc>
              <a:spcBef>
                <a:spcPts val="900"/>
              </a:spcBef>
              <a:spcAft>
                <a:spcPts val="0"/>
              </a:spcAft>
              <a:buSzPts val="1800"/>
              <a:buChar char="◦"/>
            </a:pPr>
            <a:r>
              <a:rPr lang="de-DE" dirty="0"/>
              <a:t>Viele </a:t>
            </a:r>
            <a:r>
              <a:rPr lang="de-DE" u="sng" dirty="0"/>
              <a:t>Möglichkeiten für Sprachaustausch</a:t>
            </a:r>
            <a:r>
              <a:rPr lang="de-DE" dirty="0"/>
              <a:t> (Tandemprogramm, Buddy, Nachhilfe)</a:t>
            </a:r>
            <a:endParaRPr dirty="0"/>
          </a:p>
          <a:p>
            <a:pPr marL="182880" lvl="0" indent="-182880" algn="l" rtl="0">
              <a:lnSpc>
                <a:spcPct val="150000"/>
              </a:lnSpc>
              <a:spcBef>
                <a:spcPts val="900"/>
              </a:spcBef>
              <a:spcAft>
                <a:spcPts val="0"/>
              </a:spcAft>
              <a:buSzPts val="1800"/>
              <a:buChar char="◦"/>
            </a:pPr>
            <a:r>
              <a:rPr lang="de-DE" dirty="0"/>
              <a:t>Viele Inhaltskurse auf Englisch (es empfiehlt sich auch einen </a:t>
            </a:r>
            <a:r>
              <a:rPr lang="de-DE" u="sng" dirty="0"/>
              <a:t>Gender Studies Kurs </a:t>
            </a:r>
            <a:r>
              <a:rPr lang="de-DE" dirty="0"/>
              <a:t>zu </a:t>
            </a:r>
            <a:br>
              <a:rPr lang="de-DE" dirty="0"/>
            </a:br>
            <a:r>
              <a:rPr lang="de-DE" dirty="0"/>
              <a:t>belegen)</a:t>
            </a:r>
            <a:endParaRPr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69"/>
          <p:cNvSpPr txBox="1">
            <a:spLocks noGrp="1"/>
          </p:cNvSpPr>
          <p:nvPr>
            <p:ph type="title"/>
          </p:nvPr>
        </p:nvSpPr>
        <p:spPr>
          <a:xfrm>
            <a:off x="2986775" y="548680"/>
            <a:ext cx="6218448" cy="36754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62626"/>
              </a:buClr>
              <a:buSzPts val="3300"/>
              <a:buFont typeface="Century Gothic"/>
              <a:buNone/>
            </a:pPr>
            <a:r>
              <a:rPr lang="de-DE" sz="3300" b="1"/>
              <a:t>Studentenleben</a:t>
            </a:r>
            <a:endParaRPr/>
          </a:p>
        </p:txBody>
      </p:sp>
      <p:sp>
        <p:nvSpPr>
          <p:cNvPr id="628" name="Google Shape;628;p69"/>
          <p:cNvSpPr txBox="1">
            <a:spLocks noGrp="1"/>
          </p:cNvSpPr>
          <p:nvPr>
            <p:ph type="body" idx="1"/>
          </p:nvPr>
        </p:nvSpPr>
        <p:spPr>
          <a:xfrm>
            <a:off x="1111052" y="1340768"/>
            <a:ext cx="9865151" cy="5217312"/>
          </a:xfrm>
          <a:prstGeom prst="rect">
            <a:avLst/>
          </a:prstGeom>
          <a:noFill/>
          <a:ln>
            <a:noFill/>
          </a:ln>
        </p:spPr>
        <p:txBody>
          <a:bodyPr spcFirstLastPara="1" wrap="square" lIns="91425" tIns="45700" rIns="91425" bIns="45700" anchor="t" anchorCtr="0">
            <a:normAutofit lnSpcReduction="10000"/>
          </a:bodyPr>
          <a:lstStyle/>
          <a:p>
            <a:pPr marL="182880" lvl="0" indent="-182880" algn="l" rtl="0">
              <a:lnSpc>
                <a:spcPct val="150000"/>
              </a:lnSpc>
              <a:spcBef>
                <a:spcPts val="0"/>
              </a:spcBef>
              <a:spcAft>
                <a:spcPts val="0"/>
              </a:spcAft>
              <a:buSzPts val="1800"/>
              <a:buChar char="◦"/>
            </a:pPr>
            <a:r>
              <a:rPr lang="de-DE" dirty="0"/>
              <a:t>Buddy-Programm mit diversen Events (Ausflüge, Treffen, Parties) </a:t>
            </a:r>
            <a:endParaRPr dirty="0"/>
          </a:p>
          <a:p>
            <a:pPr marL="182880" lvl="0" indent="-182880" algn="l" rtl="0">
              <a:lnSpc>
                <a:spcPct val="150000"/>
              </a:lnSpc>
              <a:spcBef>
                <a:spcPts val="900"/>
              </a:spcBef>
              <a:spcAft>
                <a:spcPts val="0"/>
              </a:spcAft>
              <a:buSzPts val="1800"/>
              <a:buChar char="◦"/>
            </a:pPr>
            <a:r>
              <a:rPr lang="de-DE" dirty="0"/>
              <a:t>Mehrere Wohnheime auf dem Campus (Ausgangssperre 12-5 Uhr)</a:t>
            </a:r>
            <a:endParaRPr dirty="0"/>
          </a:p>
          <a:p>
            <a:pPr marL="182880" lvl="0" indent="-182880" algn="l" rtl="0">
              <a:lnSpc>
                <a:spcPct val="150000"/>
              </a:lnSpc>
              <a:spcBef>
                <a:spcPts val="900"/>
              </a:spcBef>
              <a:spcAft>
                <a:spcPts val="0"/>
              </a:spcAft>
              <a:buSzPts val="1800"/>
              <a:buChar char="◦"/>
            </a:pPr>
            <a:r>
              <a:rPr lang="de-DE" dirty="0"/>
              <a:t>Uni ist sehr zentral mit perfekter Anbindung an Linie 1, 4, 6, 경의중앙 demnach direkte Verbindung zu Seoul Station, Hongdae Station, Dongdaemun Station und Myeongdong Station</a:t>
            </a:r>
            <a:endParaRPr dirty="0"/>
          </a:p>
          <a:p>
            <a:pPr marL="182880" lvl="0" indent="-182880" algn="l" rtl="0">
              <a:lnSpc>
                <a:spcPct val="150000"/>
              </a:lnSpc>
              <a:spcBef>
                <a:spcPts val="900"/>
              </a:spcBef>
              <a:spcAft>
                <a:spcPts val="0"/>
              </a:spcAft>
              <a:buSzPts val="1800"/>
              <a:buChar char="◦"/>
            </a:pPr>
            <a:r>
              <a:rPr lang="de-DE" dirty="0"/>
              <a:t>Auch gute Verbindung mit Bus </a:t>
            </a:r>
            <a:endParaRPr dirty="0"/>
          </a:p>
          <a:p>
            <a:pPr marL="182880" lvl="0" indent="-182880" algn="l" rtl="0">
              <a:lnSpc>
                <a:spcPct val="150000"/>
              </a:lnSpc>
              <a:spcBef>
                <a:spcPts val="900"/>
              </a:spcBef>
              <a:spcAft>
                <a:spcPts val="0"/>
              </a:spcAft>
              <a:buSzPts val="1800"/>
              <a:buChar char="◦"/>
            </a:pPr>
            <a:r>
              <a:rPr lang="de-DE" dirty="0"/>
              <a:t>Wohnungssuche ist einfach </a:t>
            </a:r>
            <a:endParaRPr dirty="0"/>
          </a:p>
          <a:p>
            <a:pPr marL="182880" lvl="0" indent="-182880" algn="l" rtl="0">
              <a:lnSpc>
                <a:spcPct val="150000"/>
              </a:lnSpc>
              <a:spcBef>
                <a:spcPts val="900"/>
              </a:spcBef>
              <a:spcAft>
                <a:spcPts val="0"/>
              </a:spcAft>
              <a:buSzPts val="1800"/>
              <a:buChar char="◦"/>
            </a:pPr>
            <a:r>
              <a:rPr lang="de-DE" dirty="0"/>
              <a:t>Viele gute und günstige Restaurants und Cafés in der Nähe </a:t>
            </a:r>
            <a:endParaRPr dirty="0"/>
          </a:p>
          <a:p>
            <a:pPr marL="182880" lvl="0" indent="-182880" algn="l" rtl="0">
              <a:lnSpc>
                <a:spcPct val="150000"/>
              </a:lnSpc>
              <a:spcBef>
                <a:spcPts val="900"/>
              </a:spcBef>
              <a:spcAft>
                <a:spcPts val="0"/>
              </a:spcAft>
              <a:buSzPts val="1800"/>
              <a:buChar char="◦"/>
            </a:pPr>
            <a:r>
              <a:rPr lang="de-DE" dirty="0"/>
              <a:t>Hyochang Park ist gleich neben Uni (gut für Sport, Picknick etc)</a:t>
            </a:r>
            <a:endParaRPr dirty="0"/>
          </a:p>
          <a:p>
            <a:pPr marL="182880" lvl="0" indent="-182880" algn="l" rtl="0">
              <a:lnSpc>
                <a:spcPct val="150000"/>
              </a:lnSpc>
              <a:spcBef>
                <a:spcPts val="900"/>
              </a:spcBef>
              <a:spcAft>
                <a:spcPts val="0"/>
              </a:spcAft>
              <a:buSzPts val="1800"/>
              <a:buChar char="◦"/>
            </a:pPr>
            <a:r>
              <a:rPr lang="de-DE" dirty="0"/>
              <a:t>Uni hat eigenes Fitnesstudio und bietet viele Clubs an (u.A. Camps-Katzen Club, Tanz Club etc)</a:t>
            </a:r>
            <a:endParaRPr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70"/>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Besonderheiten</a:t>
            </a:r>
            <a:endParaRPr/>
          </a:p>
        </p:txBody>
      </p:sp>
      <p:sp>
        <p:nvSpPr>
          <p:cNvPr id="634" name="Google Shape;634;p70"/>
          <p:cNvSpPr txBox="1">
            <a:spLocks noGrp="1"/>
          </p:cNvSpPr>
          <p:nvPr>
            <p:ph type="body" idx="1"/>
          </p:nvPr>
        </p:nvSpPr>
        <p:spPr>
          <a:xfrm>
            <a:off x="1066800" y="1884087"/>
            <a:ext cx="7981950" cy="3394472"/>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a:t>Am Orientation Day wird einem geholfen ein Bankkontto zu eröffnen (Woori oder Shinhan) oder man kann mit seinem Buddy hingehen </a:t>
            </a:r>
            <a:br>
              <a:rPr lang="de-DE"/>
            </a:br>
            <a:r>
              <a:rPr lang="de-DE"/>
              <a:t>(Shinhan wird empfohlen, da es gleich neben der Uni ist)</a:t>
            </a:r>
            <a:endParaRPr/>
          </a:p>
          <a:p>
            <a:pPr marL="182880" lvl="0" indent="-182880" algn="l" rtl="0">
              <a:lnSpc>
                <a:spcPct val="100000"/>
              </a:lnSpc>
              <a:spcBef>
                <a:spcPts val="900"/>
              </a:spcBef>
              <a:spcAft>
                <a:spcPts val="0"/>
              </a:spcAft>
              <a:buSzPts val="1800"/>
              <a:buChar char="◦"/>
            </a:pPr>
            <a:r>
              <a:rPr lang="de-DE"/>
              <a:t>Uni bietet Krankenversicherung an (je nach Alter zwischen 90,000 </a:t>
            </a:r>
            <a:br>
              <a:rPr lang="de-DE"/>
            </a:br>
            <a:r>
              <a:rPr lang="de-DE"/>
              <a:t>oder 110,000 Won) </a:t>
            </a:r>
            <a:endParaRPr/>
          </a:p>
          <a:p>
            <a:pPr marL="182880" lvl="0" indent="-182880" algn="l" rtl="0">
              <a:lnSpc>
                <a:spcPct val="100000"/>
              </a:lnSpc>
              <a:spcBef>
                <a:spcPts val="900"/>
              </a:spcBef>
              <a:spcAft>
                <a:spcPts val="0"/>
              </a:spcAft>
              <a:buSzPts val="1800"/>
              <a:buChar char="◦"/>
            </a:pPr>
            <a:r>
              <a:rPr lang="de-DE"/>
              <a:t>Maskottchen für jedes Department</a:t>
            </a:r>
            <a:endParaRPr/>
          </a:p>
        </p:txBody>
      </p:sp>
      <p:pic>
        <p:nvPicPr>
          <p:cNvPr id="635" name="Google Shape;635;p70"/>
          <p:cNvPicPr preferRelativeResize="0"/>
          <p:nvPr/>
        </p:nvPicPr>
        <p:blipFill rotWithShape="1">
          <a:blip r:embed="rId3">
            <a:alphaModFix/>
          </a:blip>
          <a:srcRect/>
          <a:stretch/>
        </p:blipFill>
        <p:spPr>
          <a:xfrm>
            <a:off x="8553449" y="4887720"/>
            <a:ext cx="971550" cy="971550"/>
          </a:xfrm>
          <a:prstGeom prst="rect">
            <a:avLst/>
          </a:prstGeom>
          <a:noFill/>
          <a:ln>
            <a:noFill/>
          </a:ln>
        </p:spPr>
      </p:pic>
      <p:pic>
        <p:nvPicPr>
          <p:cNvPr id="636" name="Google Shape;636;p70"/>
          <p:cNvPicPr preferRelativeResize="0"/>
          <p:nvPr/>
        </p:nvPicPr>
        <p:blipFill rotWithShape="1">
          <a:blip r:embed="rId4">
            <a:alphaModFix/>
          </a:blip>
          <a:srcRect/>
          <a:stretch/>
        </p:blipFill>
        <p:spPr>
          <a:xfrm>
            <a:off x="7608168" y="4977386"/>
            <a:ext cx="852487" cy="881883"/>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71"/>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Studentenleben</a:t>
            </a:r>
            <a:br>
              <a:rPr lang="de-DE" sz="3300" b="1"/>
            </a:br>
            <a:endParaRPr sz="3300"/>
          </a:p>
        </p:txBody>
      </p:sp>
      <p:sp>
        <p:nvSpPr>
          <p:cNvPr id="642" name="Google Shape;642;p71"/>
          <p:cNvSpPr txBox="1">
            <a:spLocks noGrp="1"/>
          </p:cNvSpPr>
          <p:nvPr>
            <p:ph type="body" idx="1"/>
          </p:nvPr>
        </p:nvSpPr>
        <p:spPr>
          <a:xfrm>
            <a:off x="1066799" y="1625005"/>
            <a:ext cx="9858375" cy="5832648"/>
          </a:xfrm>
          <a:prstGeom prst="rect">
            <a:avLst/>
          </a:prstGeom>
          <a:noFill/>
          <a:ln>
            <a:noFill/>
          </a:ln>
        </p:spPr>
        <p:txBody>
          <a:bodyPr spcFirstLastPara="1" wrap="square" lIns="91425" tIns="45700" rIns="91425" bIns="45700" anchor="t" anchorCtr="0">
            <a:normAutofit/>
          </a:bodyPr>
          <a:lstStyle/>
          <a:p>
            <a:pPr marL="182880" lvl="0" indent="-182880" algn="l" rtl="0">
              <a:lnSpc>
                <a:spcPct val="150000"/>
              </a:lnSpc>
              <a:spcBef>
                <a:spcPts val="0"/>
              </a:spcBef>
              <a:spcAft>
                <a:spcPts val="0"/>
              </a:spcAft>
              <a:buSzPts val="1900"/>
              <a:buChar char="◦"/>
            </a:pPr>
            <a:r>
              <a:rPr lang="de-DE" sz="1900"/>
              <a:t>Die SMWU bietet viele Tagesausflüge innerhalb des Sprachkurses und auch von </a:t>
            </a:r>
            <a:br>
              <a:rPr lang="de-DE" sz="1900"/>
            </a:br>
            <a:r>
              <a:rPr lang="de-DE" sz="1900"/>
              <a:t>anderen Organisationen an. Des Weiteren gibt es das </a:t>
            </a:r>
            <a:r>
              <a:rPr lang="de-DE" sz="1900" u="sng"/>
              <a:t>Buddy Programm U.R.I</a:t>
            </a:r>
            <a:r>
              <a:rPr lang="de-DE" sz="1900"/>
              <a:t>, </a:t>
            </a:r>
            <a:br>
              <a:rPr lang="de-DE" sz="1900"/>
            </a:br>
            <a:r>
              <a:rPr lang="de-DE" sz="1900"/>
              <a:t>das über das Semester verteilt einige Veranstaltungen vorsieht. Auch innerhalb </a:t>
            </a:r>
            <a:br>
              <a:rPr lang="de-DE" sz="1900"/>
            </a:br>
            <a:r>
              <a:rPr lang="de-DE" sz="1900"/>
              <a:t>des Sprachkurses wird das sogenannte </a:t>
            </a:r>
            <a:r>
              <a:rPr lang="de-DE" sz="1900" u="sng"/>
              <a:t>Korean Helper Programm </a:t>
            </a:r>
            <a:r>
              <a:rPr lang="de-DE" sz="1900"/>
              <a:t>angeboten, bei dem man sich anmelden kann, um einen koreanischen Tandempartner:in </a:t>
            </a:r>
            <a:br>
              <a:rPr lang="de-DE" sz="1900"/>
            </a:br>
            <a:r>
              <a:rPr lang="de-DE" sz="1900"/>
              <a:t>zugeteilt zu bekommen. </a:t>
            </a:r>
            <a:endParaRPr/>
          </a:p>
          <a:p>
            <a:pPr marL="182880" lvl="0" indent="-5079" algn="l" rtl="0">
              <a:lnSpc>
                <a:spcPct val="150000"/>
              </a:lnSpc>
              <a:spcBef>
                <a:spcPts val="900"/>
              </a:spcBef>
              <a:spcAft>
                <a:spcPts val="0"/>
              </a:spcAft>
              <a:buSzPts val="2800"/>
              <a:buNone/>
            </a:pPr>
            <a:endParaRPr sz="28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72"/>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Studentenleben</a:t>
            </a:r>
            <a:endParaRPr sz="3300" b="1"/>
          </a:p>
        </p:txBody>
      </p:sp>
      <p:sp>
        <p:nvSpPr>
          <p:cNvPr id="648" name="Google Shape;648;p72"/>
          <p:cNvSpPr txBox="1">
            <a:spLocks noGrp="1"/>
          </p:cNvSpPr>
          <p:nvPr>
            <p:ph type="body" idx="1"/>
          </p:nvPr>
        </p:nvSpPr>
        <p:spPr>
          <a:xfrm>
            <a:off x="647701" y="2103120"/>
            <a:ext cx="10925174" cy="3931920"/>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a:t>Es lohnt sich auch, die </a:t>
            </a:r>
            <a:r>
              <a:rPr lang="de-DE" u="sng"/>
              <a:t>Abteilung für Germanistik</a:t>
            </a:r>
            <a:r>
              <a:rPr lang="de-DE"/>
              <a:t> zu kontaktieren. Sie werden sich dann darum </a:t>
            </a:r>
            <a:br>
              <a:rPr lang="de-DE"/>
            </a:br>
            <a:r>
              <a:rPr lang="de-DE"/>
              <a:t>bemühen, Tandems zu vermitteln wie auch Tutorienstellen für unsere Studierenden anzubieten. </a:t>
            </a:r>
            <a:endParaRPr/>
          </a:p>
          <a:p>
            <a:pPr marL="182880" lvl="0" indent="-182880" algn="l" rtl="0">
              <a:lnSpc>
                <a:spcPct val="100000"/>
              </a:lnSpc>
              <a:spcBef>
                <a:spcPts val="900"/>
              </a:spcBef>
              <a:spcAft>
                <a:spcPts val="0"/>
              </a:spcAft>
              <a:buSzPts val="1800"/>
              <a:buChar char="◦"/>
            </a:pPr>
            <a:r>
              <a:rPr lang="de-DE"/>
              <a:t>Für das Wohnheim muss man sich über die elektronische Bewerbung der Universität anmelden. Man kann angeben, ob man gerne in ein Einzel-, Zweier-, Dreier- oder Vierer-Zimmer möchte. </a:t>
            </a:r>
            <a:br>
              <a:rPr lang="de-DE"/>
            </a:br>
            <a:r>
              <a:rPr lang="de-DE"/>
              <a:t>Zu beachten ist, dass das Wohnheim eine </a:t>
            </a:r>
            <a:r>
              <a:rPr lang="de-DE" b="1">
                <a:solidFill>
                  <a:srgbClr val="FF0000"/>
                </a:solidFill>
              </a:rPr>
              <a:t>Ausgangssperre</a:t>
            </a:r>
            <a:r>
              <a:rPr lang="de-DE"/>
              <a:t> hat (24-5 Uhr). </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73"/>
          <p:cNvSpPr txBox="1">
            <a:spLocks noGrp="1"/>
          </p:cNvSpPr>
          <p:nvPr>
            <p:ph type="title"/>
          </p:nvPr>
        </p:nvSpPr>
        <p:spPr>
          <a:xfrm>
            <a:off x="1981200" y="274638"/>
            <a:ext cx="8229600" cy="1143000"/>
          </a:xfrm>
          <a:prstGeom prst="rect">
            <a:avLst/>
          </a:prstGeom>
          <a:noFill/>
          <a:ln>
            <a:noFill/>
          </a:ln>
        </p:spPr>
        <p:txBody>
          <a:bodyPr spcFirstLastPara="1" wrap="square" lIns="91400" tIns="45700" rIns="91400" bIns="45700" anchor="ctr" anchorCtr="0">
            <a:normAutofit/>
          </a:bodyPr>
          <a:lstStyle/>
          <a:p>
            <a:pPr marL="0" lvl="0" indent="0" algn="ctr" rtl="0">
              <a:lnSpc>
                <a:spcPct val="90000"/>
              </a:lnSpc>
              <a:spcBef>
                <a:spcPts val="0"/>
              </a:spcBef>
              <a:spcAft>
                <a:spcPts val="0"/>
              </a:spcAft>
              <a:buClr>
                <a:schemeClr val="dk1"/>
              </a:buClr>
              <a:buSzPts val="825"/>
              <a:buFont typeface="Calibri"/>
              <a:buNone/>
            </a:pPr>
            <a:r>
              <a:rPr lang="de-DE" sz="3300" b="1"/>
              <a:t>FÜR MEHR INFOS UND FRAGEN</a:t>
            </a:r>
            <a:endParaRPr sz="3300" b="1"/>
          </a:p>
        </p:txBody>
      </p:sp>
      <p:sp>
        <p:nvSpPr>
          <p:cNvPr id="654" name="Google Shape;654;p73"/>
          <p:cNvSpPr txBox="1">
            <a:spLocks noGrp="1"/>
          </p:cNvSpPr>
          <p:nvPr>
            <p:ph type="body" idx="1"/>
          </p:nvPr>
        </p:nvSpPr>
        <p:spPr>
          <a:xfrm>
            <a:off x="1981200" y="2570250"/>
            <a:ext cx="8340575" cy="2263200"/>
          </a:xfrm>
          <a:prstGeom prst="rect">
            <a:avLst/>
          </a:prstGeom>
          <a:noFill/>
          <a:ln>
            <a:noFill/>
          </a:ln>
        </p:spPr>
        <p:txBody>
          <a:bodyPr spcFirstLastPara="1" wrap="square" lIns="91400" tIns="45700" rIns="91400" bIns="45700" anchor="t" anchorCtr="0">
            <a:normAutofit/>
          </a:bodyPr>
          <a:lstStyle/>
          <a:p>
            <a:pPr marL="0" lvl="0" indent="0" algn="l" rtl="0">
              <a:lnSpc>
                <a:spcPct val="100000"/>
              </a:lnSpc>
              <a:spcBef>
                <a:spcPts val="0"/>
              </a:spcBef>
              <a:spcAft>
                <a:spcPts val="0"/>
              </a:spcAft>
              <a:buClr>
                <a:schemeClr val="dk1"/>
              </a:buClr>
              <a:buSzPts val="1494"/>
              <a:buNone/>
            </a:pPr>
            <a:r>
              <a:rPr lang="de-DE" b="1" dirty="0"/>
              <a:t>Kristin Felix </a:t>
            </a:r>
            <a:r>
              <a:rPr lang="de-DE" dirty="0"/>
              <a:t>(</a:t>
            </a:r>
            <a:r>
              <a:rPr lang="de-DE" dirty="0">
                <a:solidFill>
                  <a:srgbClr val="F49100"/>
                </a:solidFill>
              </a:rPr>
              <a:t>kristinfelix.97@gmail.com</a:t>
            </a:r>
            <a:r>
              <a:rPr lang="de-DE" dirty="0"/>
              <a:t>) 2025</a:t>
            </a:r>
            <a:endParaRPr dirty="0"/>
          </a:p>
          <a:p>
            <a:pPr marL="0" lvl="0" indent="0" algn="l" rtl="0">
              <a:lnSpc>
                <a:spcPct val="100000"/>
              </a:lnSpc>
              <a:spcBef>
                <a:spcPts val="400"/>
              </a:spcBef>
              <a:spcAft>
                <a:spcPts val="0"/>
              </a:spcAft>
              <a:buClr>
                <a:schemeClr val="dk1"/>
              </a:buClr>
              <a:buSzPts val="3196"/>
              <a:buNone/>
            </a:pPr>
            <a:endParaRPr sz="3850" dirty="0"/>
          </a:p>
          <a:p>
            <a:pPr marL="0" lvl="0" indent="0" algn="l" rtl="0">
              <a:lnSpc>
                <a:spcPct val="100000"/>
              </a:lnSpc>
              <a:spcBef>
                <a:spcPts val="400"/>
              </a:spcBef>
              <a:spcAft>
                <a:spcPts val="0"/>
              </a:spcAft>
              <a:buClr>
                <a:schemeClr val="dk1"/>
              </a:buClr>
              <a:buSzPts val="1800"/>
              <a:buNone/>
            </a:pPr>
            <a:endParaRPr dirty="0"/>
          </a:p>
          <a:p>
            <a:pPr marL="342900" lvl="0" indent="-215900" algn="l" rtl="0">
              <a:lnSpc>
                <a:spcPct val="100000"/>
              </a:lnSpc>
              <a:spcBef>
                <a:spcPts val="400"/>
              </a:spcBef>
              <a:spcAft>
                <a:spcPts val="0"/>
              </a:spcAft>
              <a:buClr>
                <a:schemeClr val="dk1"/>
              </a:buClr>
              <a:buSzPts val="1800"/>
              <a:buNone/>
            </a:pPr>
            <a:endParaRPr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74"/>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800"/>
              <a:buFont typeface="Century Gothic"/>
              <a:buNone/>
            </a:pPr>
            <a:r>
              <a:rPr lang="de-DE"/>
              <a:t>성균관대학교</a:t>
            </a:r>
            <a:endParaRPr/>
          </a:p>
        </p:txBody>
      </p:sp>
      <p:pic>
        <p:nvPicPr>
          <p:cNvPr id="660" name="Google Shape;660;p74"/>
          <p:cNvPicPr preferRelativeResize="0">
            <a:picLocks noGrp="1"/>
          </p:cNvPicPr>
          <p:nvPr>
            <p:ph type="body" idx="1"/>
          </p:nvPr>
        </p:nvPicPr>
        <p:blipFill rotWithShape="1">
          <a:blip r:embed="rId3">
            <a:alphaModFix/>
          </a:blip>
          <a:srcRect/>
          <a:stretch/>
        </p:blipFill>
        <p:spPr>
          <a:xfrm>
            <a:off x="6436820" y="3096562"/>
            <a:ext cx="3331935" cy="1855282"/>
          </a:xfrm>
          <a:prstGeom prst="rect">
            <a:avLst/>
          </a:prstGeom>
          <a:noFill/>
          <a:ln>
            <a:noFill/>
          </a:ln>
        </p:spPr>
      </p:pic>
      <p:pic>
        <p:nvPicPr>
          <p:cNvPr id="661" name="Google Shape;661;p74" descr="E:\0TUCKU\Infoabend 2017-1\성균관1.jpg"/>
          <p:cNvPicPr preferRelativeResize="0"/>
          <p:nvPr/>
        </p:nvPicPr>
        <p:blipFill rotWithShape="1">
          <a:blip r:embed="rId4">
            <a:alphaModFix/>
          </a:blip>
          <a:srcRect/>
          <a:stretch/>
        </p:blipFill>
        <p:spPr>
          <a:xfrm>
            <a:off x="2725909" y="3096562"/>
            <a:ext cx="1923678" cy="192367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8"/>
          <p:cNvSpPr txBox="1">
            <a:spLocks noGrp="1"/>
          </p:cNvSpPr>
          <p:nvPr>
            <p:ph type="title"/>
          </p:nvPr>
        </p:nvSpPr>
        <p:spPr>
          <a:xfrm>
            <a:off x="942974" y="912813"/>
            <a:ext cx="10972798" cy="4571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entury Gothic"/>
              <a:buNone/>
            </a:pPr>
            <a:r>
              <a:rPr lang="de-DE" b="1">
                <a:solidFill>
                  <a:schemeClr val="dk1"/>
                </a:solidFill>
              </a:rPr>
              <a:t>Bewerbungsunterlagen</a:t>
            </a:r>
            <a:endParaRPr b="1">
              <a:solidFill>
                <a:schemeClr val="dk1"/>
              </a:solidFill>
            </a:endParaRPr>
          </a:p>
        </p:txBody>
      </p:sp>
      <p:sp>
        <p:nvSpPr>
          <p:cNvPr id="180" name="Google Shape;180;p8"/>
          <p:cNvSpPr txBox="1">
            <a:spLocks noGrp="1"/>
          </p:cNvSpPr>
          <p:nvPr>
            <p:ph type="body" idx="1"/>
          </p:nvPr>
        </p:nvSpPr>
        <p:spPr>
          <a:xfrm>
            <a:off x="766731" y="1990706"/>
            <a:ext cx="9958419" cy="592935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de-DE" dirty="0"/>
              <a:t>6. Formlose Übersichtstabelle mit Noten bisher erworbener Scheine und Umrechnung der Durchschnittsnote in GPA </a:t>
            </a:r>
            <a:endParaRPr dirty="0"/>
          </a:p>
          <a:p>
            <a:pPr marL="0" lvl="0" indent="0" algn="l" rtl="0">
              <a:lnSpc>
                <a:spcPct val="100000"/>
              </a:lnSpc>
              <a:spcBef>
                <a:spcPts val="900"/>
              </a:spcBef>
              <a:spcAft>
                <a:spcPts val="0"/>
              </a:spcAft>
              <a:buSzPts val="1800"/>
              <a:buNone/>
            </a:pPr>
            <a:r>
              <a:rPr lang="de-DE" dirty="0"/>
              <a:t>7. Unterschriebene Einverständniserklärung über die Voraussetzungen und Bedingungen für die Teilnahme am TUCKU-Austauschprogramm mit Partnerhochschulen in </a:t>
            </a:r>
            <a:br>
              <a:rPr lang="de-DE" dirty="0"/>
            </a:br>
            <a:r>
              <a:rPr lang="de-DE" dirty="0"/>
              <a:t>Korea (</a:t>
            </a:r>
            <a:r>
              <a:rPr lang="en-US" dirty="0"/>
              <a:t>auf</a:t>
            </a:r>
            <a:r>
              <a:rPr lang="ko-KR" altLang="en-US" dirty="0"/>
              <a:t> </a:t>
            </a:r>
            <a:r>
              <a:rPr lang="en-US" altLang="ko-KR" dirty="0"/>
              <a:t>der</a:t>
            </a:r>
            <a:r>
              <a:rPr lang="ko-KR" altLang="en-US" dirty="0"/>
              <a:t> </a:t>
            </a:r>
            <a:r>
              <a:rPr lang="en-US" altLang="ko-KR" dirty="0"/>
              <a:t>TUCKU-</a:t>
            </a:r>
            <a:r>
              <a:rPr lang="en-US" altLang="ko-KR" dirty="0" err="1"/>
              <a:t>Webseite</a:t>
            </a:r>
            <a:r>
              <a:rPr lang="ko-KR" altLang="en-US" dirty="0"/>
              <a:t> </a:t>
            </a:r>
            <a:r>
              <a:rPr lang="en-US" altLang="ko-KR" dirty="0" err="1"/>
              <a:t>herunterzuladen</a:t>
            </a:r>
            <a:r>
              <a:rPr lang="de-DE" dirty="0"/>
              <a:t>)</a:t>
            </a:r>
            <a:endParaRPr dirty="0"/>
          </a:p>
          <a:p>
            <a:pPr marL="0" lvl="0" indent="0" algn="l" rtl="0">
              <a:lnSpc>
                <a:spcPct val="100000"/>
              </a:lnSpc>
              <a:spcBef>
                <a:spcPts val="900"/>
              </a:spcBef>
              <a:spcAft>
                <a:spcPts val="0"/>
              </a:spcAft>
              <a:buSzPts val="1800"/>
              <a:buNone/>
            </a:pPr>
            <a:r>
              <a:rPr lang="de-DE" dirty="0"/>
              <a:t>8. Angabe und Priorisierung von drei Wunschuniversitäten --&gt; aber </a:t>
            </a:r>
            <a:r>
              <a:rPr lang="de-DE" b="1" dirty="0"/>
              <a:t>keine Gewähr</a:t>
            </a:r>
            <a:r>
              <a:rPr lang="de-DE" dirty="0"/>
              <a:t> für die Nominierung in die Wunschuniversität</a:t>
            </a:r>
            <a:endParaRPr dirty="0"/>
          </a:p>
          <a:p>
            <a:pPr marL="0" lvl="0" indent="0" algn="l" rtl="0">
              <a:lnSpc>
                <a:spcPct val="100000"/>
              </a:lnSpc>
              <a:spcBef>
                <a:spcPts val="900"/>
              </a:spcBef>
              <a:spcAft>
                <a:spcPts val="0"/>
              </a:spcAft>
              <a:buSzPts val="1800"/>
              <a:buNone/>
            </a:pPr>
            <a:endParaRPr dirty="0"/>
          </a:p>
          <a:p>
            <a:pPr marL="182880" lvl="0" indent="-68579" algn="l" rtl="0">
              <a:lnSpc>
                <a:spcPct val="100000"/>
              </a:lnSpc>
              <a:spcBef>
                <a:spcPts val="900"/>
              </a:spcBef>
              <a:spcAft>
                <a:spcPts val="0"/>
              </a:spcAft>
              <a:buSzPts val="1800"/>
              <a:buNone/>
            </a:pPr>
            <a:endParaRPr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75"/>
          <p:cNvSpPr txBox="1">
            <a:spLocks noGrp="1"/>
          </p:cNvSpPr>
          <p:nvPr>
            <p:ph type="title"/>
          </p:nvPr>
        </p:nvSpPr>
        <p:spPr>
          <a:xfrm>
            <a:off x="3067785" y="620688"/>
            <a:ext cx="6056400" cy="4215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62626"/>
              </a:buClr>
              <a:buSzPct val="100000"/>
              <a:buFont typeface="Century Gothic"/>
              <a:buNone/>
            </a:pPr>
            <a:r>
              <a:rPr lang="de-DE" sz="3200" b="1"/>
              <a:t>Sungkyunkwan University</a:t>
            </a:r>
            <a:endParaRPr/>
          </a:p>
        </p:txBody>
      </p:sp>
      <p:sp>
        <p:nvSpPr>
          <p:cNvPr id="667" name="Google Shape;667;p75"/>
          <p:cNvSpPr txBox="1">
            <a:spLocks noGrp="1"/>
          </p:cNvSpPr>
          <p:nvPr>
            <p:ph type="body" idx="1"/>
          </p:nvPr>
        </p:nvSpPr>
        <p:spPr>
          <a:xfrm>
            <a:off x="1211316" y="1278626"/>
            <a:ext cx="9279300" cy="5155200"/>
          </a:xfrm>
          <a:prstGeom prst="rect">
            <a:avLst/>
          </a:prstGeom>
          <a:noFill/>
          <a:ln>
            <a:noFill/>
          </a:ln>
        </p:spPr>
        <p:txBody>
          <a:bodyPr spcFirstLastPara="1" wrap="square" lIns="91425" tIns="45700" rIns="91425" bIns="45700" anchor="t" anchorCtr="0">
            <a:noAutofit/>
          </a:bodyPr>
          <a:lstStyle/>
          <a:p>
            <a:pPr marL="182880" lvl="0" indent="-182880" algn="l" rtl="0">
              <a:lnSpc>
                <a:spcPct val="150000"/>
              </a:lnSpc>
              <a:spcBef>
                <a:spcPts val="0"/>
              </a:spcBef>
              <a:spcAft>
                <a:spcPts val="0"/>
              </a:spcAft>
              <a:buSzPts val="2400"/>
              <a:buChar char="◦"/>
            </a:pPr>
            <a:r>
              <a:rPr lang="de-DE" b="1" dirty="0"/>
              <a:t>International Office:</a:t>
            </a:r>
            <a:endParaRPr dirty="0"/>
          </a:p>
          <a:p>
            <a:pPr marL="182880" lvl="0" indent="-182880" algn="l" rtl="0">
              <a:lnSpc>
                <a:spcPct val="150000"/>
              </a:lnSpc>
              <a:spcBef>
                <a:spcPts val="900"/>
              </a:spcBef>
              <a:spcAft>
                <a:spcPts val="0"/>
              </a:spcAft>
              <a:buSzPts val="2400"/>
              <a:buChar char="◦"/>
            </a:pPr>
            <a:r>
              <a:rPr lang="de-DE" u="sng" dirty="0">
                <a:solidFill>
                  <a:schemeClr val="hlink"/>
                </a:solidFill>
                <a:hlinkClick r:id="rId3"/>
              </a:rPr>
              <a:t>https://www.skku.edu/eng/International/AboutDivision/AbouttheInternationalAffairsDivision03.do</a:t>
            </a:r>
            <a:endParaRPr dirty="0"/>
          </a:p>
          <a:p>
            <a:pPr marL="182880" lvl="0" indent="-182880" algn="l" rtl="0">
              <a:lnSpc>
                <a:spcPct val="150000"/>
              </a:lnSpc>
              <a:spcBef>
                <a:spcPts val="900"/>
              </a:spcBef>
              <a:spcAft>
                <a:spcPts val="0"/>
              </a:spcAft>
              <a:buSzPts val="2400"/>
              <a:buChar char="◦"/>
            </a:pPr>
            <a:r>
              <a:rPr lang="de-DE" b="1" dirty="0"/>
              <a:t>Sprach- und Inhaltskurse</a:t>
            </a:r>
            <a:endParaRPr dirty="0"/>
          </a:p>
          <a:p>
            <a:pPr marL="182880" lvl="0" indent="-182880" algn="l" rtl="0">
              <a:lnSpc>
                <a:spcPct val="150000"/>
              </a:lnSpc>
              <a:spcBef>
                <a:spcPts val="900"/>
              </a:spcBef>
              <a:spcAft>
                <a:spcPts val="0"/>
              </a:spcAft>
              <a:buSzPts val="2400"/>
              <a:buChar char="◦"/>
            </a:pPr>
            <a:r>
              <a:rPr lang="de-DE" dirty="0"/>
              <a:t>Ab 2026 wird SSKU auch wie andere Universitaeten 4 Sprachkurse mit 10 Wochen anbieten. </a:t>
            </a:r>
          </a:p>
          <a:p>
            <a:pPr marL="182880" lvl="0" indent="-182880" algn="l" rtl="0">
              <a:lnSpc>
                <a:spcPct val="150000"/>
              </a:lnSpc>
              <a:spcBef>
                <a:spcPts val="900"/>
              </a:spcBef>
              <a:spcAft>
                <a:spcPts val="0"/>
              </a:spcAft>
              <a:buSzPts val="2400"/>
              <a:buChar char="◦"/>
            </a:pPr>
            <a:r>
              <a:rPr lang="de-DE" dirty="0"/>
              <a:t>Der Sprachunterricht zeichnet sich vor allem durch eine gute Strukturierung aus, die es ermöglicht, die Unterrichtsinhalte in diesem komprimierten zeitlichen Format zu vermitteln. Es werden vor allem viele neue Grammatiken geübt. Die SKKU verwendet für ihren Unterricht drei Lehrbücher und zwei Workbooks.  </a:t>
            </a:r>
            <a:endParaRPr dirty="0"/>
          </a:p>
          <a:p>
            <a:pPr marL="182880" lvl="0" indent="-17779" algn="l" rtl="0">
              <a:lnSpc>
                <a:spcPct val="100000"/>
              </a:lnSpc>
              <a:spcBef>
                <a:spcPts val="900"/>
              </a:spcBef>
              <a:spcAft>
                <a:spcPts val="0"/>
              </a:spcAft>
              <a:buSzPts val="2600"/>
              <a:buNone/>
            </a:pPr>
            <a:endParaRPr sz="2600" b="1" dirty="0">
              <a:solidFill>
                <a:srgbClr val="FF0000"/>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76"/>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800"/>
              <a:buFont typeface="Century Gothic"/>
              <a:buNone/>
            </a:pPr>
            <a:r>
              <a:rPr lang="de-DE"/>
              <a:t>SKKU Sprachkurse</a:t>
            </a:r>
            <a:endParaRPr/>
          </a:p>
        </p:txBody>
      </p:sp>
      <p:sp>
        <p:nvSpPr>
          <p:cNvPr id="673" name="Google Shape;673;p76"/>
          <p:cNvSpPr txBox="1">
            <a:spLocks noGrp="1"/>
          </p:cNvSpPr>
          <p:nvPr>
            <p:ph type="body" idx="1"/>
          </p:nvPr>
        </p:nvSpPr>
        <p:spPr>
          <a:xfrm>
            <a:off x="1066800" y="2103120"/>
            <a:ext cx="10058400" cy="3931920"/>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b="1" dirty="0">
                <a:solidFill>
                  <a:srgbClr val="FF0000"/>
                </a:solidFill>
              </a:rPr>
              <a:t>Es ist ratsam beim Sprachkurs vom Level 3 anzufangen, obwohl man durch Einstufungstest auf Level 4 nominiert wird. </a:t>
            </a:r>
            <a:endParaRPr dirty="0"/>
          </a:p>
          <a:p>
            <a:pPr marL="182880" lvl="0" indent="-182880" algn="l" rtl="0">
              <a:lnSpc>
                <a:spcPct val="100000"/>
              </a:lnSpc>
              <a:spcBef>
                <a:spcPts val="900"/>
              </a:spcBef>
              <a:spcAft>
                <a:spcPts val="0"/>
              </a:spcAft>
              <a:buSzPts val="1800"/>
              <a:buChar char="◦"/>
            </a:pPr>
            <a:r>
              <a:rPr lang="de-DE" dirty="0"/>
              <a:t>Aufgrund der veraenderten Sprachkursenstruktur kann und muss man auch Inhaltskurse belegen. </a:t>
            </a:r>
            <a:r>
              <a:rPr lang="de-DE"/>
              <a:t>Minderstens 1 Inhalstskurs pro Semester muss man belegen. </a:t>
            </a:r>
            <a:endParaRPr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77"/>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800"/>
              <a:buFont typeface="Arial"/>
              <a:buNone/>
            </a:pPr>
            <a:r>
              <a:rPr lang="de-DE" u="sng">
                <a:solidFill>
                  <a:schemeClr val="dk1"/>
                </a:solidFill>
                <a:latin typeface="Arial"/>
                <a:ea typeface="Arial"/>
                <a:cs typeface="Arial"/>
                <a:sym typeface="Arial"/>
              </a:rPr>
              <a:t>Sprachkurs Level 3</a:t>
            </a:r>
            <a:endParaRPr u="sng">
              <a:solidFill>
                <a:schemeClr val="dk1"/>
              </a:solidFill>
              <a:latin typeface="Arial"/>
              <a:ea typeface="Arial"/>
              <a:cs typeface="Arial"/>
              <a:sym typeface="Arial"/>
            </a:endParaRPr>
          </a:p>
        </p:txBody>
      </p:sp>
      <p:sp>
        <p:nvSpPr>
          <p:cNvPr id="679" name="Google Shape;679;p77"/>
          <p:cNvSpPr txBox="1">
            <a:spLocks noGrp="1"/>
          </p:cNvSpPr>
          <p:nvPr>
            <p:ph type="body" idx="1"/>
          </p:nvPr>
        </p:nvSpPr>
        <p:spPr>
          <a:xfrm>
            <a:off x="6543675" y="2343150"/>
            <a:ext cx="3358935" cy="2247900"/>
          </a:xfrm>
          <a:prstGeom prst="rect">
            <a:avLst/>
          </a:prstGeom>
          <a:noFill/>
          <a:ln>
            <a:noFill/>
          </a:ln>
        </p:spPr>
        <p:txBody>
          <a:bodyPr spcFirstLastPara="1" wrap="square" lIns="91425" tIns="45700" rIns="91425" bIns="45700" anchor="t" anchorCtr="0">
            <a:normAutofit fontScale="77500" lnSpcReduction="20000"/>
          </a:bodyPr>
          <a:lstStyle/>
          <a:p>
            <a:pPr marL="182880" lvl="0" indent="-182880" algn="l" rtl="0">
              <a:lnSpc>
                <a:spcPct val="100000"/>
              </a:lnSpc>
              <a:spcBef>
                <a:spcPts val="0"/>
              </a:spcBef>
              <a:spcAft>
                <a:spcPts val="0"/>
              </a:spcAft>
              <a:buSzPct val="100000"/>
              <a:buChar char="◦"/>
            </a:pPr>
            <a:r>
              <a:rPr lang="de-DE" sz="2400">
                <a:latin typeface="Arial"/>
                <a:ea typeface="Arial"/>
                <a:cs typeface="Arial"/>
                <a:sym typeface="Arial"/>
              </a:rPr>
              <a:t>Bücherkosten: 48.000 Won</a:t>
            </a:r>
            <a:endParaRPr/>
          </a:p>
          <a:p>
            <a:pPr marL="182880" lvl="0" indent="-182880" algn="l" rtl="0">
              <a:lnSpc>
                <a:spcPct val="100000"/>
              </a:lnSpc>
              <a:spcBef>
                <a:spcPts val="900"/>
              </a:spcBef>
              <a:spcAft>
                <a:spcPts val="0"/>
              </a:spcAft>
              <a:buSzPct val="100000"/>
              <a:buChar char="◦"/>
            </a:pPr>
            <a:r>
              <a:rPr lang="de-DE" sz="2400">
                <a:latin typeface="Arial"/>
                <a:ea typeface="Arial"/>
                <a:cs typeface="Arial"/>
                <a:sym typeface="Arial"/>
              </a:rPr>
              <a:t>8 Wochen Sprachkurs</a:t>
            </a:r>
            <a:endParaRPr/>
          </a:p>
          <a:p>
            <a:pPr marL="182880" lvl="0" indent="-182880" algn="l" rtl="0">
              <a:lnSpc>
                <a:spcPct val="100000"/>
              </a:lnSpc>
              <a:spcBef>
                <a:spcPts val="900"/>
              </a:spcBef>
              <a:spcAft>
                <a:spcPts val="0"/>
              </a:spcAft>
              <a:buSzPct val="100000"/>
              <a:buChar char="◦"/>
            </a:pPr>
            <a:r>
              <a:rPr lang="de-DE" sz="2400">
                <a:latin typeface="Arial"/>
                <a:ea typeface="Arial"/>
                <a:cs typeface="Arial"/>
                <a:sym typeface="Arial"/>
              </a:rPr>
              <a:t>Eine Lektion in 2 Tagen</a:t>
            </a:r>
            <a:endParaRPr/>
          </a:p>
          <a:p>
            <a:pPr marL="182880" lvl="0" indent="-182880" algn="l" rtl="0">
              <a:lnSpc>
                <a:spcPct val="100000"/>
              </a:lnSpc>
              <a:spcBef>
                <a:spcPts val="900"/>
              </a:spcBef>
              <a:spcAft>
                <a:spcPts val="0"/>
              </a:spcAft>
              <a:buSzPct val="100000"/>
              <a:buChar char="◦"/>
            </a:pPr>
            <a:r>
              <a:rPr lang="de-DE" sz="2400">
                <a:latin typeface="Arial"/>
                <a:ea typeface="Arial"/>
                <a:cs typeface="Arial"/>
                <a:sym typeface="Arial"/>
              </a:rPr>
              <a:t>Pro Lektion ca. 70 Vokabeln</a:t>
            </a:r>
            <a:endParaRPr/>
          </a:p>
          <a:p>
            <a:pPr marL="182880" lvl="0" indent="-182880" algn="l" rtl="0">
              <a:lnSpc>
                <a:spcPct val="100000"/>
              </a:lnSpc>
              <a:spcBef>
                <a:spcPts val="900"/>
              </a:spcBef>
              <a:spcAft>
                <a:spcPts val="0"/>
              </a:spcAft>
              <a:buSzPct val="100000"/>
              <a:buChar char="◦"/>
            </a:pPr>
            <a:r>
              <a:rPr lang="de-DE" sz="2400">
                <a:latin typeface="Arial"/>
                <a:ea typeface="Arial"/>
                <a:cs typeface="Arial"/>
                <a:sym typeface="Arial"/>
              </a:rPr>
              <a:t>Kleine Hausaufgaben und Tests</a:t>
            </a:r>
            <a:endParaRPr sz="2400">
              <a:latin typeface="Arial"/>
              <a:ea typeface="Arial"/>
              <a:cs typeface="Arial"/>
              <a:sym typeface="Arial"/>
            </a:endParaRPr>
          </a:p>
        </p:txBody>
      </p:sp>
      <p:graphicFrame>
        <p:nvGraphicFramePr>
          <p:cNvPr id="680" name="Google Shape;680;p77"/>
          <p:cNvGraphicFramePr/>
          <p:nvPr/>
        </p:nvGraphicFramePr>
        <p:xfrm>
          <a:off x="1724025" y="2162175"/>
          <a:ext cx="3651900" cy="4695850"/>
        </p:xfrm>
        <a:graphic>
          <a:graphicData uri="http://schemas.openxmlformats.org/drawingml/2006/table">
            <a:tbl>
              <a:tblPr firstRow="1" bandRow="1">
                <a:noFill/>
                <a:tableStyleId>{4F803F4A-9FDA-4616-B7DA-6A5E3CE03E4B}</a:tableStyleId>
              </a:tblPr>
              <a:tblGrid>
                <a:gridCol w="1825950">
                  <a:extLst>
                    <a:ext uri="{9D8B030D-6E8A-4147-A177-3AD203B41FA5}">
                      <a16:colId xmlns:a16="http://schemas.microsoft.com/office/drawing/2014/main" val="20000"/>
                    </a:ext>
                  </a:extLst>
                </a:gridCol>
                <a:gridCol w="1825950">
                  <a:extLst>
                    <a:ext uri="{9D8B030D-6E8A-4147-A177-3AD203B41FA5}">
                      <a16:colId xmlns:a16="http://schemas.microsoft.com/office/drawing/2014/main" val="20001"/>
                    </a:ext>
                  </a:extLst>
                </a:gridCol>
              </a:tblGrid>
              <a:tr h="419000">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Zeit</a:t>
                      </a:r>
                      <a:endParaRPr sz="1800" u="none" strike="noStrike" cap="none">
                        <a:latin typeface="Arial"/>
                        <a:ea typeface="Arial"/>
                        <a:cs typeface="Arial"/>
                        <a:sym typeface="Arial"/>
                      </a:endParaRPr>
                    </a:p>
                  </a:txBody>
                  <a:tcPr marL="91450" marR="91450" marT="45725" marB="45725"/>
                </a:tc>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Inhalt</a:t>
                      </a:r>
                      <a:endParaRPr sz="18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0"/>
                  </a:ext>
                </a:extLst>
              </a:tr>
              <a:tr h="733800">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9:00-10:05</a:t>
                      </a:r>
                      <a:endParaRPr sz="1800" u="none" strike="noStrike" cap="none">
                        <a:latin typeface="Arial"/>
                        <a:ea typeface="Arial"/>
                        <a:cs typeface="Arial"/>
                        <a:sym typeface="Arial"/>
                      </a:endParaRPr>
                    </a:p>
                  </a:txBody>
                  <a:tcPr marL="91450" marR="91450" marT="45725" marB="45725"/>
                </a:tc>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Grammatik</a:t>
                      </a:r>
                      <a:endParaRPr sz="18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1"/>
                  </a:ext>
                </a:extLst>
              </a:tr>
              <a:tr h="733800">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10:15-11:20</a:t>
                      </a:r>
                      <a:endParaRPr sz="1800" u="none" strike="noStrike" cap="none">
                        <a:latin typeface="Arial"/>
                        <a:ea typeface="Arial"/>
                        <a:cs typeface="Arial"/>
                        <a:sym typeface="Arial"/>
                      </a:endParaRPr>
                    </a:p>
                  </a:txBody>
                  <a:tcPr marL="91450" marR="91450" marT="45725" marB="45725"/>
                </a:tc>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Grammatik</a:t>
                      </a:r>
                      <a:endParaRPr/>
                    </a:p>
                  </a:txBody>
                  <a:tcPr marL="91450" marR="91450" marT="45725" marB="45725"/>
                </a:tc>
                <a:extLst>
                  <a:ext uri="{0D108BD9-81ED-4DB2-BD59-A6C34878D82A}">
                    <a16:rowId xmlns:a16="http://schemas.microsoft.com/office/drawing/2014/main" val="10002"/>
                  </a:ext>
                </a:extLst>
              </a:tr>
              <a:tr h="733800">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11:20-12:30</a:t>
                      </a:r>
                      <a:endParaRPr sz="1800" u="none" strike="noStrike" cap="none">
                        <a:latin typeface="Arial"/>
                        <a:ea typeface="Arial"/>
                        <a:cs typeface="Arial"/>
                        <a:sym typeface="Arial"/>
                      </a:endParaRPr>
                    </a:p>
                  </a:txBody>
                  <a:tcPr marL="91450" marR="91450" marT="45725" marB="45725"/>
                </a:tc>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Mittagspause</a:t>
                      </a:r>
                      <a:endParaRPr/>
                    </a:p>
                  </a:txBody>
                  <a:tcPr marL="91450" marR="91450" marT="45725" marB="45725"/>
                </a:tc>
                <a:extLst>
                  <a:ext uri="{0D108BD9-81ED-4DB2-BD59-A6C34878D82A}">
                    <a16:rowId xmlns:a16="http://schemas.microsoft.com/office/drawing/2014/main" val="10003"/>
                  </a:ext>
                </a:extLst>
              </a:tr>
              <a:tr h="1037725">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12:30-13:35</a:t>
                      </a:r>
                      <a:endParaRPr sz="1800" u="none" strike="noStrike" cap="none">
                        <a:latin typeface="Arial"/>
                        <a:ea typeface="Arial"/>
                        <a:cs typeface="Arial"/>
                        <a:sym typeface="Arial"/>
                      </a:endParaRPr>
                    </a:p>
                  </a:txBody>
                  <a:tcPr marL="91450" marR="91450" marT="45725" marB="45725"/>
                </a:tc>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Lesen, Schreiben, Reden</a:t>
                      </a:r>
                      <a:endParaRPr/>
                    </a:p>
                  </a:txBody>
                  <a:tcPr marL="91450" marR="91450" marT="45725" marB="45725"/>
                </a:tc>
                <a:extLst>
                  <a:ext uri="{0D108BD9-81ED-4DB2-BD59-A6C34878D82A}">
                    <a16:rowId xmlns:a16="http://schemas.microsoft.com/office/drawing/2014/main" val="10004"/>
                  </a:ext>
                </a:extLst>
              </a:tr>
              <a:tr h="1037725">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13:45-14:50</a:t>
                      </a:r>
                      <a:endParaRPr sz="1800" u="none" strike="noStrike" cap="none">
                        <a:latin typeface="Arial"/>
                        <a:ea typeface="Arial"/>
                        <a:cs typeface="Arial"/>
                        <a:sym typeface="Arial"/>
                      </a:endParaRPr>
                    </a:p>
                  </a:txBody>
                  <a:tcPr marL="91450" marR="91450" marT="45725" marB="45725"/>
                </a:tc>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Lesen, Schreiben, Reden</a:t>
                      </a:r>
                      <a:endParaRPr/>
                    </a:p>
                  </a:txBody>
                  <a:tcPr marL="91450" marR="91450" marT="45725" marB="45725"/>
                </a:tc>
                <a:extLst>
                  <a:ext uri="{0D108BD9-81ED-4DB2-BD59-A6C34878D82A}">
                    <a16:rowId xmlns:a16="http://schemas.microsoft.com/office/drawing/2014/main" val="10005"/>
                  </a:ext>
                </a:extLst>
              </a:tr>
            </a:tbl>
          </a:graphicData>
        </a:graphic>
      </p:graphicFrame>
      <p:sp>
        <p:nvSpPr>
          <p:cNvPr id="681" name="Google Shape;681;p77"/>
          <p:cNvSpPr txBox="1"/>
          <p:nvPr/>
        </p:nvSpPr>
        <p:spPr>
          <a:xfrm>
            <a:off x="5584141" y="2914650"/>
            <a:ext cx="1028700" cy="102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82" name="Google Shape;682;p77"/>
          <p:cNvSpPr txBox="1"/>
          <p:nvPr/>
        </p:nvSpPr>
        <p:spPr>
          <a:xfrm>
            <a:off x="6419850" y="5301208"/>
            <a:ext cx="4543500" cy="1323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u="sng">
                <a:solidFill>
                  <a:schemeClr val="dk1"/>
                </a:solidFill>
                <a:latin typeface="Arial"/>
                <a:ea typeface="Arial"/>
                <a:cs typeface="Arial"/>
                <a:sym typeface="Arial"/>
              </a:rPr>
              <a:t>Sonstiges: </a:t>
            </a:r>
            <a:endParaRPr/>
          </a:p>
          <a:p>
            <a:pPr marL="0" marR="0" lvl="0" indent="0" algn="l" rtl="0">
              <a:spcBef>
                <a:spcPts val="0"/>
              </a:spcBef>
              <a:spcAft>
                <a:spcPts val="0"/>
              </a:spcAft>
              <a:buNone/>
            </a:pPr>
            <a:endParaRPr sz="2000" u="sng">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2000"/>
              <a:buFont typeface="Arial"/>
              <a:buChar char="-"/>
            </a:pPr>
            <a:r>
              <a:rPr lang="de-DE" sz="2000">
                <a:solidFill>
                  <a:schemeClr val="dk1"/>
                </a:solidFill>
                <a:latin typeface="Arial"/>
                <a:ea typeface="Arial"/>
                <a:cs typeface="Arial"/>
                <a:sym typeface="Arial"/>
              </a:rPr>
              <a:t>80% Anwesenheit</a:t>
            </a:r>
            <a:endParaRPr/>
          </a:p>
          <a:p>
            <a:pPr marL="285750" marR="0" lvl="0" indent="-285750" algn="l" rtl="0">
              <a:spcBef>
                <a:spcPts val="0"/>
              </a:spcBef>
              <a:spcAft>
                <a:spcPts val="0"/>
              </a:spcAft>
              <a:buClr>
                <a:schemeClr val="dk1"/>
              </a:buClr>
              <a:buSzPts val="2000"/>
              <a:buFont typeface="Arial"/>
              <a:buChar char="-"/>
            </a:pPr>
            <a:r>
              <a:rPr lang="de-DE" sz="2000">
                <a:solidFill>
                  <a:schemeClr val="dk1"/>
                </a:solidFill>
                <a:latin typeface="Arial"/>
                <a:ea typeface="Arial"/>
                <a:cs typeface="Arial"/>
                <a:sym typeface="Arial"/>
              </a:rPr>
              <a:t>70% um den Kurs zu </a:t>
            </a:r>
            <a:r>
              <a:rPr lang="de-DE" sz="2000">
                <a:solidFill>
                  <a:schemeClr val="dk1"/>
                </a:solidFill>
              </a:rPr>
              <a:t>bestehen</a:t>
            </a:r>
            <a:endParaRPr sz="2000">
              <a:solidFill>
                <a:schemeClr val="dk1"/>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78"/>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800"/>
              <a:buFont typeface="Arial"/>
              <a:buNone/>
            </a:pPr>
            <a:r>
              <a:rPr lang="de-DE" u="sng">
                <a:solidFill>
                  <a:schemeClr val="dk1"/>
                </a:solidFill>
                <a:latin typeface="Arial"/>
                <a:ea typeface="Arial"/>
                <a:cs typeface="Arial"/>
                <a:sym typeface="Arial"/>
              </a:rPr>
              <a:t>Sprachkurs Level 4</a:t>
            </a:r>
            <a:endParaRPr/>
          </a:p>
        </p:txBody>
      </p:sp>
      <p:sp>
        <p:nvSpPr>
          <p:cNvPr id="688" name="Google Shape;688;p78"/>
          <p:cNvSpPr txBox="1">
            <a:spLocks noGrp="1"/>
          </p:cNvSpPr>
          <p:nvPr>
            <p:ph type="body" idx="1"/>
          </p:nvPr>
        </p:nvSpPr>
        <p:spPr>
          <a:xfrm>
            <a:off x="6096000" y="2564904"/>
            <a:ext cx="3600400" cy="2088232"/>
          </a:xfrm>
          <a:prstGeom prst="rect">
            <a:avLst/>
          </a:prstGeom>
          <a:noFill/>
          <a:ln>
            <a:noFill/>
          </a:ln>
        </p:spPr>
        <p:txBody>
          <a:bodyPr spcFirstLastPara="1" wrap="square" lIns="91425" tIns="45700" rIns="91425" bIns="45700" anchor="t" anchorCtr="0">
            <a:normAutofit fontScale="85000" lnSpcReduction="10000"/>
          </a:bodyPr>
          <a:lstStyle/>
          <a:p>
            <a:pPr marL="182880" lvl="0" indent="-182880" algn="l" rtl="0">
              <a:lnSpc>
                <a:spcPct val="100000"/>
              </a:lnSpc>
              <a:spcBef>
                <a:spcPts val="0"/>
              </a:spcBef>
              <a:spcAft>
                <a:spcPts val="0"/>
              </a:spcAft>
              <a:buSzPct val="100000"/>
              <a:buChar char="◦"/>
            </a:pPr>
            <a:r>
              <a:rPr lang="de-DE" sz="2400">
                <a:latin typeface="Arial"/>
                <a:ea typeface="Arial"/>
                <a:cs typeface="Arial"/>
                <a:sym typeface="Arial"/>
              </a:rPr>
              <a:t>Bücherkosten: 48.000 Won</a:t>
            </a:r>
            <a:endParaRPr/>
          </a:p>
          <a:p>
            <a:pPr marL="182880" lvl="0" indent="-182880" algn="l" rtl="0">
              <a:lnSpc>
                <a:spcPct val="100000"/>
              </a:lnSpc>
              <a:spcBef>
                <a:spcPts val="900"/>
              </a:spcBef>
              <a:spcAft>
                <a:spcPts val="0"/>
              </a:spcAft>
              <a:buSzPct val="100000"/>
              <a:buChar char="◦"/>
            </a:pPr>
            <a:r>
              <a:rPr lang="de-DE" sz="2400">
                <a:latin typeface="Arial"/>
                <a:ea typeface="Arial"/>
                <a:cs typeface="Arial"/>
                <a:sym typeface="Arial"/>
              </a:rPr>
              <a:t>8 Wochen Sprachkurs</a:t>
            </a:r>
            <a:endParaRPr/>
          </a:p>
          <a:p>
            <a:pPr marL="182880" lvl="0" indent="-182880" algn="l" rtl="0">
              <a:lnSpc>
                <a:spcPct val="100000"/>
              </a:lnSpc>
              <a:spcBef>
                <a:spcPts val="900"/>
              </a:spcBef>
              <a:spcAft>
                <a:spcPts val="0"/>
              </a:spcAft>
              <a:buSzPct val="100000"/>
              <a:buChar char="◦"/>
            </a:pPr>
            <a:r>
              <a:rPr lang="de-DE" sz="2400">
                <a:latin typeface="Arial"/>
                <a:ea typeface="Arial"/>
                <a:cs typeface="Arial"/>
                <a:sym typeface="Arial"/>
              </a:rPr>
              <a:t>Eine Lektion in 2 Tagen</a:t>
            </a:r>
            <a:endParaRPr/>
          </a:p>
          <a:p>
            <a:pPr marL="182880" lvl="0" indent="-182880" algn="l" rtl="0">
              <a:lnSpc>
                <a:spcPct val="100000"/>
              </a:lnSpc>
              <a:spcBef>
                <a:spcPts val="900"/>
              </a:spcBef>
              <a:spcAft>
                <a:spcPts val="0"/>
              </a:spcAft>
              <a:buSzPct val="100000"/>
              <a:buChar char="◦"/>
            </a:pPr>
            <a:r>
              <a:rPr lang="de-DE" sz="2400">
                <a:latin typeface="Arial"/>
                <a:ea typeface="Arial"/>
                <a:cs typeface="Arial"/>
                <a:sym typeface="Arial"/>
              </a:rPr>
              <a:t>Pro Lektion ca. 85 Vokabeln</a:t>
            </a:r>
            <a:endParaRPr/>
          </a:p>
          <a:p>
            <a:pPr marL="182880" lvl="0" indent="-182880" algn="l" rtl="0">
              <a:lnSpc>
                <a:spcPct val="100000"/>
              </a:lnSpc>
              <a:spcBef>
                <a:spcPts val="900"/>
              </a:spcBef>
              <a:spcAft>
                <a:spcPts val="0"/>
              </a:spcAft>
              <a:buSzPct val="100000"/>
              <a:buChar char="◦"/>
            </a:pPr>
            <a:r>
              <a:rPr lang="de-DE" sz="2400">
                <a:latin typeface="Arial"/>
                <a:ea typeface="Arial"/>
                <a:cs typeface="Arial"/>
                <a:sym typeface="Arial"/>
              </a:rPr>
              <a:t>Wöchentliche Tests</a:t>
            </a:r>
            <a:endParaRPr/>
          </a:p>
        </p:txBody>
      </p:sp>
      <p:graphicFrame>
        <p:nvGraphicFramePr>
          <p:cNvPr id="689" name="Google Shape;689;p78"/>
          <p:cNvGraphicFramePr/>
          <p:nvPr/>
        </p:nvGraphicFramePr>
        <p:xfrm>
          <a:off x="2423592" y="2132856"/>
          <a:ext cx="2950825" cy="4725150"/>
        </p:xfrm>
        <a:graphic>
          <a:graphicData uri="http://schemas.openxmlformats.org/drawingml/2006/table">
            <a:tbl>
              <a:tblPr firstRow="1" bandRow="1">
                <a:noFill/>
                <a:tableStyleId>{4F803F4A-9FDA-4616-B7DA-6A5E3CE03E4B}</a:tableStyleId>
              </a:tblPr>
              <a:tblGrid>
                <a:gridCol w="1404150">
                  <a:extLst>
                    <a:ext uri="{9D8B030D-6E8A-4147-A177-3AD203B41FA5}">
                      <a16:colId xmlns:a16="http://schemas.microsoft.com/office/drawing/2014/main" val="20000"/>
                    </a:ext>
                  </a:extLst>
                </a:gridCol>
                <a:gridCol w="1546675">
                  <a:extLst>
                    <a:ext uri="{9D8B030D-6E8A-4147-A177-3AD203B41FA5}">
                      <a16:colId xmlns:a16="http://schemas.microsoft.com/office/drawing/2014/main" val="20001"/>
                    </a:ext>
                  </a:extLst>
                </a:gridCol>
              </a:tblGrid>
              <a:tr h="371775">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Zeit</a:t>
                      </a:r>
                      <a:endParaRPr sz="1800" u="none" strike="noStrike" cap="none">
                        <a:latin typeface="Arial"/>
                        <a:ea typeface="Arial"/>
                        <a:cs typeface="Arial"/>
                        <a:sym typeface="Arial"/>
                      </a:endParaRPr>
                    </a:p>
                  </a:txBody>
                  <a:tcPr marL="91450" marR="91450" marT="45725" marB="45725"/>
                </a:tc>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Inhalt</a:t>
                      </a:r>
                      <a:endParaRPr sz="18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0"/>
                  </a:ext>
                </a:extLst>
              </a:tr>
              <a:tr h="651075">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9:00-10:05</a:t>
                      </a:r>
                      <a:endParaRPr sz="1800" u="none" strike="noStrike" cap="none">
                        <a:latin typeface="Arial"/>
                        <a:ea typeface="Arial"/>
                        <a:cs typeface="Arial"/>
                        <a:sym typeface="Arial"/>
                      </a:endParaRPr>
                    </a:p>
                  </a:txBody>
                  <a:tcPr marL="91450" marR="91450" marT="45725" marB="45725"/>
                </a:tc>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Grammatik</a:t>
                      </a:r>
                      <a:endParaRPr sz="18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1"/>
                  </a:ext>
                </a:extLst>
              </a:tr>
              <a:tr h="651075">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10:15-11:20</a:t>
                      </a:r>
                      <a:endParaRPr sz="1800" u="none" strike="noStrike" cap="none">
                        <a:latin typeface="Arial"/>
                        <a:ea typeface="Arial"/>
                        <a:cs typeface="Arial"/>
                        <a:sym typeface="Arial"/>
                      </a:endParaRPr>
                    </a:p>
                  </a:txBody>
                  <a:tcPr marL="91450" marR="91450" marT="45725" marB="45725"/>
                </a:tc>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Grammatik</a:t>
                      </a:r>
                      <a:endParaRPr sz="18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2"/>
                  </a:ext>
                </a:extLst>
              </a:tr>
              <a:tr h="651075">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11:20-12:30</a:t>
                      </a:r>
                      <a:endParaRPr sz="1800" u="none" strike="noStrike" cap="none">
                        <a:latin typeface="Arial"/>
                        <a:ea typeface="Arial"/>
                        <a:cs typeface="Arial"/>
                        <a:sym typeface="Arial"/>
                      </a:endParaRPr>
                    </a:p>
                  </a:txBody>
                  <a:tcPr marL="91450" marR="91450" marT="45725" marB="45725"/>
                </a:tc>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Mittagspause</a:t>
                      </a:r>
                      <a:endParaRPr sz="18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3"/>
                  </a:ext>
                </a:extLst>
              </a:tr>
              <a:tr h="1200075">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12:30-13:35</a:t>
                      </a:r>
                      <a:endParaRPr sz="1800" u="none" strike="noStrike" cap="none">
                        <a:latin typeface="Arial"/>
                        <a:ea typeface="Arial"/>
                        <a:cs typeface="Arial"/>
                        <a:sym typeface="Arial"/>
                      </a:endParaRPr>
                    </a:p>
                  </a:txBody>
                  <a:tcPr marL="91450" marR="91450" marT="45725" marB="45725"/>
                </a:tc>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Lesen, Schreiben, Reden</a:t>
                      </a:r>
                      <a:endParaRPr sz="18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4"/>
                  </a:ext>
                </a:extLst>
              </a:tr>
              <a:tr h="1200075">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13:35-14:50</a:t>
                      </a:r>
                      <a:endParaRPr sz="1800" u="none" strike="noStrike" cap="none">
                        <a:latin typeface="Arial"/>
                        <a:ea typeface="Arial"/>
                        <a:cs typeface="Arial"/>
                        <a:sym typeface="Arial"/>
                      </a:endParaRPr>
                    </a:p>
                  </a:txBody>
                  <a:tcPr marL="91450" marR="91450" marT="45725" marB="45725"/>
                </a:tc>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Lesen, Schreiben, Reden</a:t>
                      </a:r>
                      <a:endParaRPr sz="18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5"/>
                  </a:ext>
                </a:extLst>
              </a:tr>
            </a:tbl>
          </a:graphicData>
        </a:graphic>
      </p:graphicFrame>
      <p:sp>
        <p:nvSpPr>
          <p:cNvPr id="690" name="Google Shape;690;p78"/>
          <p:cNvSpPr txBox="1"/>
          <p:nvPr/>
        </p:nvSpPr>
        <p:spPr>
          <a:xfrm>
            <a:off x="5978980" y="4840754"/>
            <a:ext cx="4149468" cy="1615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u="sng">
                <a:solidFill>
                  <a:schemeClr val="dk1"/>
                </a:solidFill>
                <a:latin typeface="Arial"/>
                <a:ea typeface="Arial"/>
                <a:cs typeface="Arial"/>
                <a:sym typeface="Arial"/>
              </a:rPr>
              <a:t>Sonstiges:</a:t>
            </a:r>
            <a:endParaRPr/>
          </a:p>
          <a:p>
            <a:pPr marL="0" marR="0" lvl="0" indent="0" algn="l" rtl="0">
              <a:spcBef>
                <a:spcPts val="0"/>
              </a:spcBef>
              <a:spcAft>
                <a:spcPts val="0"/>
              </a:spcAft>
              <a:buNone/>
            </a:pPr>
            <a:endParaRPr sz="2000" u="sng">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ts val="2000"/>
              <a:buFont typeface="Arial"/>
              <a:buChar char="-"/>
            </a:pPr>
            <a:r>
              <a:rPr lang="de-DE" sz="2000">
                <a:solidFill>
                  <a:schemeClr val="dk1"/>
                </a:solidFill>
                <a:latin typeface="Arial"/>
                <a:ea typeface="Arial"/>
                <a:cs typeface="Arial"/>
                <a:sym typeface="Arial"/>
              </a:rPr>
              <a:t>80% Anwesenheit</a:t>
            </a:r>
            <a:endParaRPr/>
          </a:p>
          <a:p>
            <a:pPr marL="342900" marR="0" lvl="0" indent="-342900" algn="l" rtl="0">
              <a:spcBef>
                <a:spcPts val="0"/>
              </a:spcBef>
              <a:spcAft>
                <a:spcPts val="0"/>
              </a:spcAft>
              <a:buClr>
                <a:schemeClr val="dk1"/>
              </a:buClr>
              <a:buSzPts val="2000"/>
              <a:buFont typeface="Arial"/>
              <a:buChar char="-"/>
            </a:pPr>
            <a:r>
              <a:rPr lang="de-DE" sz="2000">
                <a:solidFill>
                  <a:schemeClr val="dk1"/>
                </a:solidFill>
                <a:latin typeface="Arial"/>
                <a:ea typeface="Arial"/>
                <a:cs typeface="Arial"/>
                <a:sym typeface="Arial"/>
              </a:rPr>
              <a:t>70% um den Kurs zu bestehen</a:t>
            </a:r>
            <a:endParaRPr/>
          </a:p>
          <a:p>
            <a:pPr marL="342900" marR="0" lvl="0" indent="-215900" algn="l" rtl="0">
              <a:spcBef>
                <a:spcPts val="0"/>
              </a:spcBef>
              <a:spcAft>
                <a:spcPts val="0"/>
              </a:spcAft>
              <a:buClr>
                <a:schemeClr val="dk1"/>
              </a:buClr>
              <a:buSzPts val="2000"/>
              <a:buFont typeface="Century Gothic"/>
              <a:buNone/>
            </a:pPr>
            <a:endParaRPr sz="2000" u="sng">
              <a:solidFill>
                <a:schemeClr val="dk1"/>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79"/>
          <p:cNvSpPr txBox="1">
            <a:spLocks noGrp="1"/>
          </p:cNvSpPr>
          <p:nvPr>
            <p:ph type="title"/>
          </p:nvPr>
        </p:nvSpPr>
        <p:spPr>
          <a:xfrm>
            <a:off x="1981200" y="274638"/>
            <a:ext cx="8229600" cy="1143000"/>
          </a:xfrm>
          <a:prstGeom prst="rect">
            <a:avLst/>
          </a:prstGeom>
          <a:noFill/>
          <a:ln>
            <a:noFill/>
          </a:ln>
        </p:spPr>
        <p:txBody>
          <a:bodyPr spcFirstLastPara="1" wrap="square" lIns="91400" tIns="45700" rIns="91400" bIns="45700" anchor="ctr" anchorCtr="0">
            <a:normAutofit/>
          </a:bodyPr>
          <a:lstStyle/>
          <a:p>
            <a:pPr marL="0" lvl="0" indent="0" algn="ctr" rtl="0">
              <a:lnSpc>
                <a:spcPct val="90000"/>
              </a:lnSpc>
              <a:spcBef>
                <a:spcPts val="0"/>
              </a:spcBef>
              <a:spcAft>
                <a:spcPts val="0"/>
              </a:spcAft>
              <a:buClr>
                <a:schemeClr val="dk1"/>
              </a:buClr>
              <a:buSzPts val="900"/>
              <a:buFont typeface="Calibri"/>
              <a:buNone/>
            </a:pPr>
            <a:r>
              <a:rPr lang="de-DE" sz="3600"/>
              <a:t>FÜR MEHR INFOS UND FRAGEN</a:t>
            </a:r>
            <a:endParaRPr sz="3600"/>
          </a:p>
        </p:txBody>
      </p:sp>
      <p:sp>
        <p:nvSpPr>
          <p:cNvPr id="696" name="Google Shape;696;p79"/>
          <p:cNvSpPr txBox="1">
            <a:spLocks noGrp="1"/>
          </p:cNvSpPr>
          <p:nvPr>
            <p:ph type="body" idx="1"/>
          </p:nvPr>
        </p:nvSpPr>
        <p:spPr>
          <a:xfrm>
            <a:off x="2632225" y="2655975"/>
            <a:ext cx="7105500" cy="2263200"/>
          </a:xfrm>
          <a:prstGeom prst="rect">
            <a:avLst/>
          </a:prstGeom>
          <a:noFill/>
          <a:ln>
            <a:noFill/>
          </a:ln>
        </p:spPr>
        <p:txBody>
          <a:bodyPr spcFirstLastPara="1" wrap="square" lIns="91400" tIns="45700" rIns="91400" bIns="45700" anchor="t" anchorCtr="0">
            <a:normAutofit/>
          </a:bodyPr>
          <a:lstStyle/>
          <a:p>
            <a:pPr marL="0" lvl="0" indent="0" algn="l" rtl="0">
              <a:lnSpc>
                <a:spcPct val="100000"/>
              </a:lnSpc>
              <a:spcBef>
                <a:spcPts val="0"/>
              </a:spcBef>
              <a:spcAft>
                <a:spcPts val="0"/>
              </a:spcAft>
              <a:buClr>
                <a:schemeClr val="dk1"/>
              </a:buClr>
              <a:buSzPts val="1494"/>
              <a:buNone/>
            </a:pPr>
            <a:r>
              <a:rPr lang="de-DE" b="1" dirty="0"/>
              <a:t>Nora Keiss </a:t>
            </a:r>
            <a:r>
              <a:rPr lang="de-DE" dirty="0"/>
              <a:t>(</a:t>
            </a:r>
            <a:r>
              <a:rPr lang="de-DE" dirty="0">
                <a:solidFill>
                  <a:srgbClr val="F49100"/>
                </a:solidFill>
              </a:rPr>
              <a:t>nora.keiss@gmx.de</a:t>
            </a:r>
            <a:r>
              <a:rPr lang="de-DE" dirty="0"/>
              <a:t>) 2025</a:t>
            </a:r>
            <a:endParaRPr dirty="0"/>
          </a:p>
          <a:p>
            <a:pPr marL="0" lvl="0" indent="0" algn="l" rtl="0">
              <a:lnSpc>
                <a:spcPct val="100000"/>
              </a:lnSpc>
              <a:spcBef>
                <a:spcPts val="400"/>
              </a:spcBef>
              <a:spcAft>
                <a:spcPts val="0"/>
              </a:spcAft>
              <a:buClr>
                <a:schemeClr val="dk1"/>
              </a:buClr>
              <a:buSzPts val="3196"/>
              <a:buNone/>
            </a:pPr>
            <a:endParaRPr sz="3850" dirty="0"/>
          </a:p>
          <a:p>
            <a:pPr marL="0" lvl="0" indent="0" algn="l" rtl="0">
              <a:lnSpc>
                <a:spcPct val="100000"/>
              </a:lnSpc>
              <a:spcBef>
                <a:spcPts val="400"/>
              </a:spcBef>
              <a:spcAft>
                <a:spcPts val="0"/>
              </a:spcAft>
              <a:buClr>
                <a:schemeClr val="dk1"/>
              </a:buClr>
              <a:buSzPts val="1800"/>
              <a:buNone/>
            </a:pPr>
            <a:endParaRPr dirty="0"/>
          </a:p>
          <a:p>
            <a:pPr marL="342900" lvl="0" indent="-215900" algn="l" rtl="0">
              <a:lnSpc>
                <a:spcPct val="100000"/>
              </a:lnSpc>
              <a:spcBef>
                <a:spcPts val="400"/>
              </a:spcBef>
              <a:spcAft>
                <a:spcPts val="0"/>
              </a:spcAft>
              <a:buClr>
                <a:schemeClr val="dk1"/>
              </a:buClr>
              <a:buSzPts val="1800"/>
              <a:buNone/>
            </a:pPr>
            <a:endParaRPr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80"/>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800"/>
              <a:buFont typeface="Century Gothic"/>
              <a:buNone/>
            </a:pPr>
            <a:r>
              <a:rPr lang="de-DE"/>
              <a:t>연세대학교</a:t>
            </a:r>
            <a:endParaRPr/>
          </a:p>
        </p:txBody>
      </p:sp>
      <p:pic>
        <p:nvPicPr>
          <p:cNvPr id="702" name="Google Shape;702;p80" descr="YonseiCIMG7625.JPG"/>
          <p:cNvPicPr preferRelativeResize="0">
            <a:picLocks noGrp="1"/>
          </p:cNvPicPr>
          <p:nvPr>
            <p:ph type="body" idx="1"/>
          </p:nvPr>
        </p:nvPicPr>
        <p:blipFill rotWithShape="1">
          <a:blip r:embed="rId3">
            <a:alphaModFix/>
          </a:blip>
          <a:srcRect/>
          <a:stretch/>
        </p:blipFill>
        <p:spPr>
          <a:xfrm>
            <a:off x="3475630" y="2103438"/>
            <a:ext cx="5240740" cy="3932237"/>
          </a:xfrm>
          <a:prstGeom prst="rect">
            <a:avLst/>
          </a:prstGeom>
          <a:noFill/>
          <a:ln>
            <a:noFill/>
          </a:ln>
        </p:spPr>
      </p:pic>
      <p:pic>
        <p:nvPicPr>
          <p:cNvPr id="703" name="Google Shape;703;p80" descr="E:\0TUCKU\Infoabend 2017-1\연대1.jpg"/>
          <p:cNvPicPr preferRelativeResize="0"/>
          <p:nvPr/>
        </p:nvPicPr>
        <p:blipFill rotWithShape="1">
          <a:blip r:embed="rId4">
            <a:alphaModFix/>
          </a:blip>
          <a:srcRect/>
          <a:stretch/>
        </p:blipFill>
        <p:spPr>
          <a:xfrm>
            <a:off x="1914526" y="3144185"/>
            <a:ext cx="2052228" cy="2052228"/>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81"/>
          <p:cNvSpPr txBox="1">
            <a:spLocks noGrp="1"/>
          </p:cNvSpPr>
          <p:nvPr>
            <p:ph type="title"/>
          </p:nvPr>
        </p:nvSpPr>
        <p:spPr>
          <a:xfrm>
            <a:off x="3121791" y="404664"/>
            <a:ext cx="5948418" cy="52956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62626"/>
              </a:buClr>
              <a:buSzPct val="100000"/>
              <a:buFont typeface="Century Gothic"/>
              <a:buNone/>
            </a:pPr>
            <a:r>
              <a:rPr lang="de-DE" sz="3200" b="1"/>
              <a:t>Yonsei University</a:t>
            </a:r>
            <a:endParaRPr/>
          </a:p>
        </p:txBody>
      </p:sp>
      <p:sp>
        <p:nvSpPr>
          <p:cNvPr id="709" name="Google Shape;709;p81"/>
          <p:cNvSpPr txBox="1">
            <a:spLocks noGrp="1"/>
          </p:cNvSpPr>
          <p:nvPr>
            <p:ph type="body" idx="1"/>
          </p:nvPr>
        </p:nvSpPr>
        <p:spPr>
          <a:xfrm>
            <a:off x="1919536" y="1124744"/>
            <a:ext cx="8208912" cy="5544616"/>
          </a:xfrm>
          <a:prstGeom prst="rect">
            <a:avLst/>
          </a:prstGeom>
          <a:noFill/>
          <a:ln>
            <a:noFill/>
          </a:ln>
        </p:spPr>
        <p:txBody>
          <a:bodyPr spcFirstLastPara="1" wrap="square" lIns="91425" tIns="45700" rIns="91425" bIns="45700" anchor="t" anchorCtr="0">
            <a:normAutofit/>
          </a:bodyPr>
          <a:lstStyle/>
          <a:p>
            <a:pPr marL="182880" lvl="0" indent="-182880" algn="l" rtl="0">
              <a:lnSpc>
                <a:spcPct val="150000"/>
              </a:lnSpc>
              <a:spcBef>
                <a:spcPts val="0"/>
              </a:spcBef>
              <a:spcAft>
                <a:spcPts val="0"/>
              </a:spcAft>
              <a:buSzPts val="1800"/>
              <a:buChar char="◦"/>
            </a:pPr>
            <a:r>
              <a:rPr lang="de-DE" b="1" dirty="0"/>
              <a:t>International Office: </a:t>
            </a:r>
            <a:r>
              <a:rPr lang="de-DE" u="sng" dirty="0">
                <a:solidFill>
                  <a:schemeClr val="hlink"/>
                </a:solidFill>
                <a:hlinkClick r:id="rId3"/>
              </a:rPr>
              <a:t>http://oia.yonsei.ac.kr/intstd/exOver.asp</a:t>
            </a:r>
            <a:endParaRPr u="sng" dirty="0"/>
          </a:p>
          <a:p>
            <a:pPr marL="182880" lvl="0" indent="-182880" algn="l" rtl="0">
              <a:lnSpc>
                <a:spcPct val="150000"/>
              </a:lnSpc>
              <a:spcBef>
                <a:spcPts val="900"/>
              </a:spcBef>
              <a:spcAft>
                <a:spcPts val="0"/>
              </a:spcAft>
              <a:buSzPts val="1800"/>
              <a:buChar char="◦"/>
            </a:pPr>
            <a:r>
              <a:rPr lang="de-DE" b="1" dirty="0"/>
              <a:t>Besonderheiten</a:t>
            </a:r>
            <a:r>
              <a:rPr lang="de-DE" dirty="0"/>
              <a:t>: Angebot nicht für Hauptfach-Studierende im Bachelor geeignet. </a:t>
            </a:r>
            <a:endParaRPr dirty="0"/>
          </a:p>
          <a:p>
            <a:pPr marL="182880" lvl="0" indent="-182880" algn="l" rtl="0">
              <a:lnSpc>
                <a:spcPct val="150000"/>
              </a:lnSpc>
              <a:spcBef>
                <a:spcPts val="900"/>
              </a:spcBef>
              <a:spcAft>
                <a:spcPts val="0"/>
              </a:spcAft>
              <a:buSzPts val="1800"/>
              <a:buChar char="◦"/>
            </a:pPr>
            <a:r>
              <a:rPr lang="de-DE" b="1" dirty="0"/>
              <a:t>Sprach- und Inhaltskurse</a:t>
            </a:r>
            <a:endParaRPr dirty="0"/>
          </a:p>
          <a:p>
            <a:pPr marL="182880" lvl="0" indent="-182880" algn="l" rtl="0">
              <a:lnSpc>
                <a:spcPct val="150000"/>
              </a:lnSpc>
              <a:spcBef>
                <a:spcPts val="900"/>
              </a:spcBef>
              <a:spcAft>
                <a:spcPts val="0"/>
              </a:spcAft>
              <a:buSzPts val="1800"/>
              <a:buChar char="◦"/>
            </a:pPr>
            <a:r>
              <a:rPr lang="de-DE" dirty="0"/>
              <a:t>Die gebührenfrei angebotenen Sprachkurse des Korean Language Institute (KLI) sind keine Intensivkurse mit 200 Stunden pro Kurs. Diese Sprachkurse sind für Hauptfachstudenten daher nicht empfehlenswert und sie werden auch nicht für die Yonsei nominiert. Stattdessen findet der Kurs täglich für zwei Stunden statt. Ein hohes Maß an Selbststudium ist notwendig. </a:t>
            </a:r>
            <a:endParaRPr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82"/>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800"/>
              <a:buFont typeface="Century Gothic"/>
              <a:buNone/>
            </a:pPr>
            <a:r>
              <a:rPr lang="de-DE" dirty="0"/>
              <a:t>Yonsei University</a:t>
            </a:r>
            <a:endParaRPr dirty="0"/>
          </a:p>
        </p:txBody>
      </p:sp>
      <p:sp>
        <p:nvSpPr>
          <p:cNvPr id="715" name="Google Shape;715;p82"/>
          <p:cNvSpPr txBox="1">
            <a:spLocks noGrp="1"/>
          </p:cNvSpPr>
          <p:nvPr>
            <p:ph type="body" idx="1"/>
          </p:nvPr>
        </p:nvSpPr>
        <p:spPr>
          <a:xfrm>
            <a:off x="1066800" y="2103120"/>
            <a:ext cx="10058400" cy="3931920"/>
          </a:xfrm>
          <a:prstGeom prst="rect">
            <a:avLst/>
          </a:prstGeom>
          <a:noFill/>
          <a:ln>
            <a:noFill/>
          </a:ln>
        </p:spPr>
        <p:txBody>
          <a:bodyPr spcFirstLastPara="1" wrap="square" lIns="91425" tIns="45700" rIns="91425" bIns="45700" anchor="t" anchorCtr="0">
            <a:normAutofit/>
          </a:bodyPr>
          <a:lstStyle/>
          <a:p>
            <a:pPr marL="182880" lvl="0" indent="-182880" algn="l" rtl="0">
              <a:lnSpc>
                <a:spcPct val="150000"/>
              </a:lnSpc>
              <a:spcBef>
                <a:spcPts val="0"/>
              </a:spcBef>
              <a:spcAft>
                <a:spcPts val="0"/>
              </a:spcAft>
              <a:buSzPts val="1800"/>
              <a:buChar char="◦"/>
            </a:pPr>
            <a:r>
              <a:rPr lang="de-DE" dirty="0"/>
              <a:t>Für Nebenfachstudierende oder Studierende anderer Fächer bietet die Yonsei-Universität jedoch ein attraktives Studienangebot. Es muss ebenfalls zu Beginn ein Einstufungstest absolviert werden. Allerdings kann man bis zu zwei Wochen nach Semesterbeginn mit Einwilligung der Dozenten noch das Level wechseln. Die Yonsei University verwendet für den Unterricht ausschließlich die universitätseigenen Bücher. Die Klausuren sind wie der TOPIK-Test aufgebaut, was eine gute Vorbereitung auf den Test darstellt. </a:t>
            </a:r>
            <a:endParaRPr dirty="0"/>
          </a:p>
          <a:p>
            <a:pPr marL="182880" lvl="0" indent="-182880" algn="l" rtl="0">
              <a:lnSpc>
                <a:spcPct val="150000"/>
              </a:lnSpc>
              <a:spcBef>
                <a:spcPts val="900"/>
              </a:spcBef>
              <a:spcAft>
                <a:spcPts val="0"/>
              </a:spcAft>
              <a:buSzPts val="1800"/>
              <a:buChar char="◦"/>
            </a:pPr>
            <a:r>
              <a:rPr lang="de-DE" dirty="0"/>
              <a:t>Die Yonsei University ist bei ausländischen Studenten sehr beliebt. Deshalb wird eine ausreichend große Zahl englischsprachiger Kurse zur Verfügung gestellt.</a:t>
            </a:r>
            <a:endParaRPr dirty="0"/>
          </a:p>
          <a:p>
            <a:pPr marL="182880" lvl="0" indent="-68579" algn="l" rtl="0">
              <a:lnSpc>
                <a:spcPct val="100000"/>
              </a:lnSpc>
              <a:spcBef>
                <a:spcPts val="900"/>
              </a:spcBef>
              <a:spcAft>
                <a:spcPts val="0"/>
              </a:spcAft>
              <a:buSzPts val="1800"/>
              <a:buNone/>
            </a:pPr>
            <a:endParaRPr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83"/>
          <p:cNvSpPr txBox="1">
            <a:spLocks noGrp="1"/>
          </p:cNvSpPr>
          <p:nvPr>
            <p:ph type="title"/>
          </p:nvPr>
        </p:nvSpPr>
        <p:spPr>
          <a:xfrm>
            <a:off x="1981200" y="274638"/>
            <a:ext cx="8229600" cy="1143000"/>
          </a:xfrm>
          <a:prstGeom prst="rect">
            <a:avLst/>
          </a:prstGeom>
          <a:noFill/>
          <a:ln>
            <a:noFill/>
          </a:ln>
        </p:spPr>
        <p:txBody>
          <a:bodyPr spcFirstLastPara="1" wrap="square" lIns="91400" tIns="45700" rIns="91400" bIns="45700" anchor="ctr" anchorCtr="0">
            <a:normAutofit/>
          </a:bodyPr>
          <a:lstStyle/>
          <a:p>
            <a:pPr marL="0" lvl="0" indent="0" algn="ctr" rtl="0">
              <a:lnSpc>
                <a:spcPct val="90000"/>
              </a:lnSpc>
              <a:spcBef>
                <a:spcPts val="0"/>
              </a:spcBef>
              <a:spcAft>
                <a:spcPts val="0"/>
              </a:spcAft>
              <a:buClr>
                <a:schemeClr val="dk1"/>
              </a:buClr>
              <a:buSzPts val="900"/>
              <a:buFont typeface="Calibri"/>
              <a:buNone/>
            </a:pPr>
            <a:r>
              <a:rPr lang="de-DE" sz="3600"/>
              <a:t>FÜR MEHR INFOS UND FRAGEN</a:t>
            </a:r>
            <a:endParaRPr sz="3600"/>
          </a:p>
        </p:txBody>
      </p:sp>
      <p:sp>
        <p:nvSpPr>
          <p:cNvPr id="721" name="Google Shape;721;p83"/>
          <p:cNvSpPr txBox="1">
            <a:spLocks noGrp="1"/>
          </p:cNvSpPr>
          <p:nvPr>
            <p:ph type="body" idx="1"/>
          </p:nvPr>
        </p:nvSpPr>
        <p:spPr>
          <a:xfrm>
            <a:off x="1869569" y="2655975"/>
            <a:ext cx="7868156" cy="2263200"/>
          </a:xfrm>
          <a:prstGeom prst="rect">
            <a:avLst/>
          </a:prstGeom>
          <a:noFill/>
          <a:ln>
            <a:noFill/>
          </a:ln>
        </p:spPr>
        <p:txBody>
          <a:bodyPr spcFirstLastPara="1" wrap="square" lIns="91400" tIns="45700" rIns="91400" bIns="45700" anchor="t" anchorCtr="0">
            <a:normAutofit/>
          </a:bodyPr>
          <a:lstStyle/>
          <a:p>
            <a:pPr marL="0" lvl="0" indent="0" algn="l" rtl="0">
              <a:lnSpc>
                <a:spcPct val="100000"/>
              </a:lnSpc>
              <a:spcBef>
                <a:spcPts val="0"/>
              </a:spcBef>
              <a:spcAft>
                <a:spcPts val="0"/>
              </a:spcAft>
              <a:buClr>
                <a:schemeClr val="dk1"/>
              </a:buClr>
              <a:buSzPts val="1494"/>
              <a:buNone/>
            </a:pPr>
            <a:r>
              <a:rPr lang="de-DE" b="1" dirty="0"/>
              <a:t>Levke Jürs </a:t>
            </a:r>
            <a:r>
              <a:rPr lang="de-DE" dirty="0"/>
              <a:t>(</a:t>
            </a:r>
            <a:r>
              <a:rPr lang="de-DE" dirty="0">
                <a:solidFill>
                  <a:srgbClr val="F49100"/>
                </a:solidFill>
              </a:rPr>
              <a:t>levke.juers@student.uni-tuebingen.de</a:t>
            </a:r>
            <a:r>
              <a:rPr lang="de-DE" dirty="0"/>
              <a:t>) 2025</a:t>
            </a:r>
            <a:endParaRPr dirty="0"/>
          </a:p>
          <a:p>
            <a:pPr marL="0" lvl="0" indent="0" algn="l" rtl="0">
              <a:lnSpc>
                <a:spcPct val="100000"/>
              </a:lnSpc>
              <a:spcBef>
                <a:spcPts val="400"/>
              </a:spcBef>
              <a:spcAft>
                <a:spcPts val="0"/>
              </a:spcAft>
              <a:buClr>
                <a:schemeClr val="dk1"/>
              </a:buClr>
              <a:buSzPts val="3196"/>
              <a:buNone/>
            </a:pPr>
            <a:endParaRPr sz="3850" dirty="0"/>
          </a:p>
          <a:p>
            <a:pPr marL="0" lvl="0" indent="0" algn="l" rtl="0">
              <a:lnSpc>
                <a:spcPct val="100000"/>
              </a:lnSpc>
              <a:spcBef>
                <a:spcPts val="400"/>
              </a:spcBef>
              <a:spcAft>
                <a:spcPts val="0"/>
              </a:spcAft>
              <a:buClr>
                <a:schemeClr val="dk1"/>
              </a:buClr>
              <a:buSzPts val="1800"/>
              <a:buNone/>
            </a:pPr>
            <a:endParaRPr dirty="0"/>
          </a:p>
          <a:p>
            <a:pPr marL="342900" lvl="0" indent="-215900" algn="l" rtl="0">
              <a:lnSpc>
                <a:spcPct val="100000"/>
              </a:lnSpc>
              <a:spcBef>
                <a:spcPts val="400"/>
              </a:spcBef>
              <a:spcAft>
                <a:spcPts val="0"/>
              </a:spcAft>
              <a:buClr>
                <a:schemeClr val="dk1"/>
              </a:buClr>
              <a:buSzPts val="1800"/>
              <a:buNone/>
            </a:pPr>
            <a:endParaRPr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84"/>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800"/>
              <a:buFont typeface="Century Gothic"/>
              <a:buNone/>
            </a:pPr>
            <a:r>
              <a:rPr lang="de-DE" b="1" dirty="0"/>
              <a:t>2.4. Stipendien</a:t>
            </a:r>
            <a:endParaRPr dirty="0"/>
          </a:p>
        </p:txBody>
      </p:sp>
      <p:sp>
        <p:nvSpPr>
          <p:cNvPr id="727" name="Google Shape;727;p84"/>
          <p:cNvSpPr txBox="1">
            <a:spLocks noGrp="1"/>
          </p:cNvSpPr>
          <p:nvPr>
            <p:ph type="body" idx="1"/>
          </p:nvPr>
        </p:nvSpPr>
        <p:spPr>
          <a:xfrm>
            <a:off x="1703512" y="2434856"/>
            <a:ext cx="8856984" cy="4234504"/>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dirty="0"/>
              <a:t>Als Exchange Student hatt man kaum Chance, ein Stipendium zu bekommen </a:t>
            </a:r>
          </a:p>
          <a:p>
            <a:pPr marL="182880" lvl="0" indent="-182880" algn="l" rtl="0">
              <a:lnSpc>
                <a:spcPct val="100000"/>
              </a:lnSpc>
              <a:spcBef>
                <a:spcPts val="0"/>
              </a:spcBef>
              <a:spcAft>
                <a:spcPts val="0"/>
              </a:spcAft>
              <a:buSzPts val="1800"/>
              <a:buChar char="◦"/>
            </a:pPr>
            <a:r>
              <a:rPr lang="de-DE" dirty="0"/>
              <a:t>DAAD: wahrscheinlich 1-2 Studierende nach bisheriger Erfahrung</a:t>
            </a:r>
            <a:endParaRPr dirty="0"/>
          </a:p>
          <a:p>
            <a:pPr marL="182880" lvl="0" indent="-182880" algn="l" rtl="0">
              <a:lnSpc>
                <a:spcPct val="100000"/>
              </a:lnSpc>
              <a:spcBef>
                <a:spcPts val="900"/>
              </a:spcBef>
              <a:spcAft>
                <a:spcPts val="0"/>
              </a:spcAft>
              <a:buSzPts val="1800"/>
              <a:buChar char="◦"/>
            </a:pPr>
            <a:r>
              <a:rPr lang="de-DE" dirty="0"/>
              <a:t>Chungnam University: 2 Studierende (kostenloser Aufenthalt im Studentenheim während des ersten Semesters)</a:t>
            </a:r>
            <a:endParaRPr dirty="0"/>
          </a:p>
          <a:p>
            <a:pPr marL="182880" lvl="0" indent="-182880" algn="l" rtl="0">
              <a:lnSpc>
                <a:spcPct val="100000"/>
              </a:lnSpc>
              <a:spcBef>
                <a:spcPts val="900"/>
              </a:spcBef>
              <a:spcAft>
                <a:spcPts val="0"/>
              </a:spcAft>
              <a:buSzPts val="1800"/>
              <a:buChar char="◦"/>
            </a:pPr>
            <a:r>
              <a:rPr lang="de-DE" dirty="0"/>
              <a:t>Baden Württemberg Stipendium: 1 Studierende/r</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9"/>
          <p:cNvSpPr txBox="1">
            <a:spLocks noGrp="1"/>
          </p:cNvSpPr>
          <p:nvPr>
            <p:ph type="title"/>
          </p:nvPr>
        </p:nvSpPr>
        <p:spPr>
          <a:xfrm>
            <a:off x="447675" y="223494"/>
            <a:ext cx="12306300" cy="1371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62626"/>
              </a:buClr>
              <a:buSzPct val="100000"/>
              <a:buFont typeface="Century Gothic"/>
              <a:buNone/>
            </a:pPr>
            <a:r>
              <a:rPr lang="de-DE"/>
              <a:t>Übersichtstabelle der erworbenen Scheine</a:t>
            </a:r>
            <a:endParaRPr/>
          </a:p>
        </p:txBody>
      </p:sp>
      <p:graphicFrame>
        <p:nvGraphicFramePr>
          <p:cNvPr id="186" name="Google Shape;186;p9"/>
          <p:cNvGraphicFramePr/>
          <p:nvPr>
            <p:extLst>
              <p:ext uri="{D42A27DB-BD31-4B8C-83A1-F6EECF244321}">
                <p14:modId xmlns:p14="http://schemas.microsoft.com/office/powerpoint/2010/main" val="3986423201"/>
              </p:ext>
            </p:extLst>
          </p:nvPr>
        </p:nvGraphicFramePr>
        <p:xfrm>
          <a:off x="610554" y="1468582"/>
          <a:ext cx="10970850" cy="4855116"/>
        </p:xfrm>
        <a:graphic>
          <a:graphicData uri="http://schemas.openxmlformats.org/drawingml/2006/table">
            <a:tbl>
              <a:tblPr firstRow="1" bandRow="1">
                <a:noFill/>
                <a:tableStyleId>{E9A39875-761D-4322-8880-044C9AED9A6D}</a:tableStyleId>
              </a:tblPr>
              <a:tblGrid>
                <a:gridCol w="2192650">
                  <a:extLst>
                    <a:ext uri="{9D8B030D-6E8A-4147-A177-3AD203B41FA5}">
                      <a16:colId xmlns:a16="http://schemas.microsoft.com/office/drawing/2014/main" val="20000"/>
                    </a:ext>
                  </a:extLst>
                </a:gridCol>
                <a:gridCol w="2194550">
                  <a:extLst>
                    <a:ext uri="{9D8B030D-6E8A-4147-A177-3AD203B41FA5}">
                      <a16:colId xmlns:a16="http://schemas.microsoft.com/office/drawing/2014/main" val="20001"/>
                    </a:ext>
                  </a:extLst>
                </a:gridCol>
                <a:gridCol w="2194550">
                  <a:extLst>
                    <a:ext uri="{9D8B030D-6E8A-4147-A177-3AD203B41FA5}">
                      <a16:colId xmlns:a16="http://schemas.microsoft.com/office/drawing/2014/main" val="20002"/>
                    </a:ext>
                  </a:extLst>
                </a:gridCol>
                <a:gridCol w="2194550">
                  <a:extLst>
                    <a:ext uri="{9D8B030D-6E8A-4147-A177-3AD203B41FA5}">
                      <a16:colId xmlns:a16="http://schemas.microsoft.com/office/drawing/2014/main" val="20003"/>
                    </a:ext>
                  </a:extLst>
                </a:gridCol>
                <a:gridCol w="2194550">
                  <a:extLst>
                    <a:ext uri="{9D8B030D-6E8A-4147-A177-3AD203B41FA5}">
                      <a16:colId xmlns:a16="http://schemas.microsoft.com/office/drawing/2014/main" val="20004"/>
                    </a:ext>
                  </a:extLst>
                </a:gridCol>
              </a:tblGrid>
              <a:tr h="421394">
                <a:tc>
                  <a:txBody>
                    <a:bodyPr/>
                    <a:lstStyle/>
                    <a:p>
                      <a:pPr marL="0" marR="0" lvl="0" indent="0" algn="l" rtl="0">
                        <a:spcBef>
                          <a:spcPts val="0"/>
                        </a:spcBef>
                        <a:spcAft>
                          <a:spcPts val="0"/>
                        </a:spcAft>
                        <a:buNone/>
                      </a:pPr>
                      <a:r>
                        <a:rPr lang="de-DE" sz="1800" u="none" strike="noStrike" cap="none"/>
                        <a:t>Fach</a:t>
                      </a:r>
                      <a:endParaRPr/>
                    </a:p>
                  </a:txBody>
                  <a:tcPr marL="91450" marR="91450" marT="45725" marB="45725"/>
                </a:tc>
                <a:tc>
                  <a:txBody>
                    <a:bodyPr/>
                    <a:lstStyle/>
                    <a:p>
                      <a:pPr marL="0" marR="0" lvl="0" indent="0" algn="l" rtl="0">
                        <a:spcBef>
                          <a:spcPts val="0"/>
                        </a:spcBef>
                        <a:spcAft>
                          <a:spcPts val="0"/>
                        </a:spcAft>
                        <a:buNone/>
                      </a:pPr>
                      <a:r>
                        <a:rPr lang="de-DE" sz="1800" u="none" strike="noStrike" cap="none"/>
                        <a:t>Note </a:t>
                      </a:r>
                      <a:endParaRPr/>
                    </a:p>
                  </a:txBody>
                  <a:tcPr marL="91450" marR="91450" marT="45725" marB="45725"/>
                </a:tc>
                <a:tc>
                  <a:txBody>
                    <a:bodyPr/>
                    <a:lstStyle/>
                    <a:p>
                      <a:pPr marL="0" marR="0" lvl="0" indent="0" algn="l" rtl="0">
                        <a:spcBef>
                          <a:spcPts val="0"/>
                        </a:spcBef>
                        <a:spcAft>
                          <a:spcPts val="0"/>
                        </a:spcAft>
                        <a:buNone/>
                      </a:pPr>
                      <a:r>
                        <a:rPr lang="de-DE" sz="1800" u="none" strike="noStrike" cap="none"/>
                        <a:t>GPA Note</a:t>
                      </a:r>
                      <a:endParaRPr/>
                    </a:p>
                  </a:txBody>
                  <a:tcPr marL="91450" marR="91450" marT="45725" marB="45725"/>
                </a:tc>
                <a:tc>
                  <a:txBody>
                    <a:bodyPr/>
                    <a:lstStyle/>
                    <a:p>
                      <a:pPr marL="0" marR="0" lvl="0" indent="0" algn="l" rtl="0">
                        <a:spcBef>
                          <a:spcPts val="0"/>
                        </a:spcBef>
                        <a:spcAft>
                          <a:spcPts val="0"/>
                        </a:spcAft>
                        <a:buNone/>
                      </a:pPr>
                      <a:r>
                        <a:rPr lang="de-DE" sz="1800" u="none" strike="noStrike" cap="none"/>
                        <a:t>Leistungspunkte</a:t>
                      </a:r>
                      <a:endParaRPr/>
                    </a:p>
                  </a:txBody>
                  <a:tcPr marL="91450" marR="91450" marT="45725" marB="45725"/>
                </a:tc>
                <a:tc>
                  <a:txBody>
                    <a:bodyPr/>
                    <a:lstStyle/>
                    <a:p>
                      <a:pPr marL="0" marR="0" lvl="0" indent="0" algn="l" rtl="0">
                        <a:spcBef>
                          <a:spcPts val="0"/>
                        </a:spcBef>
                        <a:spcAft>
                          <a:spcPts val="0"/>
                        </a:spcAft>
                        <a:buNone/>
                      </a:pPr>
                      <a:r>
                        <a:rPr lang="de-DE" sz="1800" u="none" strike="noStrike" cap="none"/>
                        <a:t>Gesamtnote</a:t>
                      </a:r>
                      <a:endParaRPr/>
                    </a:p>
                  </a:txBody>
                  <a:tcPr marL="91450" marR="91450" marT="45725" marB="45725"/>
                </a:tc>
                <a:extLst>
                  <a:ext uri="{0D108BD9-81ED-4DB2-BD59-A6C34878D82A}">
                    <a16:rowId xmlns:a16="http://schemas.microsoft.com/office/drawing/2014/main" val="10000"/>
                  </a:ext>
                </a:extLst>
              </a:tr>
              <a:tr h="421394">
                <a:tc>
                  <a:txBody>
                    <a:bodyPr/>
                    <a:lstStyle/>
                    <a:p>
                      <a:pPr marL="0" marR="0" lvl="0" indent="0" algn="l" rtl="0">
                        <a:spcBef>
                          <a:spcPts val="0"/>
                        </a:spcBef>
                        <a:spcAft>
                          <a:spcPts val="0"/>
                        </a:spcAft>
                        <a:buNone/>
                      </a:pPr>
                      <a:r>
                        <a:rPr lang="de-DE" sz="1800" u="none" strike="noStrike" cap="none"/>
                        <a:t>Basis Koreanisch</a:t>
                      </a:r>
                      <a:endParaRPr/>
                    </a:p>
                  </a:txBody>
                  <a:tcPr marL="91450" marR="91450" marT="45725" marB="45725"/>
                </a:tc>
                <a:tc>
                  <a:txBody>
                    <a:bodyPr/>
                    <a:lstStyle/>
                    <a:p>
                      <a:pPr marL="0" marR="0" lvl="0" indent="0" algn="l" rtl="0">
                        <a:spcBef>
                          <a:spcPts val="0"/>
                        </a:spcBef>
                        <a:spcAft>
                          <a:spcPts val="0"/>
                        </a:spcAft>
                        <a:buNone/>
                      </a:pPr>
                      <a:r>
                        <a:rPr lang="de-DE" sz="1800" u="none" strike="noStrike" cap="none"/>
                        <a:t>3</a:t>
                      </a:r>
                      <a:endParaRPr/>
                    </a:p>
                  </a:txBody>
                  <a:tcPr marL="91450" marR="91450" marT="45725" marB="45725"/>
                </a:tc>
                <a:tc>
                  <a:txBody>
                    <a:bodyPr/>
                    <a:lstStyle/>
                    <a:p>
                      <a:pPr marL="0" marR="0" lvl="0" indent="0" algn="l" rtl="0">
                        <a:spcBef>
                          <a:spcPts val="0"/>
                        </a:spcBef>
                        <a:spcAft>
                          <a:spcPts val="0"/>
                        </a:spcAft>
                        <a:buNone/>
                      </a:pPr>
                      <a:r>
                        <a:rPr lang="de-DE" sz="1800" u="none" strike="noStrike" cap="none"/>
                        <a:t>2</a:t>
                      </a:r>
                      <a:endParaRPr/>
                    </a:p>
                  </a:txBody>
                  <a:tcPr marL="91450" marR="91450" marT="45725" marB="45725"/>
                </a:tc>
                <a:tc>
                  <a:txBody>
                    <a:bodyPr/>
                    <a:lstStyle/>
                    <a:p>
                      <a:pPr marL="0" marR="0" lvl="0" indent="0" algn="l" rtl="0">
                        <a:spcBef>
                          <a:spcPts val="0"/>
                        </a:spcBef>
                        <a:spcAft>
                          <a:spcPts val="0"/>
                        </a:spcAft>
                        <a:buNone/>
                      </a:pPr>
                      <a:r>
                        <a:rPr lang="de-DE" sz="1800" u="none" strike="noStrike" cap="none"/>
                        <a:t>5</a:t>
                      </a:r>
                      <a:endParaRPr/>
                    </a:p>
                  </a:txBody>
                  <a:tcPr marL="91450" marR="91450" marT="45725" marB="45725"/>
                </a:tc>
                <a:tc>
                  <a:txBody>
                    <a:bodyPr/>
                    <a:lstStyle/>
                    <a:p>
                      <a:pPr marL="0" marR="0" lvl="0" indent="0" algn="l" rtl="0">
                        <a:spcBef>
                          <a:spcPts val="0"/>
                        </a:spcBef>
                        <a:spcAft>
                          <a:spcPts val="0"/>
                        </a:spcAft>
                        <a:buNone/>
                      </a:pPr>
                      <a:r>
                        <a:rPr lang="de-DE" sz="1800" u="none" strike="noStrike" cap="none"/>
                        <a:t>10</a:t>
                      </a:r>
                      <a:endParaRPr/>
                    </a:p>
                  </a:txBody>
                  <a:tcPr marL="91450" marR="91450" marT="45725" marB="45725"/>
                </a:tc>
                <a:extLst>
                  <a:ext uri="{0D108BD9-81ED-4DB2-BD59-A6C34878D82A}">
                    <a16:rowId xmlns:a16="http://schemas.microsoft.com/office/drawing/2014/main" val="10001"/>
                  </a:ext>
                </a:extLst>
              </a:tr>
              <a:tr h="421394">
                <a:tc>
                  <a:txBody>
                    <a:bodyPr/>
                    <a:lstStyle/>
                    <a:p>
                      <a:pPr marL="0" marR="0" lvl="0" indent="0" algn="l" rtl="0">
                        <a:spcBef>
                          <a:spcPts val="0"/>
                        </a:spcBef>
                        <a:spcAft>
                          <a:spcPts val="0"/>
                        </a:spcAft>
                        <a:buNone/>
                      </a:pPr>
                      <a:r>
                        <a:rPr lang="de-DE" sz="1800" u="none" strike="noStrike" cap="none"/>
                        <a:t>Basis Koreanisch II</a:t>
                      </a:r>
                      <a:endParaRPr/>
                    </a:p>
                  </a:txBody>
                  <a:tcPr marL="91450" marR="91450" marT="45725" marB="45725"/>
                </a:tc>
                <a:tc>
                  <a:txBody>
                    <a:bodyPr/>
                    <a:lstStyle/>
                    <a:p>
                      <a:pPr marL="0" marR="0" lvl="0" indent="0" algn="l" rtl="0">
                        <a:spcBef>
                          <a:spcPts val="0"/>
                        </a:spcBef>
                        <a:spcAft>
                          <a:spcPts val="0"/>
                        </a:spcAft>
                        <a:buNone/>
                      </a:pPr>
                      <a:r>
                        <a:rPr lang="de-DE" sz="1800" u="none" strike="noStrike" cap="none"/>
                        <a:t>2</a:t>
                      </a:r>
                      <a:endParaRPr/>
                    </a:p>
                  </a:txBody>
                  <a:tcPr marL="91450" marR="91450" marT="45725" marB="45725"/>
                </a:tc>
                <a:tc>
                  <a:txBody>
                    <a:bodyPr/>
                    <a:lstStyle/>
                    <a:p>
                      <a:pPr marL="0" marR="0" lvl="0" indent="0" algn="l" rtl="0">
                        <a:spcBef>
                          <a:spcPts val="0"/>
                        </a:spcBef>
                        <a:spcAft>
                          <a:spcPts val="0"/>
                        </a:spcAft>
                        <a:buNone/>
                      </a:pPr>
                      <a:r>
                        <a:rPr lang="de-DE" sz="1800" u="none" strike="noStrike" cap="none"/>
                        <a:t>3</a:t>
                      </a:r>
                      <a:endParaRPr/>
                    </a:p>
                  </a:txBody>
                  <a:tcPr marL="91450" marR="91450" marT="45725" marB="45725"/>
                </a:tc>
                <a:tc>
                  <a:txBody>
                    <a:bodyPr/>
                    <a:lstStyle/>
                    <a:p>
                      <a:pPr marL="0" marR="0" lvl="0" indent="0" algn="l" rtl="0">
                        <a:spcBef>
                          <a:spcPts val="0"/>
                        </a:spcBef>
                        <a:spcAft>
                          <a:spcPts val="0"/>
                        </a:spcAft>
                        <a:buNone/>
                      </a:pPr>
                      <a:r>
                        <a:rPr lang="de-DE" sz="1800" u="none" strike="noStrike" cap="none"/>
                        <a:t>5</a:t>
                      </a:r>
                      <a:endParaRPr/>
                    </a:p>
                  </a:txBody>
                  <a:tcPr marL="91450" marR="91450" marT="45725" marB="45725"/>
                </a:tc>
                <a:tc>
                  <a:txBody>
                    <a:bodyPr/>
                    <a:lstStyle/>
                    <a:p>
                      <a:pPr marL="0" marR="0" lvl="0" indent="0" algn="l" rtl="0">
                        <a:spcBef>
                          <a:spcPts val="0"/>
                        </a:spcBef>
                        <a:spcAft>
                          <a:spcPts val="0"/>
                        </a:spcAft>
                        <a:buNone/>
                      </a:pPr>
                      <a:r>
                        <a:rPr lang="de-DE" sz="1800" u="none" strike="noStrike" cap="none"/>
                        <a:t>15</a:t>
                      </a:r>
                      <a:endParaRPr/>
                    </a:p>
                  </a:txBody>
                  <a:tcPr marL="91450" marR="91450" marT="45725" marB="45725"/>
                </a:tc>
                <a:extLst>
                  <a:ext uri="{0D108BD9-81ED-4DB2-BD59-A6C34878D82A}">
                    <a16:rowId xmlns:a16="http://schemas.microsoft.com/office/drawing/2014/main" val="10002"/>
                  </a:ext>
                </a:extLst>
              </a:tr>
              <a:tr h="421394">
                <a:tc>
                  <a:txBody>
                    <a:bodyPr/>
                    <a:lstStyle/>
                    <a:p>
                      <a:pPr marL="0" marR="0" lvl="0" indent="0" algn="l" rtl="0">
                        <a:spcBef>
                          <a:spcPts val="0"/>
                        </a:spcBef>
                        <a:spcAft>
                          <a:spcPts val="0"/>
                        </a:spcAft>
                        <a:buNone/>
                      </a:pPr>
                      <a:r>
                        <a:rPr lang="de-DE" sz="1800" u="none" strike="noStrike" cap="none"/>
                        <a:t>Aktiv Koreanisch I</a:t>
                      </a:r>
                      <a:endParaRPr/>
                    </a:p>
                  </a:txBody>
                  <a:tcPr marL="91450" marR="91450" marT="45725" marB="45725"/>
                </a:tc>
                <a:tc>
                  <a:txBody>
                    <a:bodyPr/>
                    <a:lstStyle/>
                    <a:p>
                      <a:pPr marL="0" marR="0" lvl="0" indent="0" algn="l" rtl="0">
                        <a:spcBef>
                          <a:spcPts val="0"/>
                        </a:spcBef>
                        <a:spcAft>
                          <a:spcPts val="0"/>
                        </a:spcAft>
                        <a:buNone/>
                      </a:pPr>
                      <a:r>
                        <a:rPr lang="de-DE" sz="1800" u="none" strike="noStrike" cap="none"/>
                        <a:t>3.3</a:t>
                      </a:r>
                      <a:endParaRPr/>
                    </a:p>
                  </a:txBody>
                  <a:tcPr marL="91450" marR="91450" marT="45725" marB="45725"/>
                </a:tc>
                <a:tc>
                  <a:txBody>
                    <a:bodyPr/>
                    <a:lstStyle/>
                    <a:p>
                      <a:pPr marL="0" marR="0" lvl="0" indent="0" algn="l" rtl="0">
                        <a:spcBef>
                          <a:spcPts val="0"/>
                        </a:spcBef>
                        <a:spcAft>
                          <a:spcPts val="0"/>
                        </a:spcAft>
                        <a:buNone/>
                      </a:pPr>
                      <a:r>
                        <a:rPr lang="de-DE" sz="1800" u="none" strike="noStrike" cap="none"/>
                        <a:t>1.7</a:t>
                      </a:r>
                      <a:endParaRPr/>
                    </a:p>
                  </a:txBody>
                  <a:tcPr marL="91450" marR="91450" marT="45725" marB="45725"/>
                </a:tc>
                <a:tc>
                  <a:txBody>
                    <a:bodyPr/>
                    <a:lstStyle/>
                    <a:p>
                      <a:pPr marL="0" marR="0" lvl="0" indent="0" algn="l" rtl="0">
                        <a:spcBef>
                          <a:spcPts val="0"/>
                        </a:spcBef>
                        <a:spcAft>
                          <a:spcPts val="0"/>
                        </a:spcAft>
                        <a:buNone/>
                      </a:pPr>
                      <a:r>
                        <a:rPr lang="de-DE" sz="1800" u="none" strike="noStrike" cap="none"/>
                        <a:t>4</a:t>
                      </a:r>
                      <a:endParaRPr/>
                    </a:p>
                  </a:txBody>
                  <a:tcPr marL="91450" marR="91450" marT="45725" marB="45725"/>
                </a:tc>
                <a:tc>
                  <a:txBody>
                    <a:bodyPr/>
                    <a:lstStyle/>
                    <a:p>
                      <a:pPr marL="0" marR="0" lvl="0" indent="0" algn="l" rtl="0">
                        <a:spcBef>
                          <a:spcPts val="0"/>
                        </a:spcBef>
                        <a:spcAft>
                          <a:spcPts val="0"/>
                        </a:spcAft>
                        <a:buNone/>
                      </a:pPr>
                      <a:r>
                        <a:rPr lang="de-DE" sz="1800" u="none" strike="noStrike" cap="none"/>
                        <a:t>6.8</a:t>
                      </a:r>
                      <a:endParaRPr/>
                    </a:p>
                  </a:txBody>
                  <a:tcPr marL="91450" marR="91450" marT="45725" marB="45725"/>
                </a:tc>
                <a:extLst>
                  <a:ext uri="{0D108BD9-81ED-4DB2-BD59-A6C34878D82A}">
                    <a16:rowId xmlns:a16="http://schemas.microsoft.com/office/drawing/2014/main" val="10003"/>
                  </a:ext>
                </a:extLst>
              </a:tr>
              <a:tr h="421394">
                <a:tc>
                  <a:txBody>
                    <a:bodyPr/>
                    <a:lstStyle/>
                    <a:p>
                      <a:pPr marL="0" marR="0" lvl="0" indent="0" algn="l" rtl="0">
                        <a:spcBef>
                          <a:spcPts val="0"/>
                        </a:spcBef>
                        <a:spcAft>
                          <a:spcPts val="0"/>
                        </a:spcAft>
                        <a:buNone/>
                      </a:pPr>
                      <a:r>
                        <a:rPr lang="de-DE" sz="1800" u="none" strike="noStrike" cap="none"/>
                        <a:t>Aktiv Koreanisch II</a:t>
                      </a:r>
                      <a:endParaRPr/>
                    </a:p>
                  </a:txBody>
                  <a:tcPr marL="91450" marR="91450" marT="45725" marB="45725"/>
                </a:tc>
                <a:tc>
                  <a:txBody>
                    <a:bodyPr/>
                    <a:lstStyle/>
                    <a:p>
                      <a:pPr marL="0" marR="0" lvl="0" indent="0" algn="l" rtl="0">
                        <a:spcBef>
                          <a:spcPts val="0"/>
                        </a:spcBef>
                        <a:spcAft>
                          <a:spcPts val="0"/>
                        </a:spcAft>
                        <a:buNone/>
                      </a:pPr>
                      <a:r>
                        <a:rPr lang="de-DE" sz="1800" u="none" strike="noStrike" cap="none"/>
                        <a:t>2.3</a:t>
                      </a:r>
                      <a:endParaRPr/>
                    </a:p>
                  </a:txBody>
                  <a:tcPr marL="91450" marR="91450" marT="45725" marB="45725"/>
                </a:tc>
                <a:tc>
                  <a:txBody>
                    <a:bodyPr/>
                    <a:lstStyle/>
                    <a:p>
                      <a:pPr marL="0" marR="0" lvl="0" indent="0" algn="l" rtl="0">
                        <a:spcBef>
                          <a:spcPts val="0"/>
                        </a:spcBef>
                        <a:spcAft>
                          <a:spcPts val="0"/>
                        </a:spcAft>
                        <a:buNone/>
                      </a:pPr>
                      <a:r>
                        <a:rPr lang="de-DE" sz="1800" u="none" strike="noStrike" cap="none"/>
                        <a:t>2.7</a:t>
                      </a:r>
                      <a:endParaRPr/>
                    </a:p>
                  </a:txBody>
                  <a:tcPr marL="91450" marR="91450" marT="45725" marB="45725"/>
                </a:tc>
                <a:tc>
                  <a:txBody>
                    <a:bodyPr/>
                    <a:lstStyle/>
                    <a:p>
                      <a:pPr marL="0" marR="0" lvl="0" indent="0" algn="l" rtl="0">
                        <a:spcBef>
                          <a:spcPts val="0"/>
                        </a:spcBef>
                        <a:spcAft>
                          <a:spcPts val="0"/>
                        </a:spcAft>
                        <a:buNone/>
                      </a:pPr>
                      <a:r>
                        <a:rPr lang="de-DE" sz="1800" u="none" strike="noStrike" cap="none"/>
                        <a:t>4</a:t>
                      </a:r>
                      <a:endParaRPr/>
                    </a:p>
                  </a:txBody>
                  <a:tcPr marL="91450" marR="91450" marT="45725" marB="45725"/>
                </a:tc>
                <a:tc>
                  <a:txBody>
                    <a:bodyPr/>
                    <a:lstStyle/>
                    <a:p>
                      <a:pPr marL="0" marR="0" lvl="0" indent="0" algn="l" rtl="0">
                        <a:spcBef>
                          <a:spcPts val="0"/>
                        </a:spcBef>
                        <a:spcAft>
                          <a:spcPts val="0"/>
                        </a:spcAft>
                        <a:buNone/>
                      </a:pPr>
                      <a:r>
                        <a:rPr lang="de-DE" sz="1800" u="none" strike="noStrike" cap="none"/>
                        <a:t>10.8</a:t>
                      </a:r>
                      <a:endParaRPr/>
                    </a:p>
                  </a:txBody>
                  <a:tcPr marL="91450" marR="91450" marT="45725" marB="45725"/>
                </a:tc>
                <a:extLst>
                  <a:ext uri="{0D108BD9-81ED-4DB2-BD59-A6C34878D82A}">
                    <a16:rowId xmlns:a16="http://schemas.microsoft.com/office/drawing/2014/main" val="10004"/>
                  </a:ext>
                </a:extLst>
              </a:tr>
              <a:tr h="981476">
                <a:tc>
                  <a:txBody>
                    <a:bodyPr/>
                    <a:lstStyle/>
                    <a:p>
                      <a:pPr marL="0" marR="0" lvl="0" indent="0" algn="l" rtl="0">
                        <a:spcBef>
                          <a:spcPts val="0"/>
                        </a:spcBef>
                        <a:spcAft>
                          <a:spcPts val="0"/>
                        </a:spcAft>
                        <a:buNone/>
                      </a:pPr>
                      <a:r>
                        <a:rPr lang="de-DE" sz="1800" u="none" strike="noStrike" cap="none" dirty="0"/>
                        <a:t>Einführung in die </a:t>
                      </a:r>
                      <a:r>
                        <a:rPr lang="en-US" sz="1800" u="none" strike="noStrike" cap="none" dirty="0" err="1"/>
                        <a:t>Geschichte</a:t>
                      </a:r>
                      <a:r>
                        <a:rPr lang="ko-KR" altLang="en-US" sz="1800" u="none" strike="noStrike" cap="none" dirty="0"/>
                        <a:t> </a:t>
                      </a:r>
                      <a:r>
                        <a:rPr lang="en-US" altLang="ko-KR" sz="1800" u="none" strike="noStrike" cap="none" dirty="0"/>
                        <a:t>Koreas</a:t>
                      </a:r>
                      <a:endParaRPr dirty="0"/>
                    </a:p>
                  </a:txBody>
                  <a:tcPr marL="91450" marR="91450" marT="45725" marB="45725"/>
                </a:tc>
                <a:tc>
                  <a:txBody>
                    <a:bodyPr/>
                    <a:lstStyle/>
                    <a:p>
                      <a:pPr marL="0" marR="0" lvl="0" indent="0" algn="l" rtl="0">
                        <a:spcBef>
                          <a:spcPts val="0"/>
                        </a:spcBef>
                        <a:spcAft>
                          <a:spcPts val="0"/>
                        </a:spcAft>
                        <a:buNone/>
                      </a:pPr>
                      <a:r>
                        <a:rPr lang="de-DE" sz="1800" u="none" strike="noStrike" cap="none"/>
                        <a:t>1.7</a:t>
                      </a:r>
                      <a:endParaRPr/>
                    </a:p>
                  </a:txBody>
                  <a:tcPr marL="91450" marR="91450" marT="45725" marB="45725"/>
                </a:tc>
                <a:tc>
                  <a:txBody>
                    <a:bodyPr/>
                    <a:lstStyle/>
                    <a:p>
                      <a:pPr marL="0" marR="0" lvl="0" indent="0" algn="l" rtl="0">
                        <a:spcBef>
                          <a:spcPts val="0"/>
                        </a:spcBef>
                        <a:spcAft>
                          <a:spcPts val="0"/>
                        </a:spcAft>
                        <a:buNone/>
                      </a:pPr>
                      <a:r>
                        <a:rPr lang="de-DE" sz="1800" u="none" strike="noStrike" cap="none"/>
                        <a:t>3.3</a:t>
                      </a:r>
                      <a:endParaRPr/>
                    </a:p>
                  </a:txBody>
                  <a:tcPr marL="91450" marR="91450" marT="45725" marB="45725"/>
                </a:tc>
                <a:tc>
                  <a:txBody>
                    <a:bodyPr/>
                    <a:lstStyle/>
                    <a:p>
                      <a:pPr marL="0" marR="0" lvl="0" indent="0" algn="l" rtl="0">
                        <a:spcBef>
                          <a:spcPts val="0"/>
                        </a:spcBef>
                        <a:spcAft>
                          <a:spcPts val="0"/>
                        </a:spcAft>
                        <a:buNone/>
                      </a:pPr>
                      <a:r>
                        <a:rPr lang="de-DE" sz="1800" u="none" strike="noStrike" cap="none"/>
                        <a:t>3</a:t>
                      </a:r>
                      <a:endParaRPr/>
                    </a:p>
                  </a:txBody>
                  <a:tcPr marL="91450" marR="91450" marT="45725" marB="45725"/>
                </a:tc>
                <a:tc>
                  <a:txBody>
                    <a:bodyPr/>
                    <a:lstStyle/>
                    <a:p>
                      <a:pPr marL="0" marR="0" lvl="0" indent="0" algn="l" rtl="0">
                        <a:spcBef>
                          <a:spcPts val="0"/>
                        </a:spcBef>
                        <a:spcAft>
                          <a:spcPts val="0"/>
                        </a:spcAft>
                        <a:buNone/>
                      </a:pPr>
                      <a:r>
                        <a:rPr lang="de-DE" sz="1800" u="none" strike="noStrike" cap="none"/>
                        <a:t>9.9</a:t>
                      </a:r>
                      <a:endParaRPr/>
                    </a:p>
                  </a:txBody>
                  <a:tcPr marL="91450" marR="91450" marT="45725" marB="45725"/>
                </a:tc>
                <a:extLst>
                  <a:ext uri="{0D108BD9-81ED-4DB2-BD59-A6C34878D82A}">
                    <a16:rowId xmlns:a16="http://schemas.microsoft.com/office/drawing/2014/main" val="10005"/>
                  </a:ext>
                </a:extLst>
              </a:tr>
              <a:tr h="981476">
                <a:tc>
                  <a:txBody>
                    <a:bodyPr/>
                    <a:lstStyle/>
                    <a:p>
                      <a:pPr marL="0" marR="0" lvl="0" indent="0" algn="l" rtl="0">
                        <a:spcBef>
                          <a:spcPts val="0"/>
                        </a:spcBef>
                        <a:spcAft>
                          <a:spcPts val="0"/>
                        </a:spcAft>
                        <a:buNone/>
                      </a:pPr>
                      <a:r>
                        <a:rPr lang="de-DE" sz="1800" u="none" strike="noStrike" cap="none" dirty="0"/>
                        <a:t>Einführung in die Gesellschaft und Kultur Koreas</a:t>
                      </a:r>
                      <a:endParaRPr dirty="0"/>
                    </a:p>
                  </a:txBody>
                  <a:tcPr marL="91450" marR="91450" marT="45725" marB="45725"/>
                </a:tc>
                <a:tc>
                  <a:txBody>
                    <a:bodyPr/>
                    <a:lstStyle/>
                    <a:p>
                      <a:pPr marL="0" marR="0" lvl="0" indent="0" algn="l" rtl="0">
                        <a:spcBef>
                          <a:spcPts val="0"/>
                        </a:spcBef>
                        <a:spcAft>
                          <a:spcPts val="0"/>
                        </a:spcAft>
                        <a:buNone/>
                      </a:pPr>
                      <a:r>
                        <a:rPr lang="de-DE" sz="1800" u="none" strike="noStrike" cap="none"/>
                        <a:t>2.7</a:t>
                      </a:r>
                      <a:endParaRPr/>
                    </a:p>
                  </a:txBody>
                  <a:tcPr marL="91450" marR="91450" marT="45725" marB="45725"/>
                </a:tc>
                <a:tc>
                  <a:txBody>
                    <a:bodyPr/>
                    <a:lstStyle/>
                    <a:p>
                      <a:pPr marL="0" marR="0" lvl="0" indent="0" algn="l" rtl="0">
                        <a:spcBef>
                          <a:spcPts val="0"/>
                        </a:spcBef>
                        <a:spcAft>
                          <a:spcPts val="0"/>
                        </a:spcAft>
                        <a:buNone/>
                      </a:pPr>
                      <a:r>
                        <a:rPr lang="de-DE" sz="1800" u="none" strike="noStrike" cap="none"/>
                        <a:t>2.3</a:t>
                      </a:r>
                      <a:endParaRPr/>
                    </a:p>
                  </a:txBody>
                  <a:tcPr marL="91450" marR="91450" marT="45725" marB="45725"/>
                </a:tc>
                <a:tc>
                  <a:txBody>
                    <a:bodyPr/>
                    <a:lstStyle/>
                    <a:p>
                      <a:pPr marL="0" marR="0" lvl="0" indent="0" algn="l" rtl="0">
                        <a:spcBef>
                          <a:spcPts val="0"/>
                        </a:spcBef>
                        <a:spcAft>
                          <a:spcPts val="0"/>
                        </a:spcAft>
                        <a:buNone/>
                      </a:pPr>
                      <a:r>
                        <a:rPr lang="de-DE" sz="1800" u="none" strike="noStrike" cap="none"/>
                        <a:t>6</a:t>
                      </a:r>
                      <a:endParaRPr/>
                    </a:p>
                  </a:txBody>
                  <a:tcPr marL="91450" marR="91450" marT="45725" marB="45725"/>
                </a:tc>
                <a:tc>
                  <a:txBody>
                    <a:bodyPr/>
                    <a:lstStyle/>
                    <a:p>
                      <a:pPr marL="0" marR="0" lvl="0" indent="0" algn="l" rtl="0">
                        <a:spcBef>
                          <a:spcPts val="0"/>
                        </a:spcBef>
                        <a:spcAft>
                          <a:spcPts val="0"/>
                        </a:spcAft>
                        <a:buNone/>
                      </a:pPr>
                      <a:r>
                        <a:rPr lang="de-DE" sz="1800" u="none" strike="noStrike" cap="none"/>
                        <a:t>13.8</a:t>
                      </a:r>
                      <a:endParaRPr/>
                    </a:p>
                  </a:txBody>
                  <a:tcPr marL="91450" marR="91450" marT="45725" marB="45725"/>
                </a:tc>
                <a:extLst>
                  <a:ext uri="{0D108BD9-81ED-4DB2-BD59-A6C34878D82A}">
                    <a16:rowId xmlns:a16="http://schemas.microsoft.com/office/drawing/2014/main" val="10006"/>
                  </a:ext>
                </a:extLst>
              </a:tr>
              <a:tr h="392597">
                <a:tc>
                  <a:txBody>
                    <a:bodyPr/>
                    <a:lstStyle/>
                    <a:p>
                      <a:pPr marL="0" marR="0" lvl="0" indent="0" algn="l" rtl="0">
                        <a:spcBef>
                          <a:spcPts val="0"/>
                        </a:spcBef>
                        <a:spcAft>
                          <a:spcPts val="0"/>
                        </a:spcAft>
                        <a:buNone/>
                      </a:pPr>
                      <a:r>
                        <a:rPr lang="de-DE" sz="1800" u="none" strike="noStrike" cap="none"/>
                        <a:t>Gesamt</a:t>
                      </a:r>
                      <a:endParaRPr/>
                    </a:p>
                  </a:txBody>
                  <a:tcPr marL="91450" marR="91450" marT="45725" marB="45725"/>
                </a:tc>
                <a:tc>
                  <a:txBody>
                    <a:bodyPr/>
                    <a:lstStyle/>
                    <a:p>
                      <a:pPr marL="0" marR="0" lvl="0" indent="0" algn="l" rtl="0">
                        <a:spcBef>
                          <a:spcPts val="0"/>
                        </a:spcBef>
                        <a:spcAft>
                          <a:spcPts val="0"/>
                        </a:spcAft>
                        <a:buNone/>
                      </a:pPr>
                      <a:endParaRPr sz="1800" u="none" strike="noStrike" cap="none"/>
                    </a:p>
                  </a:txBody>
                  <a:tcPr marL="91450" marR="91450" marT="45725" marB="45725"/>
                </a:tc>
                <a:tc>
                  <a:txBody>
                    <a:bodyPr/>
                    <a:lstStyle/>
                    <a:p>
                      <a:pPr marL="0" marR="0" lvl="0" indent="0" algn="l" rtl="0">
                        <a:spcBef>
                          <a:spcPts val="0"/>
                        </a:spcBef>
                        <a:spcAft>
                          <a:spcPts val="0"/>
                        </a:spcAft>
                        <a:buNone/>
                      </a:pP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27</a:t>
                      </a:r>
                      <a:endParaRPr/>
                    </a:p>
                  </a:txBody>
                  <a:tcPr marL="91450" marR="91450" marT="45725" marB="45725"/>
                </a:tc>
                <a:tc>
                  <a:txBody>
                    <a:bodyPr/>
                    <a:lstStyle/>
                    <a:p>
                      <a:pPr marL="0" marR="0" lvl="0" indent="0" algn="l" rtl="0">
                        <a:spcBef>
                          <a:spcPts val="0"/>
                        </a:spcBef>
                        <a:spcAft>
                          <a:spcPts val="0"/>
                        </a:spcAft>
                        <a:buNone/>
                      </a:pPr>
                      <a:r>
                        <a:rPr lang="de-DE" sz="1800" u="none" strike="noStrike" cap="none"/>
                        <a:t>66.3</a:t>
                      </a:r>
                      <a:endParaRPr/>
                    </a:p>
                  </a:txBody>
                  <a:tcPr marL="91450" marR="91450" marT="45725" marB="45725"/>
                </a:tc>
                <a:extLst>
                  <a:ext uri="{0D108BD9-81ED-4DB2-BD59-A6C34878D82A}">
                    <a16:rowId xmlns:a16="http://schemas.microsoft.com/office/drawing/2014/main" val="10007"/>
                  </a:ext>
                </a:extLst>
              </a:tr>
              <a:tr h="392597">
                <a:tc>
                  <a:txBody>
                    <a:bodyPr/>
                    <a:lstStyle/>
                    <a:p>
                      <a:pPr marL="0" marR="0" lvl="0" indent="0" algn="l" rtl="0">
                        <a:spcBef>
                          <a:spcPts val="0"/>
                        </a:spcBef>
                        <a:spcAft>
                          <a:spcPts val="0"/>
                        </a:spcAft>
                        <a:buNone/>
                      </a:pPr>
                      <a:r>
                        <a:rPr lang="de-DE" sz="1800" u="none" strike="noStrike" cap="none"/>
                        <a:t>Durchschnitt</a:t>
                      </a:r>
                      <a:endParaRPr/>
                    </a:p>
                  </a:txBody>
                  <a:tcPr marL="91450" marR="91450" marT="45725" marB="45725"/>
                </a:tc>
                <a:tc>
                  <a:txBody>
                    <a:bodyPr/>
                    <a:lstStyle/>
                    <a:p>
                      <a:pPr marL="0" marR="0" lvl="0" indent="0" algn="l" rtl="0">
                        <a:spcBef>
                          <a:spcPts val="0"/>
                        </a:spcBef>
                        <a:spcAft>
                          <a:spcPts val="0"/>
                        </a:spcAft>
                        <a:buNone/>
                      </a:pPr>
                      <a:endParaRPr sz="1800" u="none" strike="noStrike" cap="none"/>
                    </a:p>
                  </a:txBody>
                  <a:tcPr marL="91450" marR="91450" marT="45725" marB="45725"/>
                </a:tc>
                <a:tc>
                  <a:txBody>
                    <a:bodyPr/>
                    <a:lstStyle/>
                    <a:p>
                      <a:pPr marL="0" marR="0" lvl="0" indent="0" algn="l" rtl="0">
                        <a:spcBef>
                          <a:spcPts val="0"/>
                        </a:spcBef>
                        <a:spcAft>
                          <a:spcPts val="0"/>
                        </a:spcAft>
                        <a:buNone/>
                      </a:pPr>
                      <a:endParaRPr sz="1800" u="none" strike="noStrike" cap="none"/>
                    </a:p>
                  </a:txBody>
                  <a:tcPr marL="91450" marR="91450" marT="45725" marB="45725"/>
                </a:tc>
                <a:tc>
                  <a:txBody>
                    <a:bodyPr/>
                    <a:lstStyle/>
                    <a:p>
                      <a:pPr marL="0" marR="0" lvl="0" indent="0" algn="l" rtl="0">
                        <a:spcBef>
                          <a:spcPts val="0"/>
                        </a:spcBef>
                        <a:spcAft>
                          <a:spcPts val="0"/>
                        </a:spcAft>
                        <a:buNone/>
                      </a:pP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dirty="0"/>
                        <a:t>2.42 (66.3/27)</a:t>
                      </a:r>
                      <a:endParaRPr dirty="0"/>
                    </a:p>
                  </a:txBody>
                  <a:tcPr marL="91450" marR="91450" marT="45725" marB="45725"/>
                </a:tc>
                <a:extLst>
                  <a:ext uri="{0D108BD9-81ED-4DB2-BD59-A6C34878D82A}">
                    <a16:rowId xmlns:a16="http://schemas.microsoft.com/office/drawing/2014/main" val="10008"/>
                  </a:ext>
                </a:extLst>
              </a:tr>
            </a:tbl>
          </a:graphicData>
        </a:graphic>
      </p:graphicFrame>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87"/>
          <p:cNvSpPr txBox="1">
            <a:spLocks noGrp="1"/>
          </p:cNvSpPr>
          <p:nvPr>
            <p:ph type="title"/>
          </p:nvPr>
        </p:nvSpPr>
        <p:spPr>
          <a:xfrm>
            <a:off x="1981200" y="274638"/>
            <a:ext cx="8219256" cy="70609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62626"/>
              </a:buClr>
              <a:buSzPct val="100000"/>
              <a:buFont typeface="Century Gothic"/>
              <a:buNone/>
            </a:pPr>
            <a:r>
              <a:rPr lang="de-DE"/>
              <a:t>2.5. Exkursionen und Vorträge</a:t>
            </a:r>
            <a:endParaRPr/>
          </a:p>
        </p:txBody>
      </p:sp>
      <p:sp>
        <p:nvSpPr>
          <p:cNvPr id="745" name="Google Shape;745;p87"/>
          <p:cNvSpPr txBox="1">
            <a:spLocks noGrp="1"/>
          </p:cNvSpPr>
          <p:nvPr>
            <p:ph type="body" idx="1"/>
          </p:nvPr>
        </p:nvSpPr>
        <p:spPr>
          <a:xfrm>
            <a:off x="1775520" y="1488558"/>
            <a:ext cx="8712968" cy="5180802"/>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dirty="0"/>
              <a:t>Historische Exkursion in Chungdong(정동) und Pukchon(북촌) im Frühling</a:t>
            </a:r>
            <a:endParaRPr dirty="0"/>
          </a:p>
          <a:p>
            <a:pPr marL="182880" lvl="0" indent="-182880" algn="l" rtl="0">
              <a:lnSpc>
                <a:spcPct val="100000"/>
              </a:lnSpc>
              <a:spcBef>
                <a:spcPts val="900"/>
              </a:spcBef>
              <a:spcAft>
                <a:spcPts val="0"/>
              </a:spcAft>
              <a:buSzPts val="1800"/>
              <a:buChar char="◦"/>
            </a:pPr>
            <a:r>
              <a:rPr lang="de-DE" dirty="0"/>
              <a:t>Bergwandern in Pukhansan(북한산)</a:t>
            </a:r>
            <a:endParaRPr dirty="0"/>
          </a:p>
          <a:p>
            <a:pPr marL="182880" lvl="0" indent="-182880" algn="l" rtl="0">
              <a:lnSpc>
                <a:spcPct val="100000"/>
              </a:lnSpc>
              <a:spcBef>
                <a:spcPts val="900"/>
              </a:spcBef>
              <a:spcAft>
                <a:spcPts val="0"/>
              </a:spcAft>
              <a:buSzPts val="1800"/>
              <a:buChar char="◦"/>
            </a:pPr>
            <a:r>
              <a:rPr lang="de-DE" dirty="0"/>
              <a:t>DMZ-Besuch in Panmunzom oder Cholwon(</a:t>
            </a:r>
            <a:r>
              <a:rPr lang="ko-KR" altLang="en-US" dirty="0"/>
              <a:t>철원</a:t>
            </a:r>
            <a:r>
              <a:rPr lang="en-US" altLang="ko-KR" dirty="0"/>
              <a:t>)</a:t>
            </a:r>
            <a:endParaRPr dirty="0"/>
          </a:p>
          <a:p>
            <a:pPr marL="182880" lvl="0" indent="-182880" algn="l" rtl="0">
              <a:lnSpc>
                <a:spcPct val="100000"/>
              </a:lnSpc>
              <a:spcBef>
                <a:spcPts val="900"/>
              </a:spcBef>
              <a:spcAft>
                <a:spcPts val="0"/>
              </a:spcAft>
              <a:buSzPts val="1800"/>
              <a:buChar char="◦"/>
            </a:pPr>
            <a:r>
              <a:rPr lang="de-DE" dirty="0"/>
              <a:t>Exkursion nach Andong (안동 답사)</a:t>
            </a:r>
          </a:p>
          <a:p>
            <a:pPr marL="182880" lvl="0" indent="-182880" algn="l" rtl="0">
              <a:lnSpc>
                <a:spcPct val="100000"/>
              </a:lnSpc>
              <a:spcBef>
                <a:spcPts val="900"/>
              </a:spcBef>
              <a:spcAft>
                <a:spcPts val="0"/>
              </a:spcAft>
              <a:buSzPts val="1800"/>
              <a:buChar char="◦"/>
            </a:pPr>
            <a:r>
              <a:rPr lang="en-US" dirty="0" err="1"/>
              <a:t>Exkursion</a:t>
            </a:r>
            <a:r>
              <a:rPr lang="ko-KR" altLang="en-US" dirty="0"/>
              <a:t> </a:t>
            </a:r>
            <a:r>
              <a:rPr lang="en-US" altLang="ko-KR" dirty="0" err="1"/>
              <a:t>nach</a:t>
            </a:r>
            <a:r>
              <a:rPr lang="ko-KR" altLang="en-US" dirty="0"/>
              <a:t> </a:t>
            </a:r>
            <a:r>
              <a:rPr lang="en-US" altLang="ko-KR" dirty="0" err="1"/>
              <a:t>Guangju</a:t>
            </a:r>
            <a:r>
              <a:rPr lang="ko-KR" altLang="en-US" dirty="0"/>
              <a:t> </a:t>
            </a:r>
            <a:r>
              <a:rPr lang="en-US" altLang="ko-KR" dirty="0"/>
              <a:t>(</a:t>
            </a:r>
            <a:r>
              <a:rPr lang="ko-KR" altLang="en-US" dirty="0"/>
              <a:t>광주답사</a:t>
            </a:r>
            <a:r>
              <a:rPr lang="en-US" altLang="ko-KR" dirty="0"/>
              <a:t>)</a:t>
            </a:r>
          </a:p>
          <a:p>
            <a:pPr marL="182880" lvl="0" indent="-182880" algn="l" rtl="0">
              <a:lnSpc>
                <a:spcPct val="100000"/>
              </a:lnSpc>
              <a:spcBef>
                <a:spcPts val="900"/>
              </a:spcBef>
              <a:spcAft>
                <a:spcPts val="0"/>
              </a:spcAft>
              <a:buSzPts val="1800"/>
              <a:buChar char="◦"/>
            </a:pPr>
            <a:r>
              <a:rPr lang="en-US" dirty="0" err="1"/>
              <a:t>Exkursion</a:t>
            </a:r>
            <a:r>
              <a:rPr lang="en-US" dirty="0"/>
              <a:t> </a:t>
            </a:r>
            <a:r>
              <a:rPr lang="en-US" dirty="0" err="1"/>
              <a:t>nach</a:t>
            </a:r>
            <a:r>
              <a:rPr lang="en-US" dirty="0"/>
              <a:t> </a:t>
            </a:r>
            <a:r>
              <a:rPr lang="en-US" dirty="0" err="1"/>
              <a:t>Nonsan</a:t>
            </a:r>
            <a:r>
              <a:rPr lang="en-US" dirty="0"/>
              <a:t> (</a:t>
            </a:r>
            <a:r>
              <a:rPr lang="ko-KR" altLang="en-US" dirty="0" err="1"/>
              <a:t>한국유교문화진흥원</a:t>
            </a:r>
            <a:r>
              <a:rPr lang="en-US" altLang="ko-KR" dirty="0"/>
              <a:t>)</a:t>
            </a:r>
            <a:endParaRPr dirty="0"/>
          </a:p>
          <a:p>
            <a:pPr marL="182880" lvl="0" indent="-182880" algn="l" rtl="0">
              <a:lnSpc>
                <a:spcPct val="100000"/>
              </a:lnSpc>
              <a:spcBef>
                <a:spcPts val="900"/>
              </a:spcBef>
              <a:spcAft>
                <a:spcPts val="0"/>
              </a:spcAft>
              <a:buSzPts val="1800"/>
              <a:buChar char="◦"/>
            </a:pPr>
            <a:r>
              <a:rPr lang="de-DE" dirty="0"/>
              <a:t>Museumsbesuch: 국립박물관, 민속박물관, 대한민국역사박물관</a:t>
            </a:r>
            <a:endParaRPr dirty="0"/>
          </a:p>
          <a:p>
            <a:pPr marL="182880" lvl="0" indent="-182880" algn="l" rtl="0">
              <a:lnSpc>
                <a:spcPct val="100000"/>
              </a:lnSpc>
              <a:spcBef>
                <a:spcPts val="900"/>
              </a:spcBef>
              <a:spcAft>
                <a:spcPts val="0"/>
              </a:spcAft>
              <a:buSzPts val="1800"/>
              <a:buChar char="◦"/>
            </a:pPr>
            <a:r>
              <a:rPr lang="de-DE" dirty="0"/>
              <a:t>Templestay(</a:t>
            </a:r>
            <a:r>
              <a:rPr lang="ko-KR" altLang="en-US" dirty="0"/>
              <a:t>화엄사</a:t>
            </a:r>
            <a:r>
              <a:rPr lang="de-DE" dirty="0"/>
              <a:t>)</a:t>
            </a:r>
            <a:endParaRPr dirty="0"/>
          </a:p>
          <a:p>
            <a:pPr marL="182880" lvl="0" indent="-182880" algn="l" rtl="0">
              <a:lnSpc>
                <a:spcPct val="100000"/>
              </a:lnSpc>
              <a:spcBef>
                <a:spcPts val="900"/>
              </a:spcBef>
              <a:spcAft>
                <a:spcPts val="0"/>
              </a:spcAft>
              <a:buSzPts val="1800"/>
              <a:buChar char="◦"/>
            </a:pPr>
            <a:r>
              <a:rPr lang="de-DE" dirty="0"/>
              <a:t>NGO-Besuch: PSPD(참여연대)</a:t>
            </a:r>
          </a:p>
          <a:p>
            <a:pPr marL="182880" lvl="0" indent="-182880" algn="l" rtl="0">
              <a:lnSpc>
                <a:spcPct val="100000"/>
              </a:lnSpc>
              <a:spcBef>
                <a:spcPts val="900"/>
              </a:spcBef>
              <a:spcAft>
                <a:spcPts val="0"/>
              </a:spcAft>
              <a:buSzPts val="1800"/>
              <a:buChar char="◦"/>
            </a:pPr>
            <a:r>
              <a:rPr lang="de-DE" dirty="0"/>
              <a:t>Treffen mit den Absolventen der Uni. Tübingen</a:t>
            </a:r>
            <a:endParaRPr dirty="0"/>
          </a:p>
          <a:p>
            <a:pPr marL="182880" lvl="0" indent="-182880" algn="l" rtl="0">
              <a:lnSpc>
                <a:spcPct val="100000"/>
              </a:lnSpc>
              <a:spcBef>
                <a:spcPts val="900"/>
              </a:spcBef>
              <a:spcAft>
                <a:spcPts val="0"/>
              </a:spcAft>
              <a:buSzPts val="1800"/>
              <a:buChar char="◦"/>
            </a:pPr>
            <a:r>
              <a:rPr lang="de-DE" dirty="0"/>
              <a:t>Vorträge</a:t>
            </a:r>
            <a:endParaRPr dirty="0"/>
          </a:p>
          <a:p>
            <a:pPr marL="182880" lvl="0" indent="-68579" algn="l" rtl="0">
              <a:lnSpc>
                <a:spcPct val="100000"/>
              </a:lnSpc>
              <a:spcBef>
                <a:spcPts val="900"/>
              </a:spcBef>
              <a:spcAft>
                <a:spcPts val="0"/>
              </a:spcAft>
              <a:buSzPts val="1800"/>
              <a:buNone/>
            </a:pPr>
            <a:endParaRPr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88"/>
          <p:cNvSpPr txBox="1">
            <a:spLocks noGrp="1"/>
          </p:cNvSpPr>
          <p:nvPr>
            <p:ph type="title"/>
          </p:nvPr>
        </p:nvSpPr>
        <p:spPr>
          <a:xfrm>
            <a:off x="1981200" y="274638"/>
            <a:ext cx="8229600" cy="1143000"/>
          </a:xfrm>
          <a:prstGeom prst="rect">
            <a:avLst/>
          </a:prstGeom>
          <a:noFill/>
          <a:ln>
            <a:noFill/>
          </a:ln>
        </p:spPr>
        <p:txBody>
          <a:bodyPr spcFirstLastPara="1" wrap="square" lIns="91400" tIns="45700" rIns="91400" bIns="45700" anchor="ctr" anchorCtr="0">
            <a:normAutofit fontScale="90000"/>
          </a:bodyPr>
          <a:lstStyle/>
          <a:p>
            <a:pPr marL="0" lvl="0" indent="0" algn="ctr" rtl="0">
              <a:lnSpc>
                <a:spcPct val="90000"/>
              </a:lnSpc>
              <a:spcBef>
                <a:spcPts val="0"/>
              </a:spcBef>
              <a:spcAft>
                <a:spcPts val="0"/>
              </a:spcAft>
              <a:buClr>
                <a:srgbClr val="262626"/>
              </a:buClr>
              <a:buSzPct val="100000"/>
              <a:buFont typeface="Century Gothic"/>
              <a:buNone/>
            </a:pPr>
            <a:r>
              <a:rPr lang="de-DE" b="1"/>
              <a:t>3. National Health Insurance</a:t>
            </a:r>
            <a:endParaRPr b="1"/>
          </a:p>
        </p:txBody>
      </p:sp>
      <p:sp>
        <p:nvSpPr>
          <p:cNvPr id="751" name="Google Shape;751;p88"/>
          <p:cNvSpPr txBox="1">
            <a:spLocks noGrp="1"/>
          </p:cNvSpPr>
          <p:nvPr>
            <p:ph type="body" idx="1"/>
          </p:nvPr>
        </p:nvSpPr>
        <p:spPr>
          <a:xfrm>
            <a:off x="805912" y="1288750"/>
            <a:ext cx="10580176" cy="5262300"/>
          </a:xfrm>
          <a:prstGeom prst="rect">
            <a:avLst/>
          </a:prstGeom>
          <a:noFill/>
          <a:ln>
            <a:noFill/>
          </a:ln>
        </p:spPr>
        <p:txBody>
          <a:bodyPr spcFirstLastPara="1" wrap="square" lIns="91400" tIns="45700" rIns="91400" bIns="45700" anchor="t" anchorCtr="0">
            <a:normAutofit fontScale="85000" lnSpcReduction="20000"/>
          </a:bodyPr>
          <a:lstStyle/>
          <a:p>
            <a:pPr marL="457200" lvl="0" indent="-349250" algn="l" rtl="0">
              <a:lnSpc>
                <a:spcPct val="150000"/>
              </a:lnSpc>
              <a:spcBef>
                <a:spcPts val="0"/>
              </a:spcBef>
              <a:spcAft>
                <a:spcPts val="0"/>
              </a:spcAft>
              <a:buSzPts val="574"/>
              <a:buChar char="●"/>
            </a:pPr>
            <a:r>
              <a:rPr lang="de-DE" sz="2700" dirty="0"/>
              <a:t>verpflichtend bei einem D-2 Visum (über 6 Monate Aufenthalt)</a:t>
            </a:r>
            <a:endParaRPr dirty="0"/>
          </a:p>
          <a:p>
            <a:pPr marL="457200" lvl="0" indent="-349250" algn="l" rtl="0">
              <a:lnSpc>
                <a:spcPct val="150000"/>
              </a:lnSpc>
              <a:spcBef>
                <a:spcPts val="0"/>
              </a:spcBef>
              <a:spcAft>
                <a:spcPts val="0"/>
              </a:spcAft>
              <a:buSzPts val="574"/>
              <a:buChar char="●"/>
            </a:pPr>
            <a:r>
              <a:rPr lang="de-DE" sz="2700" dirty="0"/>
              <a:t>automatische Registrierung bei Beantragung der ARC</a:t>
            </a:r>
            <a:endParaRPr dirty="0"/>
          </a:p>
          <a:p>
            <a:pPr marL="457200" lvl="0" indent="-349250" algn="l" rtl="0">
              <a:lnSpc>
                <a:spcPct val="150000"/>
              </a:lnSpc>
              <a:spcBef>
                <a:spcPts val="0"/>
              </a:spcBef>
              <a:spcAft>
                <a:spcPts val="0"/>
              </a:spcAft>
              <a:buSzPts val="574"/>
              <a:buChar char="●"/>
            </a:pPr>
            <a:r>
              <a:rPr lang="de-DE" sz="2700" dirty="0"/>
              <a:t>monatlich: ca. 78.000 Won </a:t>
            </a:r>
            <a:r>
              <a:rPr lang="de-DE" sz="2700" dirty="0">
                <a:solidFill>
                  <a:srgbClr val="FF0000"/>
                </a:solidFill>
              </a:rPr>
              <a:t>Stand Februar 2025</a:t>
            </a:r>
            <a:endParaRPr dirty="0"/>
          </a:p>
          <a:p>
            <a:pPr marL="457200" lvl="0" indent="-349250" algn="l" rtl="0">
              <a:lnSpc>
                <a:spcPct val="150000"/>
              </a:lnSpc>
              <a:spcBef>
                <a:spcPts val="0"/>
              </a:spcBef>
              <a:spcAft>
                <a:spcPts val="0"/>
              </a:spcAft>
              <a:buSzPts val="574"/>
              <a:buChar char="●"/>
            </a:pPr>
            <a:r>
              <a:rPr lang="de-DE" sz="2700" dirty="0"/>
              <a:t>Krankenhausaufenthalt, ärztliche Behandlung, Pflege bei Erkrankung, </a:t>
            </a:r>
            <a:br>
              <a:rPr lang="de-DE" sz="2700" dirty="0"/>
            </a:br>
            <a:r>
              <a:rPr lang="de-DE" sz="2700" dirty="0"/>
              <a:t>Gesundheitscheck</a:t>
            </a:r>
            <a:endParaRPr dirty="0"/>
          </a:p>
          <a:p>
            <a:pPr marL="457200" lvl="0" indent="-349250" algn="l" rtl="0">
              <a:lnSpc>
                <a:spcPct val="150000"/>
              </a:lnSpc>
              <a:spcBef>
                <a:spcPts val="0"/>
              </a:spcBef>
              <a:spcAft>
                <a:spcPts val="0"/>
              </a:spcAft>
              <a:buSzPts val="574"/>
              <a:buChar char="●"/>
            </a:pPr>
            <a:r>
              <a:rPr lang="de-DE" sz="2700" dirty="0"/>
              <a:t>Möglichkeit der Befreiung: </a:t>
            </a:r>
            <a:endParaRPr dirty="0"/>
          </a:p>
          <a:p>
            <a:pPr marL="457200" lvl="0" indent="0" algn="l" rtl="0">
              <a:lnSpc>
                <a:spcPct val="150000"/>
              </a:lnSpc>
              <a:spcBef>
                <a:spcPts val="360"/>
              </a:spcBef>
              <a:spcAft>
                <a:spcPts val="0"/>
              </a:spcAft>
              <a:buSzPct val="100000"/>
              <a:buNone/>
            </a:pPr>
            <a:r>
              <a:rPr lang="de-DE" sz="2700" dirty="0"/>
              <a:t>- Vertrag mit der dt. Versicherung auf koreanisch übersetzt</a:t>
            </a:r>
            <a:endParaRPr dirty="0"/>
          </a:p>
          <a:p>
            <a:pPr marL="457200" lvl="0" indent="0" algn="l" rtl="0">
              <a:lnSpc>
                <a:spcPct val="150000"/>
              </a:lnSpc>
              <a:spcBef>
                <a:spcPts val="360"/>
              </a:spcBef>
              <a:spcAft>
                <a:spcPts val="0"/>
              </a:spcAft>
              <a:buSzPct val="100000"/>
              <a:buNone/>
            </a:pPr>
            <a:r>
              <a:rPr lang="de-DE" sz="2700" dirty="0"/>
              <a:t>- Muss </a:t>
            </a:r>
            <a:r>
              <a:rPr lang="de-DE" sz="2700" b="1" dirty="0"/>
              <a:t>Schwangerschaften</a:t>
            </a:r>
            <a:r>
              <a:rPr lang="de-DE" sz="2700" dirty="0"/>
              <a:t>, </a:t>
            </a:r>
            <a:r>
              <a:rPr lang="de-DE" sz="2700" b="1" dirty="0"/>
              <a:t>chronische Krankheiten </a:t>
            </a:r>
            <a:r>
              <a:rPr lang="de-DE" sz="2700" dirty="0"/>
              <a:t>ohne Einschränkungen und ca. </a:t>
            </a:r>
            <a:r>
              <a:rPr lang="de-DE" sz="2700" b="1" dirty="0"/>
              <a:t>650.000 Euro in Behandlungskosten </a:t>
            </a:r>
            <a:r>
              <a:rPr lang="de-DE" sz="2700" dirty="0"/>
              <a:t>abdecken </a:t>
            </a:r>
          </a:p>
          <a:p>
            <a:pPr marL="457200" lvl="0" indent="0" algn="l" rtl="0">
              <a:lnSpc>
                <a:spcPct val="150000"/>
              </a:lnSpc>
              <a:spcBef>
                <a:spcPts val="360"/>
              </a:spcBef>
              <a:spcAft>
                <a:spcPts val="0"/>
              </a:spcAft>
              <a:buSzPct val="100000"/>
              <a:buNone/>
            </a:pPr>
            <a:r>
              <a:rPr lang="de-DE" sz="2700" dirty="0"/>
              <a:t>- Liste aller Dinge die abgedeckt werden</a:t>
            </a:r>
            <a:endParaRPr dirty="0"/>
          </a:p>
        </p:txBody>
      </p:sp>
      <p:pic>
        <p:nvPicPr>
          <p:cNvPr id="752" name="Google Shape;752;p88"/>
          <p:cNvPicPr preferRelativeResize="0"/>
          <p:nvPr/>
        </p:nvPicPr>
        <p:blipFill rotWithShape="1">
          <a:blip r:embed="rId3">
            <a:alphaModFix/>
          </a:blip>
          <a:srcRect/>
          <a:stretch/>
        </p:blipFill>
        <p:spPr>
          <a:xfrm>
            <a:off x="9477663" y="5618054"/>
            <a:ext cx="2409826" cy="965308"/>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2B951DE-CDDE-080E-44EB-50B87799F661}"/>
              </a:ext>
            </a:extLst>
          </p:cNvPr>
          <p:cNvSpPr txBox="1"/>
          <p:nvPr/>
        </p:nvSpPr>
        <p:spPr>
          <a:xfrm>
            <a:off x="1001485" y="1175657"/>
            <a:ext cx="8860971" cy="3477875"/>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latin typeface="Century Gothic" panose="020B0502020202020204" pitchFamily="34" charset="0"/>
              </a:rPr>
              <a:t>Mit der Hanse-Merkur Versicherung </a:t>
            </a:r>
            <a:r>
              <a:rPr lang="en-GB" sz="2000" dirty="0" err="1">
                <a:latin typeface="Century Gothic" panose="020B0502020202020204" pitchFamily="34" charset="0"/>
              </a:rPr>
              <a:t>wurde</a:t>
            </a:r>
            <a:r>
              <a:rPr lang="en-GB" sz="2000" dirty="0">
                <a:latin typeface="Century Gothic" panose="020B0502020202020204" pitchFamily="34" charset="0"/>
              </a:rPr>
              <a:t> bis </a:t>
            </a:r>
            <a:r>
              <a:rPr lang="en-GB" sz="2000" dirty="0" err="1">
                <a:latin typeface="Century Gothic" panose="020B0502020202020204" pitchFamily="34" charset="0"/>
              </a:rPr>
              <a:t>jetzt</a:t>
            </a:r>
            <a:r>
              <a:rPr lang="en-GB" sz="2000" dirty="0">
                <a:latin typeface="Century Gothic" panose="020B0502020202020204" pitchFamily="34" charset="0"/>
              </a:rPr>
              <a:t> </a:t>
            </a:r>
            <a:r>
              <a:rPr lang="en-GB" sz="2000" dirty="0" err="1">
                <a:latin typeface="Century Gothic" panose="020B0502020202020204" pitchFamily="34" charset="0"/>
              </a:rPr>
              <a:t>niemand</a:t>
            </a:r>
            <a:r>
              <a:rPr lang="en-GB" sz="2000" dirty="0">
                <a:latin typeface="Century Gothic" panose="020B0502020202020204" pitchFamily="34" charset="0"/>
              </a:rPr>
              <a:t> </a:t>
            </a:r>
            <a:r>
              <a:rPr lang="en-GB" sz="2000" dirty="0" err="1">
                <a:latin typeface="Century Gothic" panose="020B0502020202020204" pitchFamily="34" charset="0"/>
              </a:rPr>
              <a:t>befreit</a:t>
            </a:r>
            <a:r>
              <a:rPr lang="en-GB" sz="2000" dirty="0">
                <a:latin typeface="Century Gothic" panose="020B0502020202020204" pitchFamily="34" charset="0"/>
              </a:rPr>
              <a:t> (</a:t>
            </a:r>
            <a:r>
              <a:rPr lang="en-GB" sz="2000" dirty="0" err="1">
                <a:latin typeface="Century Gothic" panose="020B0502020202020204" pitchFamily="34" charset="0"/>
              </a:rPr>
              <a:t>auch</a:t>
            </a:r>
            <a:r>
              <a:rPr lang="en-GB" sz="2000" dirty="0">
                <a:latin typeface="Century Gothic" panose="020B0502020202020204" pitchFamily="34" charset="0"/>
              </a:rPr>
              <a:t> </a:t>
            </a:r>
            <a:r>
              <a:rPr lang="en-GB" sz="2000" dirty="0" err="1">
                <a:latin typeface="Century Gothic" panose="020B0502020202020204" pitchFamily="34" charset="0"/>
              </a:rPr>
              <a:t>mit</a:t>
            </a:r>
            <a:r>
              <a:rPr lang="en-GB" sz="2000" dirty="0">
                <a:latin typeface="Century Gothic" panose="020B0502020202020204" pitchFamily="34" charset="0"/>
              </a:rPr>
              <a:t> der Premium Version)</a:t>
            </a:r>
          </a:p>
          <a:p>
            <a:r>
              <a:rPr lang="en-GB" sz="2000" dirty="0">
                <a:latin typeface="Century Gothic" panose="020B0502020202020204" pitchFamily="34" charset="0"/>
              </a:rPr>
              <a:t>	</a:t>
            </a:r>
            <a:r>
              <a:rPr lang="en-GB" sz="2000" dirty="0">
                <a:latin typeface="Century Gothic" panose="020B0502020202020204" pitchFamily="34" charset="0"/>
                <a:sym typeface="Wingdings" panose="05000000000000000000" pitchFamily="2" charset="2"/>
              </a:rPr>
              <a:t> </a:t>
            </a:r>
            <a:r>
              <a:rPr lang="en-GB" sz="2000" dirty="0" err="1">
                <a:latin typeface="Century Gothic" panose="020B0502020202020204" pitchFamily="34" charset="0"/>
                <a:sym typeface="Wingdings" panose="05000000000000000000" pitchFamily="2" charset="2"/>
              </a:rPr>
              <a:t>z.B.</a:t>
            </a:r>
            <a:r>
              <a:rPr lang="en-GB" sz="2000" dirty="0">
                <a:latin typeface="Century Gothic" panose="020B0502020202020204" pitchFamily="34" charset="0"/>
                <a:sym typeface="Wingdings" panose="05000000000000000000" pitchFamily="2" charset="2"/>
              </a:rPr>
              <a:t> </a:t>
            </a:r>
            <a:r>
              <a:rPr lang="en-GB" sz="2000" dirty="0" err="1">
                <a:latin typeface="Century Gothic" panose="020B0502020202020204" pitchFamily="34" charset="0"/>
                <a:sym typeface="Wingdings" panose="05000000000000000000" pitchFamily="2" charset="2"/>
              </a:rPr>
              <a:t>wegen</a:t>
            </a:r>
            <a:r>
              <a:rPr lang="en-GB" sz="2000" dirty="0">
                <a:latin typeface="Century Gothic" panose="020B0502020202020204" pitchFamily="34" charset="0"/>
                <a:sym typeface="Wingdings" panose="05000000000000000000" pitchFamily="2" charset="2"/>
              </a:rPr>
              <a:t> </a:t>
            </a:r>
            <a:r>
              <a:rPr lang="en-GB" sz="2000" dirty="0" err="1">
                <a:latin typeface="Century Gothic" panose="020B0502020202020204" pitchFamily="34" charset="0"/>
                <a:sym typeface="Wingdings" panose="05000000000000000000" pitchFamily="2" charset="2"/>
              </a:rPr>
              <a:t>Einschränkungen</a:t>
            </a:r>
            <a:r>
              <a:rPr lang="en-GB" sz="2000" dirty="0">
                <a:latin typeface="Century Gothic" panose="020B0502020202020204" pitchFamily="34" charset="0"/>
                <a:sym typeface="Wingdings" panose="05000000000000000000" pitchFamily="2" charset="2"/>
              </a:rPr>
              <a:t> </a:t>
            </a:r>
            <a:r>
              <a:rPr lang="en-GB" sz="2000" dirty="0" err="1">
                <a:latin typeface="Century Gothic" panose="020B0502020202020204" pitchFamily="34" charset="0"/>
                <a:sym typeface="Wingdings" panose="05000000000000000000" pitchFamily="2" charset="2"/>
              </a:rPr>
              <a:t>bei</a:t>
            </a:r>
            <a:r>
              <a:rPr lang="en-GB" sz="2000" dirty="0">
                <a:latin typeface="Century Gothic" panose="020B0502020202020204" pitchFamily="34" charset="0"/>
                <a:sym typeface="Wingdings" panose="05000000000000000000" pitchFamily="2" charset="2"/>
              </a:rPr>
              <a:t> </a:t>
            </a:r>
            <a:r>
              <a:rPr lang="en-GB" sz="2000" dirty="0" err="1">
                <a:latin typeface="Century Gothic" panose="020B0502020202020204" pitchFamily="34" charset="0"/>
                <a:sym typeface="Wingdings" panose="05000000000000000000" pitchFamily="2" charset="2"/>
              </a:rPr>
              <a:t>Behandlung</a:t>
            </a:r>
            <a:r>
              <a:rPr lang="en-GB" sz="2000" dirty="0">
                <a:latin typeface="Century Gothic" panose="020B0502020202020204" pitchFamily="34" charset="0"/>
                <a:sym typeface="Wingdings" panose="05000000000000000000" pitchFamily="2" charset="2"/>
              </a:rPr>
              <a:t> 	  	      	     </a:t>
            </a:r>
            <a:r>
              <a:rPr lang="en-GB" sz="2000" dirty="0" err="1">
                <a:latin typeface="Century Gothic" panose="020B0502020202020204" pitchFamily="34" charset="0"/>
                <a:sym typeface="Wingdings" panose="05000000000000000000" pitchFamily="2" charset="2"/>
              </a:rPr>
              <a:t>chronischer</a:t>
            </a:r>
            <a:r>
              <a:rPr lang="en-GB" sz="2000" dirty="0">
                <a:latin typeface="Century Gothic" panose="020B0502020202020204" pitchFamily="34" charset="0"/>
                <a:sym typeface="Wingdings" panose="05000000000000000000" pitchFamily="2" charset="2"/>
              </a:rPr>
              <a:t> </a:t>
            </a:r>
            <a:r>
              <a:rPr lang="en-GB" sz="2000" dirty="0" err="1">
                <a:latin typeface="Century Gothic" panose="020B0502020202020204" pitchFamily="34" charset="0"/>
                <a:sym typeface="Wingdings" panose="05000000000000000000" pitchFamily="2" charset="2"/>
              </a:rPr>
              <a:t>Krankheiten</a:t>
            </a:r>
            <a:r>
              <a:rPr lang="en-GB" sz="2000" dirty="0">
                <a:latin typeface="Century Gothic" panose="020B0502020202020204" pitchFamily="34" charset="0"/>
              </a:rPr>
              <a:t> </a:t>
            </a:r>
          </a:p>
          <a:p>
            <a:endParaRPr lang="en-GB" sz="2000" dirty="0">
              <a:latin typeface="Century Gothic" panose="020B0502020202020204" pitchFamily="34" charset="0"/>
            </a:endParaRPr>
          </a:p>
          <a:p>
            <a:pPr marL="342900" indent="-342900">
              <a:buFont typeface="Wingdings" panose="05000000000000000000" pitchFamily="2" charset="2"/>
              <a:buChar char="à"/>
            </a:pPr>
            <a:r>
              <a:rPr lang="en-GB" sz="2000" dirty="0">
                <a:latin typeface="Century Gothic" panose="020B0502020202020204" pitchFamily="34" charset="0"/>
                <a:sym typeface="Wingdings" panose="05000000000000000000" pitchFamily="2" charset="2"/>
              </a:rPr>
              <a:t>Es </a:t>
            </a:r>
            <a:r>
              <a:rPr lang="en-GB" sz="2000" dirty="0" err="1">
                <a:latin typeface="Century Gothic" panose="020B0502020202020204" pitchFamily="34" charset="0"/>
                <a:sym typeface="Wingdings" panose="05000000000000000000" pitchFamily="2" charset="2"/>
              </a:rPr>
              <a:t>gibt</a:t>
            </a:r>
            <a:r>
              <a:rPr lang="en-GB" sz="2000" dirty="0">
                <a:latin typeface="Century Gothic" panose="020B0502020202020204" pitchFamily="34" charset="0"/>
                <a:sym typeface="Wingdings" panose="05000000000000000000" pitchFamily="2" charset="2"/>
              </a:rPr>
              <a:t> 2 </a:t>
            </a:r>
            <a:r>
              <a:rPr lang="en-GB" sz="2000" dirty="0" err="1">
                <a:latin typeface="Century Gothic" panose="020B0502020202020204" pitchFamily="34" charset="0"/>
                <a:sym typeface="Wingdings" panose="05000000000000000000" pitchFamily="2" charset="2"/>
              </a:rPr>
              <a:t>Optionen</a:t>
            </a:r>
            <a:r>
              <a:rPr lang="en-GB" sz="2000" dirty="0">
                <a:latin typeface="Century Gothic" panose="020B0502020202020204" pitchFamily="34" charset="0"/>
                <a:sym typeface="Wingdings" panose="05000000000000000000" pitchFamily="2" charset="2"/>
              </a:rPr>
              <a:t>: </a:t>
            </a:r>
          </a:p>
          <a:p>
            <a:r>
              <a:rPr lang="en-GB" sz="2000" dirty="0">
                <a:latin typeface="Century Gothic" panose="020B0502020202020204" pitchFamily="34" charset="0"/>
                <a:sym typeface="Wingdings" panose="05000000000000000000" pitchFamily="2" charset="2"/>
              </a:rPr>
              <a:t>	</a:t>
            </a:r>
            <a:r>
              <a:rPr lang="en-GB" sz="2000" dirty="0">
                <a:solidFill>
                  <a:srgbClr val="FF0000"/>
                </a:solidFill>
                <a:latin typeface="Century Gothic" panose="020B0502020202020204" pitchFamily="34" charset="0"/>
                <a:sym typeface="Wingdings" panose="05000000000000000000" pitchFamily="2" charset="2"/>
              </a:rPr>
              <a:t>1. Eine </a:t>
            </a:r>
            <a:r>
              <a:rPr lang="en-GB" sz="2000" dirty="0" err="1">
                <a:solidFill>
                  <a:srgbClr val="FF0000"/>
                </a:solidFill>
                <a:latin typeface="Century Gothic" panose="020B0502020202020204" pitchFamily="34" charset="0"/>
                <a:sym typeface="Wingdings" panose="05000000000000000000" pitchFamily="2" charset="2"/>
              </a:rPr>
              <a:t>billige</a:t>
            </a:r>
            <a:r>
              <a:rPr lang="en-GB" sz="2000" dirty="0">
                <a:solidFill>
                  <a:srgbClr val="FF0000"/>
                </a:solidFill>
                <a:latin typeface="Century Gothic" panose="020B0502020202020204" pitchFamily="34" charset="0"/>
                <a:sym typeface="Wingdings" panose="05000000000000000000" pitchFamily="2" charset="2"/>
              </a:rPr>
              <a:t> </a:t>
            </a:r>
            <a:r>
              <a:rPr lang="en-GB" sz="2000" dirty="0" err="1">
                <a:solidFill>
                  <a:srgbClr val="FF0000"/>
                </a:solidFill>
                <a:latin typeface="Century Gothic" panose="020B0502020202020204" pitchFamily="34" charset="0"/>
                <a:sym typeface="Wingdings" panose="05000000000000000000" pitchFamily="2" charset="2"/>
              </a:rPr>
              <a:t>Auslandskrankenversicherung</a:t>
            </a:r>
            <a:r>
              <a:rPr lang="en-GB" sz="2000" dirty="0">
                <a:solidFill>
                  <a:srgbClr val="FF0000"/>
                </a:solidFill>
                <a:latin typeface="Century Gothic" panose="020B0502020202020204" pitchFamily="34" charset="0"/>
                <a:sym typeface="Wingdings" panose="05000000000000000000" pitchFamily="2" charset="2"/>
              </a:rPr>
              <a:t> </a:t>
            </a:r>
            <a:r>
              <a:rPr lang="en-GB" sz="2000" dirty="0" err="1">
                <a:solidFill>
                  <a:srgbClr val="FF0000"/>
                </a:solidFill>
                <a:latin typeface="Century Gothic" panose="020B0502020202020204" pitchFamily="34" charset="0"/>
                <a:sym typeface="Wingdings" panose="05000000000000000000" pitchFamily="2" charset="2"/>
              </a:rPr>
              <a:t>abschliessen</a:t>
            </a:r>
            <a:r>
              <a:rPr lang="en-GB" sz="2000" dirty="0">
                <a:solidFill>
                  <a:srgbClr val="FF0000"/>
                </a:solidFill>
                <a:latin typeface="Century Gothic" panose="020B0502020202020204" pitchFamily="34" charset="0"/>
                <a:sym typeface="Wingdings" panose="05000000000000000000" pitchFamily="2" charset="2"/>
              </a:rPr>
              <a:t> und </a:t>
            </a:r>
          </a:p>
          <a:p>
            <a:r>
              <a:rPr lang="en-GB" sz="2000" dirty="0">
                <a:solidFill>
                  <a:srgbClr val="FF0000"/>
                </a:solidFill>
                <a:latin typeface="Century Gothic" panose="020B0502020202020204" pitchFamily="34" charset="0"/>
                <a:sym typeface="Wingdings" panose="05000000000000000000" pitchFamily="2" charset="2"/>
              </a:rPr>
              <a:t>	die </a:t>
            </a:r>
            <a:r>
              <a:rPr lang="en-GB" sz="2000" dirty="0" err="1">
                <a:solidFill>
                  <a:srgbClr val="FF0000"/>
                </a:solidFill>
                <a:latin typeface="Century Gothic" panose="020B0502020202020204" pitchFamily="34" charset="0"/>
                <a:sym typeface="Wingdings" panose="05000000000000000000" pitchFamily="2" charset="2"/>
              </a:rPr>
              <a:t>koreanische</a:t>
            </a:r>
            <a:r>
              <a:rPr lang="en-GB" sz="2000" dirty="0">
                <a:solidFill>
                  <a:srgbClr val="FF0000"/>
                </a:solidFill>
                <a:latin typeface="Century Gothic" panose="020B0502020202020204" pitchFamily="34" charset="0"/>
                <a:sym typeface="Wingdings" panose="05000000000000000000" pitchFamily="2" charset="2"/>
              </a:rPr>
              <a:t> </a:t>
            </a:r>
            <a:r>
              <a:rPr lang="en-GB" sz="2000" dirty="0" err="1">
                <a:solidFill>
                  <a:srgbClr val="FF0000"/>
                </a:solidFill>
                <a:latin typeface="Century Gothic" panose="020B0502020202020204" pitchFamily="34" charset="0"/>
                <a:sym typeface="Wingdings" panose="05000000000000000000" pitchFamily="2" charset="2"/>
              </a:rPr>
              <a:t>bezahlen</a:t>
            </a:r>
            <a:endParaRPr lang="en-GB" sz="2000" dirty="0">
              <a:solidFill>
                <a:srgbClr val="FF0000"/>
              </a:solidFill>
              <a:latin typeface="Century Gothic" panose="020B0502020202020204" pitchFamily="34" charset="0"/>
              <a:sym typeface="Wingdings" panose="05000000000000000000" pitchFamily="2" charset="2"/>
            </a:endParaRPr>
          </a:p>
          <a:p>
            <a:r>
              <a:rPr lang="en-GB" sz="2000" dirty="0">
                <a:solidFill>
                  <a:srgbClr val="FF0000"/>
                </a:solidFill>
                <a:latin typeface="Century Gothic" panose="020B0502020202020204" pitchFamily="34" charset="0"/>
                <a:sym typeface="Wingdings" panose="05000000000000000000" pitchFamily="2" charset="2"/>
              </a:rPr>
              <a:t>	2. Versuchen </a:t>
            </a:r>
            <a:r>
              <a:rPr lang="en-GB" sz="2000" dirty="0" err="1">
                <a:solidFill>
                  <a:srgbClr val="FF0000"/>
                </a:solidFill>
                <a:latin typeface="Century Gothic" panose="020B0502020202020204" pitchFamily="34" charset="0"/>
                <a:sym typeface="Wingdings" panose="05000000000000000000" pitchFamily="2" charset="2"/>
              </a:rPr>
              <a:t>eine</a:t>
            </a:r>
            <a:r>
              <a:rPr lang="en-GB" sz="2000" dirty="0">
                <a:solidFill>
                  <a:srgbClr val="FF0000"/>
                </a:solidFill>
                <a:latin typeface="Century Gothic" panose="020B0502020202020204" pitchFamily="34" charset="0"/>
                <a:sym typeface="Wingdings" panose="05000000000000000000" pitchFamily="2" charset="2"/>
              </a:rPr>
              <a:t> deutsche </a:t>
            </a:r>
            <a:r>
              <a:rPr lang="en-GB" sz="2000" dirty="0" err="1">
                <a:solidFill>
                  <a:srgbClr val="FF0000"/>
                </a:solidFill>
                <a:latin typeface="Century Gothic" panose="020B0502020202020204" pitchFamily="34" charset="0"/>
                <a:sym typeface="Wingdings" panose="05000000000000000000" pitchFamily="2" charset="2"/>
              </a:rPr>
              <a:t>Auslandskrankenversicherung</a:t>
            </a:r>
            <a:r>
              <a:rPr lang="en-GB" sz="2000" dirty="0">
                <a:solidFill>
                  <a:srgbClr val="FF0000"/>
                </a:solidFill>
                <a:latin typeface="Century Gothic" panose="020B0502020202020204" pitchFamily="34" charset="0"/>
                <a:sym typeface="Wingdings" panose="05000000000000000000" pitchFamily="2" charset="2"/>
              </a:rPr>
              <a:t> </a:t>
            </a:r>
            <a:r>
              <a:rPr lang="en-GB" sz="2000" dirty="0" err="1">
                <a:solidFill>
                  <a:srgbClr val="FF0000"/>
                </a:solidFill>
                <a:latin typeface="Century Gothic" panose="020B0502020202020204" pitchFamily="34" charset="0"/>
                <a:sym typeface="Wingdings" panose="05000000000000000000" pitchFamily="2" charset="2"/>
              </a:rPr>
              <a:t>zu</a:t>
            </a:r>
            <a:r>
              <a:rPr lang="en-GB" sz="2000" dirty="0">
                <a:solidFill>
                  <a:srgbClr val="FF0000"/>
                </a:solidFill>
                <a:latin typeface="Century Gothic" panose="020B0502020202020204" pitchFamily="34" charset="0"/>
                <a:sym typeface="Wingdings" panose="05000000000000000000" pitchFamily="2" charset="2"/>
              </a:rPr>
              <a:t> </a:t>
            </a:r>
          </a:p>
          <a:p>
            <a:r>
              <a:rPr lang="en-GB" sz="2000" dirty="0">
                <a:solidFill>
                  <a:srgbClr val="FF0000"/>
                </a:solidFill>
                <a:latin typeface="Century Gothic" panose="020B0502020202020204" pitchFamily="34" charset="0"/>
                <a:sym typeface="Wingdings" panose="05000000000000000000" pitchFamily="2" charset="2"/>
              </a:rPr>
              <a:t>	</a:t>
            </a:r>
            <a:r>
              <a:rPr lang="en-GB" sz="2000" dirty="0" err="1">
                <a:solidFill>
                  <a:srgbClr val="FF0000"/>
                </a:solidFill>
                <a:latin typeface="Century Gothic" panose="020B0502020202020204" pitchFamily="34" charset="0"/>
                <a:sym typeface="Wingdings" panose="05000000000000000000" pitchFamily="2" charset="2"/>
              </a:rPr>
              <a:t>finden</a:t>
            </a:r>
            <a:r>
              <a:rPr lang="en-GB" sz="2000" dirty="0">
                <a:solidFill>
                  <a:srgbClr val="FF0000"/>
                </a:solidFill>
                <a:latin typeface="Century Gothic" panose="020B0502020202020204" pitchFamily="34" charset="0"/>
                <a:sym typeface="Wingdings" panose="05000000000000000000" pitchFamily="2" charset="2"/>
              </a:rPr>
              <a:t>, die </a:t>
            </a:r>
            <a:r>
              <a:rPr lang="en-GB" sz="2000" dirty="0" err="1">
                <a:solidFill>
                  <a:srgbClr val="FF0000"/>
                </a:solidFill>
                <a:latin typeface="Century Gothic" panose="020B0502020202020204" pitchFamily="34" charset="0"/>
                <a:sym typeface="Wingdings" panose="05000000000000000000" pitchFamily="2" charset="2"/>
              </a:rPr>
              <a:t>alles</a:t>
            </a:r>
            <a:r>
              <a:rPr lang="en-GB" sz="2000" dirty="0">
                <a:solidFill>
                  <a:srgbClr val="FF0000"/>
                </a:solidFill>
                <a:latin typeface="Century Gothic" panose="020B0502020202020204" pitchFamily="34" charset="0"/>
                <a:sym typeface="Wingdings" panose="05000000000000000000" pitchFamily="2" charset="2"/>
              </a:rPr>
              <a:t> </a:t>
            </a:r>
            <a:r>
              <a:rPr lang="en-GB" sz="2000" dirty="0" err="1">
                <a:solidFill>
                  <a:srgbClr val="FF0000"/>
                </a:solidFill>
                <a:latin typeface="Century Gothic" panose="020B0502020202020204" pitchFamily="34" charset="0"/>
                <a:sym typeface="Wingdings" panose="05000000000000000000" pitchFamily="2" charset="2"/>
              </a:rPr>
              <a:t>ohne</a:t>
            </a:r>
            <a:r>
              <a:rPr lang="en-GB" sz="2000" dirty="0">
                <a:solidFill>
                  <a:srgbClr val="FF0000"/>
                </a:solidFill>
                <a:latin typeface="Century Gothic" panose="020B0502020202020204" pitchFamily="34" charset="0"/>
                <a:sym typeface="Wingdings" panose="05000000000000000000" pitchFamily="2" charset="2"/>
              </a:rPr>
              <a:t> </a:t>
            </a:r>
            <a:r>
              <a:rPr lang="en-GB" sz="2000" dirty="0" err="1">
                <a:solidFill>
                  <a:srgbClr val="FF0000"/>
                </a:solidFill>
                <a:latin typeface="Century Gothic" panose="020B0502020202020204" pitchFamily="34" charset="0"/>
                <a:sym typeface="Wingdings" panose="05000000000000000000" pitchFamily="2" charset="2"/>
              </a:rPr>
              <a:t>Einschraenkungen</a:t>
            </a:r>
            <a:r>
              <a:rPr lang="en-GB" sz="2000" dirty="0">
                <a:solidFill>
                  <a:srgbClr val="FF0000"/>
                </a:solidFill>
                <a:latin typeface="Century Gothic" panose="020B0502020202020204" pitchFamily="34" charset="0"/>
                <a:sym typeface="Wingdings" panose="05000000000000000000" pitchFamily="2" charset="2"/>
              </a:rPr>
              <a:t> </a:t>
            </a:r>
            <a:r>
              <a:rPr lang="en-GB" sz="2000" dirty="0" err="1">
                <a:solidFill>
                  <a:srgbClr val="FF0000"/>
                </a:solidFill>
                <a:latin typeface="Century Gothic" panose="020B0502020202020204" pitchFamily="34" charset="0"/>
                <a:sym typeface="Wingdings" panose="05000000000000000000" pitchFamily="2" charset="2"/>
              </a:rPr>
              <a:t>abdeckt</a:t>
            </a:r>
            <a:r>
              <a:rPr lang="en-GB" sz="2000" dirty="0">
                <a:solidFill>
                  <a:srgbClr val="FF0000"/>
                </a:solidFill>
                <a:latin typeface="Century Gothic" panose="020B0502020202020204" pitchFamily="34" charset="0"/>
                <a:sym typeface="Wingdings" panose="05000000000000000000" pitchFamily="2" charset="2"/>
              </a:rPr>
              <a:t> (</a:t>
            </a:r>
            <a:r>
              <a:rPr lang="en-GB" sz="2000" dirty="0" err="1">
                <a:solidFill>
                  <a:srgbClr val="FF0000"/>
                </a:solidFill>
                <a:latin typeface="Century Gothic" panose="020B0502020202020204" pitchFamily="34" charset="0"/>
                <a:sym typeface="Wingdings" panose="05000000000000000000" pitchFamily="2" charset="2"/>
              </a:rPr>
              <a:t>trotzdem</a:t>
            </a:r>
            <a:r>
              <a:rPr lang="en-GB" sz="2000" dirty="0">
                <a:solidFill>
                  <a:srgbClr val="FF0000"/>
                </a:solidFill>
                <a:latin typeface="Century Gothic" panose="020B0502020202020204" pitchFamily="34" charset="0"/>
                <a:sym typeface="Wingdings" panose="05000000000000000000" pitchFamily="2" charset="2"/>
              </a:rPr>
              <a:t> </a:t>
            </a:r>
          </a:p>
          <a:p>
            <a:r>
              <a:rPr lang="en-GB" sz="2000" dirty="0">
                <a:solidFill>
                  <a:srgbClr val="FF0000"/>
                </a:solidFill>
                <a:latin typeface="Century Gothic" panose="020B0502020202020204" pitchFamily="34" charset="0"/>
                <a:sym typeface="Wingdings" panose="05000000000000000000" pitchFamily="2" charset="2"/>
              </a:rPr>
              <a:t>	</a:t>
            </a:r>
            <a:r>
              <a:rPr lang="en-GB" sz="2000" dirty="0" err="1">
                <a:solidFill>
                  <a:srgbClr val="FF0000"/>
                </a:solidFill>
                <a:latin typeface="Century Gothic" panose="020B0502020202020204" pitchFamily="34" charset="0"/>
                <a:sym typeface="Wingdings" panose="05000000000000000000" pitchFamily="2" charset="2"/>
              </a:rPr>
              <a:t>keine</a:t>
            </a:r>
            <a:r>
              <a:rPr lang="en-GB" sz="2000" dirty="0">
                <a:solidFill>
                  <a:srgbClr val="FF0000"/>
                </a:solidFill>
                <a:latin typeface="Century Gothic" panose="020B0502020202020204" pitchFamily="34" charset="0"/>
                <a:sym typeface="Wingdings" panose="05000000000000000000" pitchFamily="2" charset="2"/>
              </a:rPr>
              <a:t> </a:t>
            </a:r>
            <a:r>
              <a:rPr lang="en-GB" sz="2000" dirty="0" err="1">
                <a:solidFill>
                  <a:srgbClr val="FF0000"/>
                </a:solidFill>
                <a:latin typeface="Century Gothic" panose="020B0502020202020204" pitchFamily="34" charset="0"/>
                <a:sym typeface="Wingdings" panose="05000000000000000000" pitchFamily="2" charset="2"/>
              </a:rPr>
              <a:t>Garanitie</a:t>
            </a:r>
            <a:r>
              <a:rPr lang="en-GB" sz="2000" dirty="0">
                <a:solidFill>
                  <a:srgbClr val="FF0000"/>
                </a:solidFill>
                <a:latin typeface="Century Gothic" panose="020B0502020202020204" pitchFamily="34" charset="0"/>
                <a:sym typeface="Wingdings" panose="05000000000000000000" pitchFamily="2" charset="2"/>
              </a:rPr>
              <a:t> der </a:t>
            </a:r>
            <a:r>
              <a:rPr lang="en-GB" sz="2000" dirty="0" err="1">
                <a:solidFill>
                  <a:srgbClr val="FF0000"/>
                </a:solidFill>
                <a:latin typeface="Century Gothic" panose="020B0502020202020204" pitchFamily="34" charset="0"/>
                <a:sym typeface="Wingdings" panose="05000000000000000000" pitchFamily="2" charset="2"/>
              </a:rPr>
              <a:t>Befreiung</a:t>
            </a:r>
            <a:r>
              <a:rPr lang="en-GB" sz="2000" dirty="0">
                <a:solidFill>
                  <a:srgbClr val="FF0000"/>
                </a:solidFill>
                <a:latin typeface="Century Gothic" panose="020B0502020202020204" pitchFamily="34" charset="0"/>
                <a:sym typeface="Wingdings" panose="05000000000000000000" pitchFamily="2" charset="2"/>
              </a:rPr>
              <a:t>!!)</a:t>
            </a:r>
            <a:endParaRPr lang="en-GB" sz="2000"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319629684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89"/>
          <p:cNvSpPr txBox="1">
            <a:spLocks noGrp="1"/>
          </p:cNvSpPr>
          <p:nvPr>
            <p:ph type="title"/>
          </p:nvPr>
        </p:nvSpPr>
        <p:spPr>
          <a:xfrm>
            <a:off x="1066800" y="381506"/>
            <a:ext cx="10058400" cy="92045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62626"/>
              </a:buClr>
              <a:buSzPct val="100000"/>
              <a:buFont typeface="Century Gothic"/>
              <a:buNone/>
            </a:pPr>
            <a:r>
              <a:rPr lang="de-DE" b="1"/>
              <a:t>4. Tandempartnerschaftsprogramm </a:t>
            </a:r>
            <a:endParaRPr/>
          </a:p>
        </p:txBody>
      </p:sp>
      <p:sp>
        <p:nvSpPr>
          <p:cNvPr id="758" name="Google Shape;758;p89"/>
          <p:cNvSpPr txBox="1">
            <a:spLocks noGrp="1"/>
          </p:cNvSpPr>
          <p:nvPr>
            <p:ph type="body" idx="1"/>
          </p:nvPr>
        </p:nvSpPr>
        <p:spPr>
          <a:xfrm>
            <a:off x="693450" y="1242771"/>
            <a:ext cx="10972800" cy="5328000"/>
          </a:xfrm>
          <a:prstGeom prst="rect">
            <a:avLst/>
          </a:prstGeom>
          <a:noFill/>
          <a:ln>
            <a:noFill/>
          </a:ln>
        </p:spPr>
        <p:txBody>
          <a:bodyPr spcFirstLastPara="1" wrap="square" lIns="91425" tIns="45700" rIns="91425" bIns="45700" anchor="t" anchorCtr="0">
            <a:normAutofit/>
          </a:bodyPr>
          <a:lstStyle/>
          <a:p>
            <a:pPr marL="11430" lvl="0" indent="0" algn="l" rtl="0">
              <a:lnSpc>
                <a:spcPct val="150000"/>
              </a:lnSpc>
              <a:spcBef>
                <a:spcPts val="900"/>
              </a:spcBef>
              <a:spcAft>
                <a:spcPts val="0"/>
              </a:spcAft>
              <a:buSzPct val="100000"/>
              <a:buNone/>
            </a:pPr>
            <a:endParaRPr dirty="0"/>
          </a:p>
          <a:p>
            <a:pPr marL="182880" lvl="0" indent="-171450" algn="l" rtl="0">
              <a:lnSpc>
                <a:spcPct val="150000"/>
              </a:lnSpc>
              <a:spcBef>
                <a:spcPts val="900"/>
              </a:spcBef>
              <a:spcAft>
                <a:spcPts val="0"/>
              </a:spcAft>
              <a:buSzPct val="100000"/>
              <a:buChar char="◦"/>
            </a:pPr>
            <a:r>
              <a:rPr lang="de-DE" sz="2400" b="1" dirty="0"/>
              <a:t>Wer? </a:t>
            </a:r>
            <a:r>
              <a:rPr lang="de-DE" sz="2400" dirty="0"/>
              <a:t>Tübinger Studenten und die Germanistik der </a:t>
            </a:r>
            <a:r>
              <a:rPr lang="en-US" sz="2400" dirty="0" err="1"/>
              <a:t>jeweiligen</a:t>
            </a:r>
            <a:r>
              <a:rPr lang="ko-KR" altLang="en-US" sz="2400" dirty="0"/>
              <a:t> </a:t>
            </a:r>
            <a:r>
              <a:rPr lang="en-US" altLang="ko-KR" sz="2400" dirty="0"/>
              <a:t>Uni</a:t>
            </a:r>
            <a:endParaRPr dirty="0"/>
          </a:p>
          <a:p>
            <a:pPr marL="182880" lvl="0" indent="-171450" algn="l" rtl="0">
              <a:lnSpc>
                <a:spcPct val="150000"/>
              </a:lnSpc>
              <a:spcBef>
                <a:spcPts val="900"/>
              </a:spcBef>
              <a:spcAft>
                <a:spcPts val="0"/>
              </a:spcAft>
              <a:buSzPct val="100000"/>
              <a:buChar char="◦"/>
            </a:pPr>
            <a:r>
              <a:rPr lang="de-DE" sz="2400" b="1" dirty="0"/>
              <a:t>Warum? </a:t>
            </a:r>
            <a:r>
              <a:rPr lang="de-DE" sz="2400" dirty="0"/>
              <a:t>Vorher keinen bis wenig Kontakt mit zugeteilten Tandempartnern </a:t>
            </a:r>
            <a:endParaRPr dirty="0"/>
          </a:p>
          <a:p>
            <a:pPr marL="182880" lvl="0" indent="-171450" algn="l" rtl="0">
              <a:lnSpc>
                <a:spcPct val="150000"/>
              </a:lnSpc>
              <a:spcBef>
                <a:spcPts val="900"/>
              </a:spcBef>
              <a:spcAft>
                <a:spcPts val="0"/>
              </a:spcAft>
              <a:buSzPct val="100000"/>
              <a:buChar char="◦"/>
            </a:pPr>
            <a:r>
              <a:rPr lang="de-DE" sz="2400" b="1" dirty="0"/>
              <a:t>Struktur: </a:t>
            </a:r>
            <a:r>
              <a:rPr lang="de-DE" sz="2400" dirty="0"/>
              <a:t>Interessenbogen ausfüllen - Zuteilung (“matching”) – selbststaendige Treffen</a:t>
            </a:r>
          </a:p>
          <a:p>
            <a:pPr marL="182880" lvl="0" indent="-171450" algn="l" rtl="0">
              <a:lnSpc>
                <a:spcPct val="150000"/>
              </a:lnSpc>
              <a:spcBef>
                <a:spcPts val="900"/>
              </a:spcBef>
              <a:spcAft>
                <a:spcPts val="0"/>
              </a:spcAft>
              <a:buSzPct val="100000"/>
              <a:buChar char="◦"/>
            </a:pPr>
            <a:r>
              <a:rPr lang="de-DE" sz="2400" dirty="0"/>
              <a:t>Bei dokumentierten, nachweisbaren 15 Treffen: 3 BQ </a:t>
            </a:r>
            <a:r>
              <a:rPr lang="en-US" sz="2400" dirty="0" err="1"/>
              <a:t>Punkte</a:t>
            </a:r>
            <a:endParaRPr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90"/>
          <p:cNvSpPr txBox="1">
            <a:spLocks noGrp="1"/>
          </p:cNvSpPr>
          <p:nvPr>
            <p:ph type="title"/>
          </p:nvPr>
        </p:nvSpPr>
        <p:spPr>
          <a:xfrm>
            <a:off x="1066800" y="454172"/>
            <a:ext cx="10058400" cy="64795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62626"/>
              </a:buClr>
              <a:buSzPct val="100000"/>
              <a:buFont typeface="Century Gothic"/>
              <a:buNone/>
            </a:pPr>
            <a:r>
              <a:rPr lang="de-DE" b="1"/>
              <a:t>5. Hinweise &amp; Tipps</a:t>
            </a:r>
            <a:endParaRPr/>
          </a:p>
        </p:txBody>
      </p:sp>
      <p:sp>
        <p:nvSpPr>
          <p:cNvPr id="764" name="Google Shape;764;p90"/>
          <p:cNvSpPr txBox="1">
            <a:spLocks noGrp="1"/>
          </p:cNvSpPr>
          <p:nvPr>
            <p:ph type="body" idx="1"/>
          </p:nvPr>
        </p:nvSpPr>
        <p:spPr>
          <a:xfrm>
            <a:off x="608025" y="1414664"/>
            <a:ext cx="10972800" cy="4870800"/>
          </a:xfrm>
          <a:prstGeom prst="rect">
            <a:avLst/>
          </a:prstGeom>
          <a:noFill/>
          <a:ln>
            <a:noFill/>
          </a:ln>
        </p:spPr>
        <p:txBody>
          <a:bodyPr spcFirstLastPara="1" wrap="square" lIns="91425" tIns="45700" rIns="91425" bIns="45700" anchor="t" anchorCtr="0">
            <a:normAutofit/>
          </a:bodyPr>
          <a:lstStyle/>
          <a:p>
            <a:pPr marL="628650" lvl="0" indent="-534670" algn="l" rtl="0">
              <a:lnSpc>
                <a:spcPct val="150000"/>
              </a:lnSpc>
              <a:spcBef>
                <a:spcPts val="0"/>
              </a:spcBef>
              <a:spcAft>
                <a:spcPts val="0"/>
              </a:spcAft>
              <a:buSzPts val="2000"/>
              <a:buFont typeface="Century Gothic"/>
              <a:buAutoNum type="arabicPeriod"/>
            </a:pPr>
            <a:r>
              <a:rPr lang="de-DE" sz="2000" dirty="0"/>
              <a:t>Das ist ein </a:t>
            </a:r>
            <a:r>
              <a:rPr lang="de-DE" sz="2000" b="1" dirty="0"/>
              <a:t>akademisches Auslandsjahr, </a:t>
            </a:r>
            <a:r>
              <a:rPr lang="de-DE" sz="2000" dirty="0"/>
              <a:t>ihr seid hier zum Studieren, vergesst das nicht </a:t>
            </a:r>
            <a:endParaRPr sz="2000" dirty="0"/>
          </a:p>
          <a:p>
            <a:pPr marL="628650" lvl="0" indent="-534670" algn="l" rtl="0">
              <a:lnSpc>
                <a:spcPct val="150000"/>
              </a:lnSpc>
              <a:spcBef>
                <a:spcPts val="900"/>
              </a:spcBef>
              <a:spcAft>
                <a:spcPts val="0"/>
              </a:spcAft>
              <a:buSzPts val="2000"/>
              <a:buFont typeface="Century Gothic"/>
              <a:buAutoNum type="arabicPeriod"/>
            </a:pPr>
            <a:r>
              <a:rPr lang="de-DE" sz="2000" b="1" dirty="0"/>
              <a:t>Bemüht euch früh genug um ein Praktikum</a:t>
            </a:r>
            <a:r>
              <a:rPr lang="de-DE" sz="2000" dirty="0"/>
              <a:t>, es lohnt sich </a:t>
            </a:r>
            <a:endParaRPr sz="2000" dirty="0"/>
          </a:p>
          <a:p>
            <a:pPr marL="628650" lvl="0" indent="-534670" algn="l" rtl="0">
              <a:lnSpc>
                <a:spcPct val="150000"/>
              </a:lnSpc>
              <a:spcBef>
                <a:spcPts val="900"/>
              </a:spcBef>
              <a:spcAft>
                <a:spcPts val="0"/>
              </a:spcAft>
              <a:buSzPts val="2000"/>
              <a:buFont typeface="Century Gothic"/>
              <a:buAutoNum type="arabicPeriod"/>
            </a:pPr>
            <a:r>
              <a:rPr lang="de-DE" sz="2000" dirty="0"/>
              <a:t>Das Auslandsjahr ist nicht einfach, </a:t>
            </a:r>
            <a:r>
              <a:rPr lang="de-DE" sz="2000" b="1" dirty="0"/>
              <a:t>es kann sehr stressig werden </a:t>
            </a:r>
            <a:r>
              <a:rPr lang="de-DE" sz="2000" dirty="0"/>
              <a:t>und  viele kommen an ihre Grenzen 						                   </a:t>
            </a:r>
          </a:p>
          <a:p>
            <a:pPr marL="93980" lvl="0" indent="0" algn="l" rtl="0">
              <a:lnSpc>
                <a:spcPct val="150000"/>
              </a:lnSpc>
              <a:spcBef>
                <a:spcPts val="900"/>
              </a:spcBef>
              <a:spcAft>
                <a:spcPts val="0"/>
              </a:spcAft>
              <a:buSzPts val="2000"/>
              <a:buNone/>
            </a:pPr>
            <a:r>
              <a:rPr lang="de-DE" sz="2000" b="1" dirty="0"/>
              <a:t>	</a:t>
            </a:r>
            <a:r>
              <a:rPr lang="de-DE" sz="2000" b="1" dirty="0">
                <a:sym typeface="Wingdings" panose="05000000000000000000" pitchFamily="2" charset="2"/>
              </a:rPr>
              <a:t> </a:t>
            </a:r>
            <a:r>
              <a:rPr lang="de-DE" sz="2000" b="1" dirty="0"/>
              <a:t>Zeit gut einteilen, Ziel vor Augen haben </a:t>
            </a:r>
            <a:endParaRPr sz="2000" dirty="0"/>
          </a:p>
          <a:p>
            <a:pPr marL="628650" lvl="0" indent="-534670" algn="l" rtl="0">
              <a:lnSpc>
                <a:spcPct val="150000"/>
              </a:lnSpc>
              <a:spcBef>
                <a:spcPts val="900"/>
              </a:spcBef>
              <a:spcAft>
                <a:spcPts val="0"/>
              </a:spcAft>
              <a:buSzPts val="2000"/>
              <a:buFont typeface="+mj-lt"/>
              <a:buAutoNum type="arabicPeriod" startAt="4"/>
            </a:pPr>
            <a:r>
              <a:rPr lang="de-DE" sz="2000" dirty="0"/>
              <a:t>Ihr seid in Korea: </a:t>
            </a:r>
            <a:r>
              <a:rPr lang="de-DE" sz="2000" b="1" dirty="0"/>
              <a:t>sprecht die Sprache, involviert euch in die Kultur, in Uni-Clubs, nutzt eure Möglichkeiten hier </a:t>
            </a:r>
            <a:endParaRPr sz="2000"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91"/>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0000"/>
              </a:buClr>
              <a:buSzPts val="5400"/>
              <a:buFont typeface="Century Gothic"/>
              <a:buNone/>
            </a:pPr>
            <a:r>
              <a:rPr lang="de-DE" sz="5400" b="1">
                <a:solidFill>
                  <a:srgbClr val="C00000"/>
                </a:solidFill>
              </a:rPr>
              <a:t>TUCKU</a:t>
            </a:r>
            <a:endParaRPr sz="5400" b="1">
              <a:solidFill>
                <a:srgbClr val="C00000"/>
              </a:solidFill>
            </a:endParaRPr>
          </a:p>
        </p:txBody>
      </p:sp>
      <p:sp>
        <p:nvSpPr>
          <p:cNvPr id="770" name="Google Shape;770;p91"/>
          <p:cNvSpPr txBox="1">
            <a:spLocks noGrp="1"/>
          </p:cNvSpPr>
          <p:nvPr>
            <p:ph type="body" idx="1"/>
          </p:nvPr>
        </p:nvSpPr>
        <p:spPr>
          <a:xfrm>
            <a:off x="609599" y="2009775"/>
            <a:ext cx="10972798" cy="188595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4800"/>
              <a:buNone/>
            </a:pPr>
            <a:r>
              <a:rPr lang="de-DE" sz="4800" b="1"/>
              <a:t>Vielen Dank </a:t>
            </a:r>
            <a:endParaRPr/>
          </a:p>
          <a:p>
            <a:pPr marL="0" lvl="0" indent="0" algn="ctr" rtl="0">
              <a:lnSpc>
                <a:spcPct val="100000"/>
              </a:lnSpc>
              <a:spcBef>
                <a:spcPts val="900"/>
              </a:spcBef>
              <a:spcAft>
                <a:spcPts val="0"/>
              </a:spcAft>
              <a:buSzPts val="4800"/>
              <a:buNone/>
            </a:pPr>
            <a:r>
              <a:rPr lang="de-DE" sz="4800" b="1"/>
              <a:t>für Ihre Aufmerksamkeit!</a:t>
            </a:r>
            <a:endParaRPr/>
          </a:p>
        </p:txBody>
      </p:sp>
      <p:pic>
        <p:nvPicPr>
          <p:cNvPr id="771" name="Google Shape;771;p91"/>
          <p:cNvPicPr preferRelativeResize="0"/>
          <p:nvPr/>
        </p:nvPicPr>
        <p:blipFill rotWithShape="1">
          <a:blip r:embed="rId3">
            <a:alphaModFix/>
          </a:blip>
          <a:srcRect/>
          <a:stretch/>
        </p:blipFill>
        <p:spPr>
          <a:xfrm>
            <a:off x="4762499" y="4848224"/>
            <a:ext cx="3495675" cy="1123951"/>
          </a:xfrm>
          <a:prstGeom prst="rect">
            <a:avLst/>
          </a:prstGeom>
          <a:noFill/>
          <a:ln>
            <a:noFill/>
          </a:ln>
        </p:spPr>
      </p:pic>
    </p:spTree>
  </p:cSld>
  <p:clrMapOvr>
    <a:masterClrMapping/>
  </p:clrMapOvr>
</p:sld>
</file>

<file path=ppt/theme/theme1.xml><?xml version="1.0" encoding="utf-8"?>
<a:theme xmlns:a="http://schemas.openxmlformats.org/drawingml/2006/main" name="비누">
  <a:themeElements>
    <a:clrScheme name="비누">
      <a:dk1>
        <a:srgbClr val="000000"/>
      </a:dk1>
      <a:lt1>
        <a:srgbClr val="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비누">
  <a:themeElements>
    <a:clrScheme name="비누">
      <a:dk1>
        <a:srgbClr val="000000"/>
      </a:dk1>
      <a:lt1>
        <a:srgbClr val="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한컴오피스">
  <a:themeElements>
    <a:clrScheme name="한컴오피스">
      <a:dk1>
        <a:srgbClr val="000000"/>
      </a:dk1>
      <a:lt1>
        <a:srgbClr val="FFFFFF"/>
      </a:lt1>
      <a:dk2>
        <a:srgbClr val="3A3C84"/>
      </a:dk2>
      <a:lt2>
        <a:srgbClr val="FAF3DB"/>
      </a:lt2>
      <a:accent1>
        <a:srgbClr val="6182D6"/>
      </a:accent1>
      <a:accent2>
        <a:srgbClr val="FF843A"/>
      </a:accent2>
      <a:accent3>
        <a:srgbClr val="B2B2B2"/>
      </a:accent3>
      <a:accent4>
        <a:srgbClr val="FFD700"/>
      </a:accent4>
      <a:accent5>
        <a:srgbClr val="289B6E"/>
      </a:accent5>
      <a:accent6>
        <a:srgbClr val="9D5CBB"/>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266</TotalTime>
  <Words>5014</Words>
  <Application>Microsoft Office PowerPoint</Application>
  <PresentationFormat>와이드스크린</PresentationFormat>
  <Paragraphs>674</Paragraphs>
  <Slides>95</Slides>
  <Notes>94</Notes>
  <HiddenSlides>0</HiddenSlides>
  <MMClips>0</MMClips>
  <ScaleCrop>false</ScaleCrop>
  <HeadingPairs>
    <vt:vector size="6" baseType="variant">
      <vt:variant>
        <vt:lpstr>사용한 글꼴</vt:lpstr>
      </vt:variant>
      <vt:variant>
        <vt:i4>6</vt:i4>
      </vt:variant>
      <vt:variant>
        <vt:lpstr>테마</vt:lpstr>
      </vt:variant>
      <vt:variant>
        <vt:i4>2</vt:i4>
      </vt:variant>
      <vt:variant>
        <vt:lpstr>슬라이드 제목</vt:lpstr>
      </vt:variant>
      <vt:variant>
        <vt:i4>95</vt:i4>
      </vt:variant>
    </vt:vector>
  </HeadingPairs>
  <TitlesOfParts>
    <vt:vector size="103" baseType="lpstr">
      <vt:lpstr>Century Gothic</vt:lpstr>
      <vt:lpstr>Arial</vt:lpstr>
      <vt:lpstr>Garamond</vt:lpstr>
      <vt:lpstr>Courier New</vt:lpstr>
      <vt:lpstr>Calibri</vt:lpstr>
      <vt:lpstr>Wingdings</vt:lpstr>
      <vt:lpstr>비누</vt:lpstr>
      <vt:lpstr>비누</vt:lpstr>
      <vt:lpstr>INFOVERANSTALTUNG FÜR STUDIUM IN KOREA  JULI 2025</vt:lpstr>
      <vt:lpstr>Inhaltsverzeichnis</vt:lpstr>
      <vt:lpstr>TUCKU</vt:lpstr>
      <vt:lpstr>2. Bewerbung für das Auslandsjahr </vt:lpstr>
      <vt:lpstr>2.2. Bewerbungsverfahren</vt:lpstr>
      <vt:lpstr> 2.2.1.  Schritt 1: Bewerbung an der Sektion Koreanistik </vt:lpstr>
      <vt:lpstr>Bewerbungsunterlagen </vt:lpstr>
      <vt:lpstr>Bewerbungsunterlagen</vt:lpstr>
      <vt:lpstr>Übersichtstabelle der erworbenen Scheine</vt:lpstr>
      <vt:lpstr>Bewerbungsverfahren</vt:lpstr>
      <vt:lpstr>PowerPoint 프레젠테이션</vt:lpstr>
      <vt:lpstr>Überblick über den zeitlichen Ablauf der Bewerbung</vt:lpstr>
      <vt:lpstr>Überblick über den zeitlichen Ablauf der Bewerbung</vt:lpstr>
      <vt:lpstr>PowerPoint 프레젠테이션</vt:lpstr>
      <vt:lpstr>2.3. Partneruniversitäten in Korea</vt:lpstr>
      <vt:lpstr>PowerPoint 프레젠테이션</vt:lpstr>
      <vt:lpstr>PowerPoint 프레젠테이션</vt:lpstr>
      <vt:lpstr>Wohnheim</vt:lpstr>
      <vt:lpstr>GSP</vt:lpstr>
      <vt:lpstr>KIC – Korean Intensive Course</vt:lpstr>
      <vt:lpstr>KIC – Korean Intensive Course</vt:lpstr>
      <vt:lpstr>Andere Kurse</vt:lpstr>
      <vt:lpstr>PowerPoint 프레젠테이션</vt:lpstr>
      <vt:lpstr>FÜR MEHR INFOS UND FRAGEN</vt:lpstr>
      <vt:lpstr>전북대학교 (JBNU)</vt:lpstr>
      <vt:lpstr>WOHNHEIM</vt:lpstr>
      <vt:lpstr>SPRACHKURSE</vt:lpstr>
      <vt:lpstr>ZUSÄTZLICHE KURSE</vt:lpstr>
      <vt:lpstr>FAZIT</vt:lpstr>
      <vt:lpstr>FÜR MEHR INFOS UND FRAGEN</vt:lpstr>
      <vt:lpstr>Ewha Womans University</vt:lpstr>
      <vt:lpstr>Studierendeleben</vt:lpstr>
      <vt:lpstr>FÜR MEHR INFOS UND FRAGEN</vt:lpstr>
      <vt:lpstr>Hanyang University</vt:lpstr>
      <vt:lpstr>Hanyang University </vt:lpstr>
      <vt:lpstr>Grober Zeitablauf</vt:lpstr>
      <vt:lpstr>Hanyang University  한양대학교 </vt:lpstr>
      <vt:lpstr>Level 3 /  중급 1</vt:lpstr>
      <vt:lpstr>Level 4 / 중급 2</vt:lpstr>
      <vt:lpstr>Klausuren</vt:lpstr>
      <vt:lpstr>Klausuren/Registrierung</vt:lpstr>
      <vt:lpstr>FÜR MEHR INFOS UND FRAGEN</vt:lpstr>
      <vt:lpstr>PowerPoint 프레젠테이션</vt:lpstr>
      <vt:lpstr>Wohnungssuche</vt:lpstr>
      <vt:lpstr>Einstufungstest für die Sprachkurse</vt:lpstr>
      <vt:lpstr>Sprachkurse</vt:lpstr>
      <vt:lpstr>Unterrichtsaufbau</vt:lpstr>
      <vt:lpstr>Sprachprüfungen</vt:lpstr>
      <vt:lpstr>Inhaltliche Kurse</vt:lpstr>
      <vt:lpstr>Tandempartnerschaft</vt:lpstr>
      <vt:lpstr>KUBA</vt:lpstr>
      <vt:lpstr>Stipendium/Arbeitsmöglichkeit</vt:lpstr>
      <vt:lpstr>Kontakt</vt:lpstr>
      <vt:lpstr>PowerPoint 프레젠테이션</vt:lpstr>
      <vt:lpstr>Kyung Hee University </vt:lpstr>
      <vt:lpstr>Sprachkurs</vt:lpstr>
      <vt:lpstr>Level 3 /  중급 1</vt:lpstr>
      <vt:lpstr>Klausuren/Registrierung &amp; Wichtiges</vt:lpstr>
      <vt:lpstr>FÜR MEHR INFOS UND FRAGEN</vt:lpstr>
      <vt:lpstr>PowerPoint 프레젠테이션</vt:lpstr>
      <vt:lpstr>Wichtige Infos vor Beginn des Sprachkurses</vt:lpstr>
      <vt:lpstr>Campus-life und Wohnen</vt:lpstr>
      <vt:lpstr>PowerPoint 프레젠테이션</vt:lpstr>
      <vt:lpstr>Sprachkurs</vt:lpstr>
      <vt:lpstr>SNU Textbooks</vt:lpstr>
      <vt:lpstr>FÜR MEHR INFOS UND FRAGEN</vt:lpstr>
      <vt:lpstr>Sogang University</vt:lpstr>
      <vt:lpstr>Besonderheiten des Sprachkurses</vt:lpstr>
      <vt:lpstr>FÜR MEHR INFOS UND FRAGEN</vt:lpstr>
      <vt:lpstr>    숙명여자대학교</vt:lpstr>
      <vt:lpstr>Vorbereitung</vt:lpstr>
      <vt:lpstr>Sprach- und Inhaltskurs</vt:lpstr>
      <vt:lpstr>Sprach-und Inhaltskurs</vt:lpstr>
      <vt:lpstr>Studentenleben</vt:lpstr>
      <vt:lpstr>Besonderheiten</vt:lpstr>
      <vt:lpstr>Studentenleben </vt:lpstr>
      <vt:lpstr>Studentenleben</vt:lpstr>
      <vt:lpstr>FÜR MEHR INFOS UND FRAGEN</vt:lpstr>
      <vt:lpstr>성균관대학교</vt:lpstr>
      <vt:lpstr>Sungkyunkwan University</vt:lpstr>
      <vt:lpstr>SKKU Sprachkurse</vt:lpstr>
      <vt:lpstr>Sprachkurs Level 3</vt:lpstr>
      <vt:lpstr>Sprachkurs Level 4</vt:lpstr>
      <vt:lpstr>FÜR MEHR INFOS UND FRAGEN</vt:lpstr>
      <vt:lpstr>연세대학교</vt:lpstr>
      <vt:lpstr>Yonsei University</vt:lpstr>
      <vt:lpstr>Yonsei University</vt:lpstr>
      <vt:lpstr>FÜR MEHR INFOS UND FRAGEN</vt:lpstr>
      <vt:lpstr>2.4. Stipendien</vt:lpstr>
      <vt:lpstr>2.5. Exkursionen und Vorträge</vt:lpstr>
      <vt:lpstr>3. National Health Insurance</vt:lpstr>
      <vt:lpstr>PowerPoint 프레젠테이션</vt:lpstr>
      <vt:lpstr>4. Tandempartnerschaftsprogramm </vt:lpstr>
      <vt:lpstr>5. Hinweise &amp; Tipps</vt:lpstr>
      <vt:lpstr>TUCKU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INFOVERANSTALTUNG FÜR STUDIUM IN KOREA  JULI 2023</dc:title>
  <dc:creator>한운석</dc:creator>
  <cp:lastModifiedBy>Myoung Hoon Shin</cp:lastModifiedBy>
  <cp:revision>41</cp:revision>
  <dcterms:created xsi:type="dcterms:W3CDTF">2021-06-26T08:28:43Z</dcterms:created>
  <dcterms:modified xsi:type="dcterms:W3CDTF">2025-07-14T15:21:05Z</dcterms:modified>
</cp:coreProperties>
</file>