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horzBarState="maximized">
    <p:restoredLeft sz="8824" autoAdjust="0"/>
    <p:restoredTop sz="94660"/>
  </p:normalViewPr>
  <p:slideViewPr>
    <p:cSldViewPr snapToGrid="0">
      <p:cViewPr varScale="1">
        <p:scale>
          <a:sx n="100" d="100"/>
          <a:sy n="100" d="100"/>
        </p:scale>
        <p:origin x="778" y="62"/>
      </p:cViewPr>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600" spc="-50" baseline="0">
                <a:solidFill>
                  <a:schemeClr val="tx1">
                    <a:lumMod val="85000"/>
                    <a:lumOff val="15000"/>
                  </a:schemeClr>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6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2A1C2A45-F2C0-4C32-9EB1-424B753191F7}" type="datetimeFigureOut">
              <a:rPr lang="en-GB" smtClean="0"/>
              <a:t>19/07/2020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055DF-3CFA-416C-B6C2-1EFFACE5A205}" type="slidenum">
              <a:rPr lang="en-GB" smtClean="0"/>
              <a:t>‹Nr.›</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263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A1C2A45-F2C0-4C32-9EB1-424B753191F7}" type="datetimeFigureOut">
              <a:rPr lang="en-GB" smtClean="0"/>
              <a:t>19/07/2020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055DF-3CFA-416C-B6C2-1EFFACE5A205}" type="slidenum">
              <a:rPr lang="en-GB" smtClean="0"/>
              <a:t>‹Nr.›</a:t>
            </a:fld>
            <a:endParaRPr lang="en-GB"/>
          </a:p>
        </p:txBody>
      </p:sp>
    </p:spTree>
    <p:extLst>
      <p:ext uri="{BB962C8B-B14F-4D97-AF65-F5344CB8AC3E}">
        <p14:creationId xmlns:p14="http://schemas.microsoft.com/office/powerpoint/2010/main" val="81759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A1C2A45-F2C0-4C32-9EB1-424B753191F7}" type="datetimeFigureOut">
              <a:rPr lang="en-GB" smtClean="0"/>
              <a:t>19/07/2020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055DF-3CFA-416C-B6C2-1EFFACE5A205}" type="slidenum">
              <a:rPr lang="en-GB" smtClean="0"/>
              <a:t>‹Nr.›</a:t>
            </a:fld>
            <a:endParaRPr lang="en-GB"/>
          </a:p>
        </p:txBody>
      </p:sp>
    </p:spTree>
    <p:extLst>
      <p:ext uri="{BB962C8B-B14F-4D97-AF65-F5344CB8AC3E}">
        <p14:creationId xmlns:p14="http://schemas.microsoft.com/office/powerpoint/2010/main" val="397287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de-DE" dirty="0" smtClean="0"/>
              <a:t>TITELMASTERFORMAT DURCH KLICKEN BEARBEITEN</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800"/>
            </a:lvl4pPr>
            <a:lvl5pPr>
              <a:defRPr sz="18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10"/>
          </p:nvPr>
        </p:nvSpPr>
        <p:spPr/>
        <p:txBody>
          <a:bodyPr/>
          <a:lstStyle/>
          <a:p>
            <a:fld id="{2A1C2A45-F2C0-4C32-9EB1-424B753191F7}" type="datetimeFigureOut">
              <a:rPr lang="en-GB" smtClean="0"/>
              <a:t>19/07/2020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055DF-3CFA-416C-B6C2-1EFFACE5A205}" type="slidenum">
              <a:rPr lang="en-GB" smtClean="0"/>
              <a:t>‹Nr.›</a:t>
            </a:fld>
            <a:endParaRPr lang="en-GB"/>
          </a:p>
        </p:txBody>
      </p:sp>
    </p:spTree>
    <p:extLst>
      <p:ext uri="{BB962C8B-B14F-4D97-AF65-F5344CB8AC3E}">
        <p14:creationId xmlns:p14="http://schemas.microsoft.com/office/powerpoint/2010/main" val="3543625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2A1C2A45-F2C0-4C32-9EB1-424B753191F7}" type="datetimeFigureOut">
              <a:rPr lang="en-GB" smtClean="0"/>
              <a:t>19/07/2020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3055DF-3CFA-416C-B6C2-1EFFACE5A205}" type="slidenum">
              <a:rPr lang="en-GB" smtClean="0"/>
              <a:t>‹Nr.›</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3113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2A1C2A45-F2C0-4C32-9EB1-424B753191F7}" type="datetimeFigureOut">
              <a:rPr lang="en-GB" smtClean="0"/>
              <a:t>19/07/2020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3055DF-3CFA-416C-B6C2-1EFFACE5A205}" type="slidenum">
              <a:rPr lang="en-GB" smtClean="0"/>
              <a:t>‹Nr.›</a:t>
            </a:fld>
            <a:endParaRPr lang="en-GB"/>
          </a:p>
        </p:txBody>
      </p:sp>
    </p:spTree>
    <p:extLst>
      <p:ext uri="{BB962C8B-B14F-4D97-AF65-F5344CB8AC3E}">
        <p14:creationId xmlns:p14="http://schemas.microsoft.com/office/powerpoint/2010/main" val="287144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097280" y="2582334"/>
            <a:ext cx="4937760" cy="33782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2A1C2A45-F2C0-4C32-9EB1-424B753191F7}" type="datetimeFigureOut">
              <a:rPr lang="en-GB" smtClean="0"/>
              <a:t>19/07/2020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3055DF-3CFA-416C-B6C2-1EFFACE5A205}" type="slidenum">
              <a:rPr lang="en-GB" smtClean="0"/>
              <a:t>‹Nr.›</a:t>
            </a:fld>
            <a:endParaRPr lang="en-GB"/>
          </a:p>
        </p:txBody>
      </p:sp>
    </p:spTree>
    <p:extLst>
      <p:ext uri="{BB962C8B-B14F-4D97-AF65-F5344CB8AC3E}">
        <p14:creationId xmlns:p14="http://schemas.microsoft.com/office/powerpoint/2010/main" val="29298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2A1C2A45-F2C0-4C32-9EB1-424B753191F7}" type="datetimeFigureOut">
              <a:rPr lang="en-GB" smtClean="0"/>
              <a:t>19/07/2020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3055DF-3CFA-416C-B6C2-1EFFACE5A205}" type="slidenum">
              <a:rPr lang="en-GB" smtClean="0"/>
              <a:t>‹Nr.›</a:t>
            </a:fld>
            <a:endParaRPr lang="en-GB"/>
          </a:p>
        </p:txBody>
      </p:sp>
    </p:spTree>
    <p:extLst>
      <p:ext uri="{BB962C8B-B14F-4D97-AF65-F5344CB8AC3E}">
        <p14:creationId xmlns:p14="http://schemas.microsoft.com/office/powerpoint/2010/main" val="129671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1C2A45-F2C0-4C32-9EB1-424B753191F7}" type="datetimeFigureOut">
              <a:rPr lang="en-GB" smtClean="0"/>
              <a:t>19/07/2020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23055DF-3CFA-416C-B6C2-1EFFACE5A205}" type="slidenum">
              <a:rPr lang="en-GB" smtClean="0"/>
              <a:t>‹Nr.›</a:t>
            </a:fld>
            <a:endParaRPr lang="en-GB"/>
          </a:p>
        </p:txBody>
      </p:sp>
    </p:spTree>
    <p:extLst>
      <p:ext uri="{BB962C8B-B14F-4D97-AF65-F5344CB8AC3E}">
        <p14:creationId xmlns:p14="http://schemas.microsoft.com/office/powerpoint/2010/main" val="243662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1C2A45-F2C0-4C32-9EB1-424B753191F7}" type="datetimeFigureOut">
              <a:rPr lang="en-GB" smtClean="0"/>
              <a:t>19/07/2020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3055DF-3CFA-416C-B6C2-1EFFACE5A205}" type="slidenum">
              <a:rPr lang="en-GB" smtClean="0"/>
              <a:t>‹Nr.›</a:t>
            </a:fld>
            <a:endParaRPr lang="en-GB"/>
          </a:p>
        </p:txBody>
      </p:sp>
    </p:spTree>
    <p:extLst>
      <p:ext uri="{BB962C8B-B14F-4D97-AF65-F5344CB8AC3E}">
        <p14:creationId xmlns:p14="http://schemas.microsoft.com/office/powerpoint/2010/main" val="33556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2A1C2A45-F2C0-4C32-9EB1-424B753191F7}" type="datetimeFigureOut">
              <a:rPr lang="en-GB" smtClean="0"/>
              <a:t>19/07/2020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3055DF-3CFA-416C-B6C2-1EFFACE5A205}" type="slidenum">
              <a:rPr lang="en-GB" smtClean="0"/>
              <a:t>‹Nr.›</a:t>
            </a:fld>
            <a:endParaRPr lang="en-GB"/>
          </a:p>
        </p:txBody>
      </p:sp>
    </p:spTree>
    <p:extLst>
      <p:ext uri="{BB962C8B-B14F-4D97-AF65-F5344CB8AC3E}">
        <p14:creationId xmlns:p14="http://schemas.microsoft.com/office/powerpoint/2010/main" val="337929435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1C2A45-F2C0-4C32-9EB1-424B753191F7}" type="datetimeFigureOut">
              <a:rPr lang="en-GB" smtClean="0"/>
              <a:t>19/07/2020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3055DF-3CFA-416C-B6C2-1EFFACE5A205}" type="slidenum">
              <a:rPr lang="en-GB" smtClean="0"/>
              <a:t>‹Nr.›</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757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b="1" kern="1200" spc="-50" baseline="0">
          <a:solidFill>
            <a:schemeClr val="accent2">
              <a:lumMod val="7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jpe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www.jbnu.ac.kr/eng/?menuID=334" TargetMode="External" /><Relationship Id="rId3" Type="http://schemas.openxmlformats.org/officeDocument/2006/relationships/image" Target="../media/image5.jpeg"  /><Relationship Id="rId4" Type="http://schemas.openxmlformats.org/officeDocument/2006/relationships/image" Target="../media/image6.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gif"  /><Relationship Id="rId3" Type="http://schemas.openxmlformats.org/officeDocument/2006/relationships/image" Target="../media/image8.gif"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 Id="rId3" Type="http://schemas.openxmlformats.org/officeDocument/2006/relationships/image" Target="../media/image10.jpe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image" Target="../media/image12.jpeg"  /><Relationship Id="rId4" Type="http://schemas.openxmlformats.org/officeDocument/2006/relationships/image" Target="../media/image13.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 Id="rId3" Type="http://schemas.openxmlformats.org/officeDocument/2006/relationships/image" Target="../media/image15.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inbound@jbnu.ac.kr" TargetMode="Externa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www.twoponds.co.kr/en/snu" TargetMode="External"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jpe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211671" y="939064"/>
            <a:ext cx="4884328" cy="3205936"/>
          </a:xfrm>
        </p:spPr>
        <p:txBody>
          <a:bodyPr>
            <a:normAutofit/>
          </a:bodyPr>
          <a:lstStyle/>
          <a:p>
            <a:pPr algn="r"/>
            <a:r>
              <a:rPr lang="de-DE" sz="8000" dirty="0" smtClean="0">
                <a:solidFill>
                  <a:schemeClr val="accent1">
                    <a:lumMod val="25000"/>
                  </a:schemeClr>
                </a:solidFill>
              </a:rPr>
              <a:t>JEONBUK </a:t>
            </a:r>
            <a:br>
              <a:rPr lang="de-DE" sz="8000" dirty="0" smtClean="0">
                <a:solidFill>
                  <a:schemeClr val="accent1">
                    <a:lumMod val="25000"/>
                  </a:schemeClr>
                </a:solidFill>
              </a:rPr>
            </a:br>
            <a:r>
              <a:rPr lang="de-DE" sz="8000" dirty="0" smtClean="0">
                <a:solidFill>
                  <a:schemeClr val="accent1">
                    <a:lumMod val="25000"/>
                  </a:schemeClr>
                </a:solidFill>
              </a:rPr>
              <a:t>NATIONAL </a:t>
            </a:r>
            <a:br>
              <a:rPr lang="de-DE" sz="8000" dirty="0" smtClean="0">
                <a:solidFill>
                  <a:schemeClr val="accent1">
                    <a:lumMod val="25000"/>
                  </a:schemeClr>
                </a:solidFill>
              </a:rPr>
            </a:br>
            <a:r>
              <a:rPr lang="de-DE" sz="8000" dirty="0" smtClean="0">
                <a:solidFill>
                  <a:schemeClr val="accent1">
                    <a:lumMod val="25000"/>
                  </a:schemeClr>
                </a:solidFill>
              </a:rPr>
              <a:t>UNIVERSITY</a:t>
            </a:r>
            <a:endParaRPr lang="en-GB" sz="8000" dirty="0">
              <a:solidFill>
                <a:schemeClr val="accent1">
                  <a:lumMod val="25000"/>
                </a:schemeClr>
              </a:solidFill>
            </a:endParaRPr>
          </a:p>
        </p:txBody>
      </p:sp>
      <p:pic>
        <p:nvPicPr>
          <p:cNvPr id="2052" name="Picture 4" descr="전북대학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127" y="939064"/>
            <a:ext cx="3205934" cy="320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67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ZUSÄTZLICHE </a:t>
            </a:r>
            <a:r>
              <a:rPr lang="de-DE" dirty="0" smtClean="0"/>
              <a:t>KURSE</a:t>
            </a:r>
            <a:endParaRPr lang="en-GB" dirty="0"/>
          </a:p>
        </p:txBody>
      </p:sp>
      <p:sp>
        <p:nvSpPr>
          <p:cNvPr id="3" name="Inhaltsplatzhalter 2"/>
          <p:cNvSpPr>
            <a:spLocks noGrp="1"/>
          </p:cNvSpPr>
          <p:nvPr>
            <p:ph idx="1"/>
          </p:nvPr>
        </p:nvSpPr>
        <p:spPr>
          <a:xfrm>
            <a:off x="1097280" y="2063448"/>
            <a:ext cx="10058400" cy="3396826"/>
          </a:xfrm>
        </p:spPr>
        <p:txBody>
          <a:bodyPr>
            <a:normAutofit/>
          </a:bodyPr>
          <a:lstStyle/>
          <a:p>
            <a:r>
              <a:rPr lang="de-DE" sz="2200" dirty="0" smtClean="0"/>
              <a:t>Die Koreanistik möchte, dass man während dem Koreaaufenthalt Kurse zu Politik und Wirtschaft belegt. An der JBNU bekommt </a:t>
            </a:r>
            <a:r>
              <a:rPr lang="de-DE" sz="2200" dirty="0"/>
              <a:t>man vor dem Semester eine Liste </a:t>
            </a:r>
            <a:r>
              <a:rPr lang="de-DE" sz="2200" dirty="0" smtClean="0"/>
              <a:t>mit allen möglichen Kursen und es ist am Besten, wenn ihr die durch geht und guckt was passen könnte. Generell ist es machbar, aber falls es kommt, dass nichts verfügbar ist, wendet euch an Frau Choi. Sie kann euch auch Kurse empfehlen. </a:t>
            </a:r>
            <a:r>
              <a:rPr lang="de-DE" sz="2200" dirty="0" smtClean="0"/>
              <a:t>Die Belegung erfolgt über das JBNU Portal. Alles wird </a:t>
            </a:r>
            <a:r>
              <a:rPr lang="de-DE" sz="2200" dirty="0"/>
              <a:t>V</a:t>
            </a:r>
            <a:r>
              <a:rPr lang="de-DE" sz="2200" dirty="0" smtClean="0"/>
              <a:t>orort erklärt und geholfen! </a:t>
            </a:r>
            <a:endParaRPr lang="de-DE" sz="2200" dirty="0"/>
          </a:p>
          <a:p>
            <a:r>
              <a:rPr lang="de-DE" sz="2200" dirty="0" smtClean="0"/>
              <a:t>Für unseren Politik Kurs haben wir zum Beispiel den Kurs „Gender, Law </a:t>
            </a:r>
            <a:r>
              <a:rPr lang="de-DE" sz="2200" dirty="0" err="1" smtClean="0"/>
              <a:t>and</a:t>
            </a:r>
            <a:r>
              <a:rPr lang="de-DE" sz="2200" dirty="0" smtClean="0"/>
              <a:t> Politics“ belegt. Guckt auch immer was die Erwartungen sind, wir mussten zum Beispiel eine Hausarbeit schreiben. Man trifft auch verschiedene ausländische Studenten, was sehr interessant ist!</a:t>
            </a:r>
            <a:endParaRPr lang="de-DE" sz="2200" dirty="0"/>
          </a:p>
        </p:txBody>
      </p:sp>
    </p:spTree>
    <p:extLst>
      <p:ext uri="{BB962C8B-B14F-4D97-AF65-F5344CB8AC3E}">
        <p14:creationId xmlns:p14="http://schemas.microsoft.com/office/powerpoint/2010/main" val="506739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a:t>
            </a:r>
            <a:endParaRPr lang="en-GB" dirty="0"/>
          </a:p>
        </p:txBody>
      </p:sp>
      <p:sp>
        <p:nvSpPr>
          <p:cNvPr id="3" name="Inhaltsplatzhalter 2"/>
          <p:cNvSpPr>
            <a:spLocks noGrp="1"/>
          </p:cNvSpPr>
          <p:nvPr>
            <p:ph idx="1"/>
          </p:nvPr>
        </p:nvSpPr>
        <p:spPr>
          <a:xfrm>
            <a:off x="1097280" y="1837024"/>
            <a:ext cx="10128070" cy="4380895"/>
          </a:xfrm>
        </p:spPr>
        <p:txBody>
          <a:bodyPr>
            <a:normAutofit/>
          </a:bodyPr>
          <a:lstStyle/>
          <a:p>
            <a:r>
              <a:rPr lang="de-DE" sz="2200" dirty="0" smtClean="0"/>
              <a:t>Wer lieber einen ruhigen Alltag verbringen möchte, dem ist Jeonj</a:t>
            </a:r>
            <a:r>
              <a:rPr lang="de-DE" sz="2200" dirty="0" smtClean="0"/>
              <a:t>u sehr </a:t>
            </a:r>
            <a:r>
              <a:rPr lang="de-DE" sz="2200" dirty="0"/>
              <a:t>z</a:t>
            </a:r>
            <a:r>
              <a:rPr lang="de-DE" sz="2200" dirty="0" smtClean="0"/>
              <a:t>u empfehlen. Es ist nicht Seoul, aber es gibt trotzdem viel zu tun! Für Wochenendtrips ist es auch super mal nach Seoul zu gehen und Freunde zu besuchen. Städte wie </a:t>
            </a:r>
            <a:r>
              <a:rPr lang="de-DE" sz="2200" dirty="0" err="1" smtClean="0"/>
              <a:t>Yeosu</a:t>
            </a:r>
            <a:r>
              <a:rPr lang="de-DE" sz="2200" dirty="0" smtClean="0"/>
              <a:t>, </a:t>
            </a:r>
            <a:r>
              <a:rPr lang="de-DE" sz="2200" dirty="0" err="1" smtClean="0"/>
              <a:t>Gwangju</a:t>
            </a:r>
            <a:r>
              <a:rPr lang="de-DE" sz="2200" dirty="0" smtClean="0"/>
              <a:t> und </a:t>
            </a:r>
            <a:r>
              <a:rPr lang="de-DE" sz="2200" dirty="0" err="1" smtClean="0"/>
              <a:t>Daegu</a:t>
            </a:r>
            <a:r>
              <a:rPr lang="de-DE" sz="2200" dirty="0" smtClean="0"/>
              <a:t> sind auch nicht weit! </a:t>
            </a:r>
            <a:r>
              <a:rPr lang="de-DE" sz="2200" dirty="0"/>
              <a:t>Zudem, ist das Essen in Jeonju sehr lecker und billig. </a:t>
            </a:r>
            <a:endParaRPr lang="de-DE" sz="2200" dirty="0" smtClean="0"/>
          </a:p>
          <a:p>
            <a:r>
              <a:rPr lang="de-DE" sz="2200" dirty="0" smtClean="0"/>
              <a:t>In den </a:t>
            </a:r>
            <a:r>
              <a:rPr lang="de-DE" sz="2200" dirty="0" smtClean="0"/>
              <a:t>Sprachkursen ist man auf sich alleine gestellt, wir wurden alle in einzelne Kurse gesteckt. Und, da es leider zum größten Teil Chinesen im Sprachkurs gibt, gibt es oft Sprach- und Kulturbarrieren. Es macht trotzdem Spaß und obwohl die ersten zwei Sprachkurse am Nachmittag sind, hat man am Wochenende immer Zeit was zu unternehmen.</a:t>
            </a:r>
          </a:p>
          <a:p>
            <a:r>
              <a:rPr lang="de-DE" sz="2200" dirty="0" smtClean="0">
                <a:sym typeface="Wingdings" panose="05000000000000000000" pitchFamily="2" charset="2"/>
              </a:rPr>
              <a:t>Zu Corona: Die Universität hat große Maßnahmen getroffen und man hat sich sehr sicher gefühlt. Sogar als jemand am Flughafen bleiben musste, wurde super kommuniziert und geholfen. Obwohl Jeonju kaum betroffen war, wurde sehr drauf geachtet, dass es auch nicht schlimmer wird. Das war sehr geschätzt!</a:t>
            </a:r>
          </a:p>
        </p:txBody>
      </p:sp>
    </p:spTree>
    <p:extLst>
      <p:ext uri="{BB962C8B-B14F-4D97-AF65-F5344CB8AC3E}">
        <p14:creationId xmlns:p14="http://schemas.microsoft.com/office/powerpoint/2010/main" val="1372843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FÜR MEHR INFOS UND FRAGEN</a:t>
            </a:r>
            <a:endParaRPr lang="en-GB" dirty="0"/>
          </a:p>
        </p:txBody>
      </p:sp>
      <p:sp>
        <p:nvSpPr>
          <p:cNvPr id="3" name="Inhaltsplatzhalter 2"/>
          <p:cNvSpPr>
            <a:spLocks noGrp="1"/>
          </p:cNvSpPr>
          <p:nvPr>
            <p:ph idx="1"/>
          </p:nvPr>
        </p:nvSpPr>
        <p:spPr>
          <a:xfrm>
            <a:off x="1097280" y="2054739"/>
            <a:ext cx="10058400" cy="4023360"/>
          </a:xfrm>
        </p:spPr>
        <p:txBody>
          <a:bodyPr/>
          <a:lstStyle/>
          <a:p>
            <a:pPr marL="0" indent="0">
              <a:buNone/>
            </a:pPr>
            <a:r>
              <a:rPr lang="de-DE" dirty="0" smtClean="0"/>
              <a:t>Aus der Koreanistik:</a:t>
            </a:r>
          </a:p>
          <a:p>
            <a:pPr marL="0" indent="0">
              <a:buNone/>
            </a:pPr>
            <a:r>
              <a:rPr lang="de-DE" dirty="0" smtClean="0"/>
              <a:t>- </a:t>
            </a:r>
            <a:r>
              <a:rPr lang="de-DE" dirty="0" err="1" smtClean="0"/>
              <a:t>Smilla</a:t>
            </a:r>
            <a:r>
              <a:rPr lang="de-DE" dirty="0" smtClean="0"/>
              <a:t> </a:t>
            </a:r>
            <a:r>
              <a:rPr lang="de-DE" dirty="0" err="1" smtClean="0"/>
              <a:t>Dalek</a:t>
            </a:r>
            <a:r>
              <a:rPr lang="de-DE" dirty="0" smtClean="0"/>
              <a:t> (</a:t>
            </a:r>
            <a:r>
              <a:rPr lang="de-DE" dirty="0" err="1"/>
              <a:t>K</a:t>
            </a:r>
            <a:r>
              <a:rPr lang="de-DE" dirty="0" err="1" smtClean="0"/>
              <a:t>akaoID</a:t>
            </a:r>
            <a:r>
              <a:rPr lang="de-DE" dirty="0" smtClean="0"/>
              <a:t>: </a:t>
            </a:r>
            <a:r>
              <a:rPr lang="de-DE" dirty="0" err="1" smtClean="0"/>
              <a:t>smilladk</a:t>
            </a:r>
            <a:r>
              <a:rPr lang="de-DE" dirty="0"/>
              <a:t>)</a:t>
            </a:r>
            <a:endParaRPr lang="de-DE" dirty="0" smtClean="0"/>
          </a:p>
          <a:p>
            <a:pPr marL="0" indent="0">
              <a:buNone/>
            </a:pPr>
            <a:r>
              <a:rPr lang="de-DE" dirty="0" smtClean="0"/>
              <a:t>- </a:t>
            </a:r>
            <a:r>
              <a:rPr lang="de-DE" dirty="0" smtClean="0"/>
              <a:t>Dascha </a:t>
            </a:r>
            <a:r>
              <a:rPr lang="de-DE" dirty="0" smtClean="0"/>
              <a:t>Vidiborski (</a:t>
            </a:r>
            <a:r>
              <a:rPr lang="de-DE" dirty="0" err="1" smtClean="0"/>
              <a:t>KakaoID</a:t>
            </a:r>
            <a:r>
              <a:rPr lang="de-DE" dirty="0" smtClean="0"/>
              <a:t>: mo0nchldd)</a:t>
            </a:r>
          </a:p>
          <a:p>
            <a:pPr>
              <a:buFontTx/>
              <a:buChar char="-"/>
            </a:pPr>
            <a:endParaRPr lang="de-DE" dirty="0"/>
          </a:p>
          <a:p>
            <a:pPr marL="0" indent="0">
              <a:buNone/>
            </a:pPr>
            <a:r>
              <a:rPr lang="de-DE" dirty="0" smtClean="0"/>
              <a:t>Von der JBNU:</a:t>
            </a:r>
          </a:p>
          <a:p>
            <a:pPr marL="0" indent="0">
              <a:buNone/>
            </a:pPr>
            <a:r>
              <a:rPr lang="de-DE" dirty="0" smtClean="0"/>
              <a:t>- </a:t>
            </a:r>
            <a:r>
              <a:rPr lang="de-DE" dirty="0" smtClean="0"/>
              <a:t>Choi</a:t>
            </a:r>
            <a:r>
              <a:rPr lang="de-DE" dirty="0" smtClean="0"/>
              <a:t>, </a:t>
            </a:r>
            <a:r>
              <a:rPr lang="de-DE" dirty="0" err="1" smtClean="0"/>
              <a:t>Hye-seon</a:t>
            </a:r>
            <a:r>
              <a:rPr lang="de-DE" dirty="0" smtClean="0"/>
              <a:t> (inbound@jbnu.ac.kr)</a:t>
            </a:r>
            <a:endParaRPr lang="de-DE" dirty="0"/>
          </a:p>
          <a:p>
            <a:endParaRPr lang="en-GB" dirty="0"/>
          </a:p>
        </p:txBody>
      </p:sp>
    </p:spTree>
    <p:extLst>
      <p:ext uri="{BB962C8B-B14F-4D97-AF65-F5344CB8AC3E}">
        <p14:creationId xmlns:p14="http://schemas.microsoft.com/office/powerpoint/2010/main" val="358616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ÜBERBLICK</a:t>
            </a:r>
            <a:endParaRPr lang="en-GB" dirty="0"/>
          </a:p>
        </p:txBody>
      </p:sp>
      <p:sp>
        <p:nvSpPr>
          <p:cNvPr id="3" name="Inhaltsplatzhalter 2"/>
          <p:cNvSpPr>
            <a:spLocks noGrp="1"/>
          </p:cNvSpPr>
          <p:nvPr>
            <p:ph idx="1"/>
          </p:nvPr>
        </p:nvSpPr>
        <p:spPr>
          <a:xfrm>
            <a:off x="1097280" y="2022669"/>
            <a:ext cx="10058400" cy="4023360"/>
          </a:xfrm>
        </p:spPr>
        <p:txBody>
          <a:bodyPr/>
          <a:lstStyle/>
          <a:p>
            <a:r>
              <a:rPr lang="de-DE" dirty="0" smtClean="0"/>
              <a:t>- JBNU</a:t>
            </a:r>
          </a:p>
          <a:p>
            <a:r>
              <a:rPr lang="de-DE" dirty="0" smtClean="0"/>
              <a:t>- Wohnheim und </a:t>
            </a:r>
            <a:r>
              <a:rPr lang="de-DE" dirty="0" smtClean="0"/>
              <a:t>Campus</a:t>
            </a:r>
          </a:p>
          <a:p>
            <a:r>
              <a:rPr lang="de-DE" dirty="0" smtClean="0"/>
              <a:t>- Jeonju und Reisen</a:t>
            </a:r>
            <a:endParaRPr lang="de-DE" dirty="0" smtClean="0"/>
          </a:p>
          <a:p>
            <a:r>
              <a:rPr lang="de-DE" dirty="0" smtClean="0"/>
              <a:t>- Bewerbung</a:t>
            </a:r>
          </a:p>
          <a:p>
            <a:r>
              <a:rPr lang="de-DE" dirty="0" smtClean="0"/>
              <a:t>- Sprachkurse und zusätzliche Kurse</a:t>
            </a:r>
          </a:p>
          <a:p>
            <a:r>
              <a:rPr lang="de-DE" dirty="0" smtClean="0"/>
              <a:t>- Fazit</a:t>
            </a:r>
          </a:p>
          <a:p>
            <a:r>
              <a:rPr lang="de-DE" dirty="0" smtClean="0"/>
              <a:t>- Kontaktpersonen</a:t>
            </a:r>
            <a:endParaRPr lang="en-GB" dirty="0"/>
          </a:p>
        </p:txBody>
      </p:sp>
      <p:pic>
        <p:nvPicPr>
          <p:cNvPr id="3076" name="Picture 4" descr="Jeonbuk National University"/>
          <p:cNvPicPr>
            <a:picLocks noChangeAspect="1" noChangeArrowheads="1"/>
          </p:cNvPicPr>
          <p:nvPr/>
        </p:nvPicPr>
        <p:blipFill rotWithShape="1">
          <a:blip r:embed="rId2">
            <a:extLst>
              <a:ext uri="{28A0092B-C50C-407E-A947-70E740481C1C}">
                <a14:useLocalDpi xmlns:a14="http://schemas.microsoft.com/office/drawing/2010/main" val="0"/>
              </a:ext>
            </a:extLst>
          </a:blip>
          <a:srcRect l="-209" t="5942" r="209" b="207"/>
          <a:stretch/>
        </p:blipFill>
        <p:spPr bwMode="auto">
          <a:xfrm>
            <a:off x="6514888" y="1845734"/>
            <a:ext cx="4640792" cy="437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46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JBNU 					</a:t>
            </a:r>
            <a:r>
              <a:rPr lang="en-GB" sz="2000" dirty="0" smtClean="0">
                <a:hlinkClick r:id="rId2"/>
              </a:rPr>
              <a:t>http</a:t>
            </a:r>
            <a:r>
              <a:rPr lang="en-GB" sz="2000" dirty="0">
                <a:hlinkClick r:id="rId2"/>
              </a:rPr>
              <a:t>://www.jbnu.ac.kr/eng/?</a:t>
            </a:r>
            <a:r>
              <a:rPr lang="en-GB" sz="2000" dirty="0" smtClean="0">
                <a:hlinkClick r:id="rId2"/>
              </a:rPr>
              <a:t>menuID=334</a:t>
            </a:r>
            <a:endParaRPr lang="en-GB" sz="2000" dirty="0"/>
          </a:p>
        </p:txBody>
      </p:sp>
      <p:pic>
        <p:nvPicPr>
          <p:cNvPr id="5" name="Picture 2" descr="Jeonbuk National University | World University Rankings | T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4041423"/>
            <a:ext cx="10241284"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a:spLocks noGrp="1"/>
          </p:cNvSpPr>
          <p:nvPr>
            <p:ph idx="1"/>
          </p:nvPr>
        </p:nvSpPr>
        <p:spPr>
          <a:xfrm>
            <a:off x="1097280" y="2003525"/>
            <a:ext cx="7606453" cy="2334902"/>
          </a:xfrm>
        </p:spPr>
        <p:txBody>
          <a:bodyPr/>
          <a:lstStyle/>
          <a:p>
            <a:r>
              <a:rPr lang="de-DE" dirty="0" smtClean="0"/>
              <a:t>- In Jeonju, </a:t>
            </a:r>
            <a:r>
              <a:rPr lang="de-DE" dirty="0" smtClean="0"/>
              <a:t>Jeollabuk-do</a:t>
            </a:r>
            <a:endParaRPr lang="de-DE" dirty="0" smtClean="0"/>
          </a:p>
          <a:p>
            <a:r>
              <a:rPr lang="de-DE" dirty="0" smtClean="0"/>
              <a:t>- Kultur-basierter Campus mit vielen </a:t>
            </a:r>
            <a:r>
              <a:rPr lang="de-DE" dirty="0" err="1" smtClean="0"/>
              <a:t>Hanoks</a:t>
            </a:r>
            <a:endParaRPr lang="de-DE" dirty="0"/>
          </a:p>
          <a:p>
            <a:r>
              <a:rPr lang="de-DE" dirty="0" smtClean="0"/>
              <a:t>- </a:t>
            </a:r>
            <a:r>
              <a:rPr lang="de-DE" dirty="0" smtClean="0"/>
              <a:t>Viel Natur, Spazierwege, Hollywoodschaukeln</a:t>
            </a:r>
            <a:endParaRPr lang="en-GB" dirty="0"/>
          </a:p>
        </p:txBody>
      </p:sp>
      <p:pic>
        <p:nvPicPr>
          <p:cNvPr id="1026" name="Picture 2" descr="The Jeonbuk National University Campus Dullae-gil (Walking Tra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8661" y="1817667"/>
            <a:ext cx="2859903" cy="214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31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WOHNHEIM</a:t>
            </a:r>
            <a:endParaRPr lang="en-GB" dirty="0"/>
          </a:p>
        </p:txBody>
      </p:sp>
      <p:sp>
        <p:nvSpPr>
          <p:cNvPr id="3" name="Inhaltsplatzhalter 2"/>
          <p:cNvSpPr>
            <a:spLocks noGrp="1"/>
          </p:cNvSpPr>
          <p:nvPr>
            <p:ph idx="1"/>
          </p:nvPr>
        </p:nvSpPr>
        <p:spPr>
          <a:xfrm>
            <a:off x="1022414" y="1915406"/>
            <a:ext cx="5233851" cy="4023360"/>
          </a:xfrm>
        </p:spPr>
        <p:txBody>
          <a:bodyPr>
            <a:normAutofit lnSpcReduction="10000"/>
          </a:bodyPr>
          <a:lstStyle/>
          <a:p>
            <a:r>
              <a:rPr lang="de-DE" sz="2000" dirty="0" smtClean="0"/>
              <a:t>- JBNU vergibt zwei volle Stipendien mit kostenlosem Wohnheim für das ganze Jahr</a:t>
            </a:r>
          </a:p>
          <a:p>
            <a:r>
              <a:rPr lang="de-DE" sz="2000" dirty="0" smtClean="0"/>
              <a:t>- Mensa mit Frühstück, Mittagessen, Abendessen inklusive (außer Wochenende)</a:t>
            </a:r>
          </a:p>
          <a:p>
            <a:r>
              <a:rPr lang="de-DE" sz="2000" dirty="0"/>
              <a:t>- Direkt am Campus, sehr </a:t>
            </a:r>
            <a:r>
              <a:rPr lang="de-DE" sz="2000" dirty="0" smtClean="0"/>
              <a:t>ruhig</a:t>
            </a:r>
          </a:p>
          <a:p>
            <a:r>
              <a:rPr lang="de-DE" sz="2000" dirty="0" smtClean="0"/>
              <a:t>- Man lebt mit einem </a:t>
            </a:r>
            <a:r>
              <a:rPr lang="de-DE" sz="2000" dirty="0" err="1" smtClean="0"/>
              <a:t>Roommate</a:t>
            </a:r>
            <a:r>
              <a:rPr lang="de-DE" sz="2000" dirty="0" smtClean="0"/>
              <a:t>. Man </a:t>
            </a:r>
            <a:r>
              <a:rPr lang="de-DE" sz="2000" dirty="0" smtClean="0"/>
              <a:t>teilt nach Nationalität auf, also dass aus Tübingen zwei zusammenkommen ist sehr wahrscheinlich</a:t>
            </a:r>
          </a:p>
          <a:p>
            <a:r>
              <a:rPr lang="de-DE" sz="2000" dirty="0" smtClean="0">
                <a:sym typeface="Wingdings" panose="05000000000000000000" pitchFamily="2" charset="2"/>
              </a:rPr>
              <a:t> Falls wegen Verteilungsproblemen in Tübingen mehr Leute an die JBNU geschickt werden, bekommt man ohne Stipendium auch sicher einen </a:t>
            </a:r>
            <a:r>
              <a:rPr lang="de-DE" sz="2000" dirty="0" err="1" smtClean="0">
                <a:sym typeface="Wingdings" panose="05000000000000000000" pitchFamily="2" charset="2"/>
              </a:rPr>
              <a:t>Wohnheimsplatz</a:t>
            </a:r>
            <a:r>
              <a:rPr lang="de-DE" sz="2000" dirty="0" smtClean="0">
                <a:sym typeface="Wingdings" panose="05000000000000000000" pitchFamily="2" charset="2"/>
              </a:rPr>
              <a:t>! (ca. $900 pro Semester)</a:t>
            </a:r>
            <a:endParaRPr lang="en-GB" sz="2000" dirty="0"/>
          </a:p>
        </p:txBody>
      </p:sp>
      <p:pic>
        <p:nvPicPr>
          <p:cNvPr id="1026" name="Picture 2" descr="Dormitory | 전북대학교 국제협력부 홈페이지에 오신것을 환영합니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131" y="1915406"/>
            <a:ext cx="2660047" cy="1580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rmitory | 전북대학교 국제협력부 홈페이지에 오신것을 환영합니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0907" y="1915406"/>
            <a:ext cx="2660049" cy="1580448"/>
          </a:xfrm>
          <a:prstGeom prst="rect">
            <a:avLst/>
          </a:prstGeom>
          <a:noFill/>
          <a:extLst>
            <a:ext uri="{909E8E84-426E-40DD-AFC4-6F175D3DCCD1}">
              <a14:hiddenFill xmlns:a14="http://schemas.microsoft.com/office/drawing/2010/main">
                <a:solidFill>
                  <a:srgbClr val="FFFFFF"/>
                </a:solidFill>
              </a14:hiddenFill>
            </a:ext>
          </a:extLst>
        </p:spPr>
      </p:pic>
      <p:sp>
        <p:nvSpPr>
          <p:cNvPr id="6" name="Inhaltsplatzhalter 2"/>
          <p:cNvSpPr txBox="1">
            <a:spLocks/>
          </p:cNvSpPr>
          <p:nvPr/>
        </p:nvSpPr>
        <p:spPr>
          <a:xfrm>
            <a:off x="6331130" y="3635196"/>
            <a:ext cx="5469826" cy="230357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2000" dirty="0" smtClean="0"/>
              <a:t>- Zwei Betten, zwei Tische mit Regalen, zwei Schränke </a:t>
            </a:r>
          </a:p>
          <a:p>
            <a:r>
              <a:rPr lang="de-DE" sz="2000" dirty="0" smtClean="0"/>
              <a:t>- </a:t>
            </a:r>
            <a:r>
              <a:rPr lang="de-DE" sz="2000" dirty="0"/>
              <a:t>W</a:t>
            </a:r>
            <a:r>
              <a:rPr lang="de-DE" sz="2000" dirty="0" smtClean="0"/>
              <a:t>estliches Bad mit Stehdusche</a:t>
            </a:r>
          </a:p>
          <a:p>
            <a:r>
              <a:rPr lang="de-DE" sz="2000" dirty="0" smtClean="0"/>
              <a:t>- Es gibt keine Küche und kochen ist untersagt! </a:t>
            </a:r>
          </a:p>
          <a:p>
            <a:r>
              <a:rPr lang="de-DE" sz="2000" dirty="0" smtClean="0"/>
              <a:t>- Auf jeder Etage gibt es einen Wasserspender mit heißem und kalten Wasser zum trinken oder für </a:t>
            </a:r>
            <a:r>
              <a:rPr lang="de-DE" sz="2000" dirty="0" err="1" smtClean="0"/>
              <a:t>Ramen</a:t>
            </a:r>
            <a:r>
              <a:rPr lang="de-DE" sz="2000" dirty="0" smtClean="0"/>
              <a:t>. Im Erdgeschoss gibt es auch einen Kühlschrank, aber er wird von dem ganzen Gebäude benutzt</a:t>
            </a:r>
          </a:p>
          <a:p>
            <a:endParaRPr lang="en-GB" sz="2000" dirty="0"/>
          </a:p>
        </p:txBody>
      </p:sp>
    </p:spTree>
    <p:extLst>
      <p:ext uri="{BB962C8B-B14F-4D97-AF65-F5344CB8AC3E}">
        <p14:creationId xmlns:p14="http://schemas.microsoft.com/office/powerpoint/2010/main" val="2216075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전북대학교 전주 캠퍼스 사진, 전북대 지도 : 네이버 포스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72997"/>
            <a:ext cx="11430000" cy="497205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p:cNvSpPr/>
          <p:nvPr/>
        </p:nvSpPr>
        <p:spPr>
          <a:xfrm>
            <a:off x="1902814" y="1906467"/>
            <a:ext cx="862149" cy="76635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lipse 6"/>
          <p:cNvSpPr/>
          <p:nvPr/>
        </p:nvSpPr>
        <p:spPr>
          <a:xfrm>
            <a:off x="6439988" y="3296780"/>
            <a:ext cx="862149" cy="766355"/>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lipse 7"/>
          <p:cNvSpPr/>
          <p:nvPr/>
        </p:nvSpPr>
        <p:spPr>
          <a:xfrm>
            <a:off x="5229496" y="4256091"/>
            <a:ext cx="596537" cy="54988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Gerader Verbinder 9"/>
          <p:cNvCxnSpPr/>
          <p:nvPr/>
        </p:nvCxnSpPr>
        <p:spPr>
          <a:xfrm flipH="1" flipV="1">
            <a:off x="1558834" y="1906467"/>
            <a:ext cx="343981" cy="33643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H="1">
            <a:off x="7197635" y="3077965"/>
            <a:ext cx="561702" cy="35890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H="1" flipV="1">
            <a:off x="4815840" y="4232164"/>
            <a:ext cx="413656" cy="28793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962287" y="1598690"/>
            <a:ext cx="1006429" cy="307777"/>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de-DE" sz="1400" b="1" dirty="0" smtClean="0"/>
              <a:t>Wohnheim</a:t>
            </a:r>
            <a:endParaRPr lang="en-GB" sz="1400" b="1" dirty="0"/>
          </a:p>
        </p:txBody>
      </p:sp>
      <p:sp>
        <p:nvSpPr>
          <p:cNvPr id="17" name="Textfeld 16"/>
          <p:cNvSpPr txBox="1"/>
          <p:nvPr/>
        </p:nvSpPr>
        <p:spPr>
          <a:xfrm>
            <a:off x="2653418" y="3924387"/>
            <a:ext cx="2663165" cy="307777"/>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de-DE" sz="1400" b="1" dirty="0" smtClean="0"/>
              <a:t>Old Gate, Weg zur belebten Stadt</a:t>
            </a:r>
            <a:endParaRPr lang="en-GB" sz="1400" b="1" dirty="0"/>
          </a:p>
        </p:txBody>
      </p:sp>
      <p:sp>
        <p:nvSpPr>
          <p:cNvPr id="19" name="Textfeld 18"/>
          <p:cNvSpPr txBox="1"/>
          <p:nvPr/>
        </p:nvSpPr>
        <p:spPr>
          <a:xfrm>
            <a:off x="6707778" y="2770188"/>
            <a:ext cx="2949525" cy="307777"/>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de-DE" sz="1400" b="1" dirty="0" smtClean="0"/>
              <a:t>Silk Road Center, Unterrichtsgebäude</a:t>
            </a:r>
            <a:endParaRPr lang="en-GB" sz="1400" b="1" dirty="0"/>
          </a:p>
        </p:txBody>
      </p:sp>
      <p:sp>
        <p:nvSpPr>
          <p:cNvPr id="23" name="Inhaltsplatzhalter 2"/>
          <p:cNvSpPr>
            <a:spLocks noGrp="1"/>
          </p:cNvSpPr>
          <p:nvPr>
            <p:ph idx="1"/>
          </p:nvPr>
        </p:nvSpPr>
        <p:spPr>
          <a:xfrm>
            <a:off x="481147" y="5120798"/>
            <a:ext cx="11240590" cy="1106247"/>
          </a:xfrm>
        </p:spPr>
        <p:txBody>
          <a:bodyPr>
            <a:noAutofit/>
          </a:bodyPr>
          <a:lstStyle/>
          <a:p>
            <a:r>
              <a:rPr lang="en-GB" sz="1800" dirty="0" smtClean="0"/>
              <a:t>- </a:t>
            </a:r>
            <a:r>
              <a:rPr lang="en-GB" sz="1800" dirty="0" err="1" smtClean="0"/>
              <a:t>Alles</a:t>
            </a:r>
            <a:r>
              <a:rPr lang="en-GB" sz="1800" dirty="0" smtClean="0"/>
              <a:t> in </a:t>
            </a:r>
            <a:r>
              <a:rPr lang="en-GB" sz="1800" dirty="0" err="1" smtClean="0"/>
              <a:t>Fußweg</a:t>
            </a:r>
            <a:r>
              <a:rPr lang="en-GB" sz="1800" dirty="0" smtClean="0"/>
              <a:t> </a:t>
            </a:r>
            <a:r>
              <a:rPr lang="en-GB" sz="1800" dirty="0" err="1" smtClean="0"/>
              <a:t>erreichbar</a:t>
            </a:r>
            <a:r>
              <a:rPr lang="en-GB" sz="1800" dirty="0" smtClean="0"/>
              <a:t>, </a:t>
            </a:r>
            <a:r>
              <a:rPr lang="en-GB" sz="1800" dirty="0" err="1" smtClean="0"/>
              <a:t>schöne</a:t>
            </a:r>
            <a:r>
              <a:rPr lang="en-GB" sz="1800" dirty="0" smtClean="0"/>
              <a:t> </a:t>
            </a:r>
            <a:r>
              <a:rPr lang="en-GB" sz="1800" dirty="0" err="1" smtClean="0"/>
              <a:t>Spazierwege</a:t>
            </a:r>
            <a:r>
              <a:rPr lang="en-GB" sz="1800" dirty="0"/>
              <a:t> </a:t>
            </a:r>
            <a:r>
              <a:rPr lang="en-GB" sz="1800" dirty="0" smtClean="0"/>
              <a:t>und </a:t>
            </a:r>
            <a:r>
              <a:rPr lang="en-GB" sz="1800" dirty="0" err="1" smtClean="0"/>
              <a:t>Deokjin</a:t>
            </a:r>
            <a:r>
              <a:rPr lang="en-GB" sz="1800" dirty="0" smtClean="0"/>
              <a:t> Park </a:t>
            </a:r>
            <a:r>
              <a:rPr lang="en-GB" sz="1800" dirty="0" err="1" smtClean="0"/>
              <a:t>direkt</a:t>
            </a:r>
            <a:r>
              <a:rPr lang="en-GB" sz="1800" dirty="0" smtClean="0"/>
              <a:t> </a:t>
            </a:r>
            <a:r>
              <a:rPr lang="en-GB" sz="1800" dirty="0" err="1" smtClean="0"/>
              <a:t>vor</a:t>
            </a:r>
            <a:r>
              <a:rPr lang="en-GB" sz="1800" dirty="0" smtClean="0"/>
              <a:t> </a:t>
            </a:r>
            <a:r>
              <a:rPr lang="en-GB" sz="1800" dirty="0" err="1" smtClean="0"/>
              <a:t>dem</a:t>
            </a:r>
            <a:r>
              <a:rPr lang="en-GB" sz="1800" dirty="0" smtClean="0"/>
              <a:t> </a:t>
            </a:r>
            <a:r>
              <a:rPr lang="en-GB" sz="1800" dirty="0" err="1" smtClean="0"/>
              <a:t>Wohnheim</a:t>
            </a:r>
            <a:endParaRPr lang="en-GB" sz="1800" dirty="0"/>
          </a:p>
          <a:p>
            <a:r>
              <a:rPr lang="de-DE" sz="1800" dirty="0" smtClean="0"/>
              <a:t>- Viele Restaurants und Shops in der Stadt</a:t>
            </a:r>
          </a:p>
          <a:p>
            <a:r>
              <a:rPr lang="de-DE" sz="1800" dirty="0" smtClean="0"/>
              <a:t>- Bus vor dem Wohnheim bringt dich in 15 Minuten in die Innenstadt!</a:t>
            </a:r>
            <a:endParaRPr lang="en-GB" sz="1800" dirty="0"/>
          </a:p>
        </p:txBody>
      </p:sp>
      <p:pic>
        <p:nvPicPr>
          <p:cNvPr id="24" name="Picture 8" descr="Deokjin Park (덕진공원) | Official Korea Tourism Organiz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874" y="2748573"/>
            <a:ext cx="1427253" cy="1070440"/>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p:cNvSpPr txBox="1"/>
          <p:nvPr/>
        </p:nvSpPr>
        <p:spPr>
          <a:xfrm>
            <a:off x="900441" y="3894764"/>
            <a:ext cx="1130118" cy="307777"/>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de-DE" sz="1400" b="1" dirty="0" err="1" smtClean="0"/>
              <a:t>Deokjin</a:t>
            </a:r>
            <a:r>
              <a:rPr lang="de-DE" sz="1400" b="1" dirty="0" smtClean="0"/>
              <a:t> Park</a:t>
            </a:r>
            <a:endParaRPr lang="en-GB" sz="1400" b="1" dirty="0"/>
          </a:p>
        </p:txBody>
      </p:sp>
    </p:spTree>
    <p:extLst>
      <p:ext uri="{BB962C8B-B14F-4D97-AF65-F5344CB8AC3E}">
        <p14:creationId xmlns:p14="http://schemas.microsoft.com/office/powerpoint/2010/main" val="523906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JEONJU</a:t>
            </a:r>
            <a:endParaRPr lang="en-GB" dirty="0"/>
          </a:p>
        </p:txBody>
      </p:sp>
      <p:pic>
        <p:nvPicPr>
          <p:cNvPr id="3074" name="Picture 2" descr="Jeonju Hanok Village [Slow City] (전주한옥마을 [슬로시티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038" y="1867810"/>
            <a:ext cx="2877699" cy="18335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aman Mural Village (Jeonju) - 2020 All You Need to Know BEFO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704" y="1864495"/>
            <a:ext cx="3275328" cy="18401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eonju Shopping District | David | Flick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999" y="1865247"/>
            <a:ext cx="3268681" cy="1838633"/>
          </a:xfrm>
          <a:prstGeom prst="rect">
            <a:avLst/>
          </a:prstGeom>
          <a:noFill/>
          <a:extLst>
            <a:ext uri="{909E8E84-426E-40DD-AFC4-6F175D3DCCD1}">
              <a14:hiddenFill xmlns:a14="http://schemas.microsoft.com/office/drawing/2010/main">
                <a:solidFill>
                  <a:srgbClr val="FFFFFF"/>
                </a:solidFill>
              </a14:hiddenFill>
            </a:ext>
          </a:extLst>
        </p:spPr>
      </p:pic>
      <p:sp>
        <p:nvSpPr>
          <p:cNvPr id="10" name="Inhaltsplatzhalter 2"/>
          <p:cNvSpPr>
            <a:spLocks noGrp="1"/>
          </p:cNvSpPr>
          <p:nvPr>
            <p:ph idx="1"/>
          </p:nvPr>
        </p:nvSpPr>
        <p:spPr>
          <a:xfrm>
            <a:off x="1097280" y="4040775"/>
            <a:ext cx="10058400" cy="2046515"/>
          </a:xfrm>
        </p:spPr>
        <p:txBody>
          <a:bodyPr>
            <a:normAutofit fontScale="92500" lnSpcReduction="10000"/>
          </a:bodyPr>
          <a:lstStyle/>
          <a:p>
            <a:r>
              <a:rPr lang="en-GB" sz="2600" dirty="0" smtClean="0"/>
              <a:t>- </a:t>
            </a:r>
            <a:r>
              <a:rPr lang="en-GB" sz="2600" dirty="0" err="1" smtClean="0"/>
              <a:t>Hanok</a:t>
            </a:r>
            <a:r>
              <a:rPr lang="en-GB" sz="2600" dirty="0" smtClean="0"/>
              <a:t> </a:t>
            </a:r>
            <a:r>
              <a:rPr lang="en-GB" sz="2600" dirty="0" err="1" smtClean="0"/>
              <a:t>Maeul</a:t>
            </a:r>
            <a:r>
              <a:rPr lang="en-GB" sz="2600" dirty="0"/>
              <a:t>:</a:t>
            </a:r>
            <a:r>
              <a:rPr lang="en-GB" sz="2600" dirty="0" smtClean="0"/>
              <a:t> </a:t>
            </a:r>
            <a:r>
              <a:rPr lang="en-GB" sz="2600" dirty="0" err="1" smtClean="0"/>
              <a:t>Hanbok</a:t>
            </a:r>
            <a:r>
              <a:rPr lang="en-GB" sz="2600" dirty="0" smtClean="0"/>
              <a:t> </a:t>
            </a:r>
            <a:r>
              <a:rPr lang="en-GB" sz="2600" dirty="0" err="1" smtClean="0"/>
              <a:t>tragen</a:t>
            </a:r>
            <a:r>
              <a:rPr lang="en-GB" sz="2600" dirty="0" smtClean="0"/>
              <a:t>, </a:t>
            </a:r>
            <a:r>
              <a:rPr lang="en-GB" sz="2600" dirty="0" err="1" smtClean="0"/>
              <a:t>kulturelle</a:t>
            </a:r>
            <a:r>
              <a:rPr lang="en-GB" sz="2600" dirty="0" smtClean="0"/>
              <a:t> </a:t>
            </a:r>
            <a:r>
              <a:rPr lang="en-GB" sz="2600" dirty="0" err="1" smtClean="0"/>
              <a:t>Stationen</a:t>
            </a:r>
            <a:endParaRPr lang="en-GB" sz="2600" dirty="0" smtClean="0"/>
          </a:p>
          <a:p>
            <a:r>
              <a:rPr lang="de-DE" sz="2600" dirty="0" smtClean="0"/>
              <a:t>- </a:t>
            </a:r>
            <a:r>
              <a:rPr lang="de-DE" sz="2600" dirty="0" err="1" smtClean="0"/>
              <a:t>Jaman</a:t>
            </a:r>
            <a:r>
              <a:rPr lang="de-DE" sz="2600" dirty="0" smtClean="0"/>
              <a:t> </a:t>
            </a:r>
            <a:r>
              <a:rPr lang="de-DE" sz="2600" dirty="0" err="1" smtClean="0"/>
              <a:t>Mural</a:t>
            </a:r>
            <a:r>
              <a:rPr lang="de-DE" sz="2600" dirty="0" smtClean="0"/>
              <a:t> </a:t>
            </a:r>
            <a:r>
              <a:rPr lang="de-DE" sz="2600" dirty="0" err="1" smtClean="0"/>
              <a:t>Village</a:t>
            </a:r>
            <a:r>
              <a:rPr lang="de-DE" sz="2600" dirty="0"/>
              <a:t>:</a:t>
            </a:r>
            <a:r>
              <a:rPr lang="de-DE" sz="2600" dirty="0" smtClean="0"/>
              <a:t> </a:t>
            </a:r>
            <a:r>
              <a:rPr lang="de-DE" sz="2600" dirty="0" smtClean="0"/>
              <a:t>gut geeignet um schöne Fotos zu machen</a:t>
            </a:r>
            <a:endParaRPr lang="de-DE" sz="2600" dirty="0"/>
          </a:p>
          <a:p>
            <a:r>
              <a:rPr lang="de-DE" sz="2600" dirty="0" smtClean="0"/>
              <a:t>- Es gibt auch ein Shopping Distrik</a:t>
            </a:r>
            <a:r>
              <a:rPr lang="de-DE" sz="2600" dirty="0"/>
              <a:t>t</a:t>
            </a:r>
            <a:r>
              <a:rPr lang="de-DE" sz="2600" dirty="0" smtClean="0"/>
              <a:t> und zahlreiche Cafés </a:t>
            </a:r>
            <a:r>
              <a:rPr lang="de-DE" sz="2600" dirty="0"/>
              <a:t>u</a:t>
            </a:r>
            <a:r>
              <a:rPr lang="de-DE" sz="2600" dirty="0" smtClean="0"/>
              <a:t>nd Restaurants</a:t>
            </a:r>
            <a:r>
              <a:rPr lang="en-GB" sz="2600" dirty="0" smtClean="0"/>
              <a:t>!</a:t>
            </a:r>
            <a:endParaRPr lang="de-DE" sz="2600" dirty="0"/>
          </a:p>
          <a:p>
            <a:r>
              <a:rPr lang="de-DE" sz="2600" dirty="0" smtClean="0"/>
              <a:t>- Im Oktober: Jeonju International Film Festival </a:t>
            </a:r>
          </a:p>
          <a:p>
            <a:pPr marL="384048" lvl="2" indent="0">
              <a:buNone/>
            </a:pPr>
            <a:r>
              <a:rPr lang="de-DE" sz="1600" dirty="0" smtClean="0"/>
              <a:t>(wegen Corona 2020 leider abgesagt, aber erwähnenswert)</a:t>
            </a:r>
            <a:endParaRPr lang="en-GB" sz="1600" dirty="0" smtClean="0"/>
          </a:p>
        </p:txBody>
      </p:sp>
    </p:spTree>
    <p:extLst>
      <p:ext uri="{BB962C8B-B14F-4D97-AF65-F5344CB8AC3E}">
        <p14:creationId xmlns:p14="http://schemas.microsoft.com/office/powerpoint/2010/main" val="2107035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REISEN</a:t>
            </a:r>
            <a:endParaRPr lang="en-GB" dirty="0"/>
          </a:p>
        </p:txBody>
      </p:sp>
      <p:pic>
        <p:nvPicPr>
          <p:cNvPr id="5" name="Picture 10" descr="Jeonju Express Bus Terminal [전주고속버스터미널] – Korean Drama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80" y="1845734"/>
            <a:ext cx="2845641" cy="21335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File:Jeonju Station 1.jpg - Wikimedia Com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342" y="4087672"/>
            <a:ext cx="2843579" cy="2132684"/>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a:spLocks noGrp="1"/>
          </p:cNvSpPr>
          <p:nvPr>
            <p:ph idx="1"/>
          </p:nvPr>
        </p:nvSpPr>
        <p:spPr>
          <a:xfrm>
            <a:off x="4110446" y="2098005"/>
            <a:ext cx="7045234" cy="3762586"/>
          </a:xfrm>
        </p:spPr>
        <p:txBody>
          <a:bodyPr>
            <a:normAutofit/>
          </a:bodyPr>
          <a:lstStyle/>
          <a:p>
            <a:r>
              <a:rPr lang="en-GB" dirty="0"/>
              <a:t>J</a:t>
            </a:r>
            <a:r>
              <a:rPr lang="en-GB" dirty="0" smtClean="0"/>
              <a:t>eonju </a:t>
            </a:r>
            <a:r>
              <a:rPr lang="en-GB" dirty="0" smtClean="0"/>
              <a:t>Express Bus Terminal:</a:t>
            </a:r>
          </a:p>
          <a:p>
            <a:pPr marL="201168" lvl="1" indent="0">
              <a:buNone/>
            </a:pPr>
            <a:r>
              <a:rPr lang="en-GB" dirty="0" smtClean="0"/>
              <a:t>- </a:t>
            </a:r>
            <a:r>
              <a:rPr lang="en-GB" dirty="0" err="1" smtClean="0"/>
              <a:t>Vom</a:t>
            </a:r>
            <a:r>
              <a:rPr lang="en-GB" dirty="0" smtClean="0"/>
              <a:t> </a:t>
            </a:r>
            <a:r>
              <a:rPr lang="en-GB" dirty="0" err="1" smtClean="0"/>
              <a:t>Wohnheim</a:t>
            </a:r>
            <a:r>
              <a:rPr lang="en-GB" dirty="0" smtClean="0"/>
              <a:t> </a:t>
            </a:r>
            <a:r>
              <a:rPr lang="en-GB" dirty="0" err="1" smtClean="0"/>
              <a:t>aus</a:t>
            </a:r>
            <a:r>
              <a:rPr lang="en-GB" dirty="0" smtClean="0"/>
              <a:t> </a:t>
            </a:r>
            <a:r>
              <a:rPr lang="en-GB" dirty="0" err="1" smtClean="0"/>
              <a:t>einfach</a:t>
            </a:r>
            <a:r>
              <a:rPr lang="en-GB" dirty="0" smtClean="0"/>
              <a:t> </a:t>
            </a:r>
            <a:r>
              <a:rPr lang="en-GB" dirty="0" err="1" smtClean="0"/>
              <a:t>zu</a:t>
            </a:r>
            <a:r>
              <a:rPr lang="en-GB" dirty="0" smtClean="0"/>
              <a:t> </a:t>
            </a:r>
            <a:r>
              <a:rPr lang="en-GB" dirty="0" err="1" smtClean="0"/>
              <a:t>erreichen</a:t>
            </a:r>
            <a:endParaRPr lang="en-GB" dirty="0"/>
          </a:p>
          <a:p>
            <a:pPr marL="201168" lvl="1" indent="0">
              <a:buNone/>
            </a:pPr>
            <a:r>
              <a:rPr lang="en-GB" dirty="0" smtClean="0"/>
              <a:t>- </a:t>
            </a:r>
            <a:r>
              <a:rPr lang="en-GB" dirty="0" err="1" smtClean="0"/>
              <a:t>Für</a:t>
            </a:r>
            <a:r>
              <a:rPr lang="en-GB" dirty="0" smtClean="0"/>
              <a:t> </a:t>
            </a:r>
            <a:r>
              <a:rPr lang="en-GB" dirty="0" err="1" smtClean="0"/>
              <a:t>wenig</a:t>
            </a:r>
            <a:r>
              <a:rPr lang="en-GB" dirty="0" smtClean="0"/>
              <a:t> Geld und </a:t>
            </a:r>
            <a:r>
              <a:rPr lang="en-GB" dirty="0" err="1" smtClean="0"/>
              <a:t>sehr</a:t>
            </a:r>
            <a:r>
              <a:rPr lang="en-GB" dirty="0" smtClean="0"/>
              <a:t> </a:t>
            </a:r>
            <a:r>
              <a:rPr lang="en-GB" dirty="0" err="1" smtClean="0"/>
              <a:t>bequem</a:t>
            </a:r>
            <a:r>
              <a:rPr lang="en-GB" dirty="0" smtClean="0"/>
              <a:t>!</a:t>
            </a:r>
          </a:p>
          <a:p>
            <a:pPr marL="201168" lvl="1" indent="0">
              <a:buNone/>
            </a:pPr>
            <a:r>
              <a:rPr lang="de-DE" dirty="0" smtClean="0">
                <a:sym typeface="Wingdings" panose="05000000000000000000" pitchFamily="2" charset="2"/>
              </a:rPr>
              <a:t></a:t>
            </a:r>
            <a:r>
              <a:rPr lang="de-DE" dirty="0" smtClean="0"/>
              <a:t> </a:t>
            </a:r>
            <a:r>
              <a:rPr lang="de-DE" dirty="0" smtClean="0"/>
              <a:t>Nach Seoul: ca. 3 Stunden für 13.000 Won</a:t>
            </a:r>
          </a:p>
          <a:p>
            <a:r>
              <a:rPr lang="de-DE" dirty="0" smtClean="0"/>
              <a:t>Jeonju </a:t>
            </a:r>
            <a:r>
              <a:rPr lang="de-DE" dirty="0" smtClean="0"/>
              <a:t>Station</a:t>
            </a:r>
          </a:p>
          <a:p>
            <a:pPr marL="201168" lvl="1" indent="0">
              <a:buNone/>
            </a:pPr>
            <a:r>
              <a:rPr lang="de-DE" dirty="0" smtClean="0"/>
              <a:t>- Mit </a:t>
            </a:r>
            <a:r>
              <a:rPr lang="de-DE" dirty="0" smtClean="0"/>
              <a:t>dem KTX kann man auch fahren und ist, wenn </a:t>
            </a:r>
            <a:r>
              <a:rPr lang="de-DE" dirty="0"/>
              <a:t>man mal Zeit sparen </a:t>
            </a:r>
            <a:r>
              <a:rPr lang="de-DE" dirty="0" smtClean="0"/>
              <a:t>will, eine sehr gute Alternative. Nach Seoul ist es leider etwas teuer, aber wenn man den Süden angucken will, sehr zu empfehlen! </a:t>
            </a:r>
          </a:p>
        </p:txBody>
      </p:sp>
    </p:spTree>
    <p:extLst>
      <p:ext uri="{BB962C8B-B14F-4D97-AF65-F5344CB8AC3E}">
        <p14:creationId xmlns:p14="http://schemas.microsoft.com/office/powerpoint/2010/main" val="223637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BEWERBUNG</a:t>
            </a:r>
            <a:endParaRPr lang="en-GB" dirty="0"/>
          </a:p>
        </p:txBody>
      </p:sp>
      <p:sp>
        <p:nvSpPr>
          <p:cNvPr id="3" name="Inhaltsplatzhalter 2"/>
          <p:cNvSpPr>
            <a:spLocks noGrp="1"/>
          </p:cNvSpPr>
          <p:nvPr>
            <p:ph idx="1"/>
          </p:nvPr>
        </p:nvSpPr>
        <p:spPr>
          <a:xfrm>
            <a:off x="1097280" y="2076610"/>
            <a:ext cx="10058400" cy="4023360"/>
          </a:xfrm>
        </p:spPr>
        <p:txBody>
          <a:bodyPr/>
          <a:lstStyle/>
          <a:p>
            <a:r>
              <a:rPr lang="de-DE" dirty="0" smtClean="0"/>
              <a:t>- Bewerbung durch Frau Hermle, die meisten Dokumente sendet ihr 	an Sie, beachtet was gebraucht ist!</a:t>
            </a:r>
          </a:p>
          <a:p>
            <a:r>
              <a:rPr lang="de-DE" dirty="0" smtClean="0"/>
              <a:t>- Bewerbung an der JBNU erfolgt online durch deren Portal</a:t>
            </a:r>
          </a:p>
          <a:p>
            <a:r>
              <a:rPr lang="de-DE" dirty="0" smtClean="0">
                <a:sym typeface="Wingdings" panose="05000000000000000000" pitchFamily="2" charset="2"/>
              </a:rPr>
              <a:t> falls ihr Probleme oder Fragen habt, kann man sich immer an 	Frau Choi aus dem JBNU International Office wenden!</a:t>
            </a:r>
          </a:p>
          <a:p>
            <a:r>
              <a:rPr lang="de-DE" dirty="0" smtClean="0">
                <a:sym typeface="Wingdings" panose="05000000000000000000" pitchFamily="2" charset="2"/>
              </a:rPr>
              <a:t> Choi, </a:t>
            </a:r>
            <a:r>
              <a:rPr lang="de-DE" dirty="0" err="1" smtClean="0">
                <a:sym typeface="Wingdings" panose="05000000000000000000" pitchFamily="2" charset="2"/>
              </a:rPr>
              <a:t>Hye-seon</a:t>
            </a:r>
            <a:r>
              <a:rPr lang="de-DE" dirty="0">
                <a:sym typeface="Wingdings" panose="05000000000000000000" pitchFamily="2" charset="2"/>
              </a:rPr>
              <a:t>:</a:t>
            </a:r>
            <a:r>
              <a:rPr lang="de-DE" dirty="0" smtClean="0">
                <a:sym typeface="Wingdings" panose="05000000000000000000" pitchFamily="2" charset="2"/>
              </a:rPr>
              <a:t> </a:t>
            </a:r>
            <a:r>
              <a:rPr lang="en-GB" b="1" dirty="0" smtClean="0">
                <a:hlinkClick r:id="rId2"/>
              </a:rPr>
              <a:t>inbound@jbnu.ac.kr</a:t>
            </a:r>
            <a:endParaRPr lang="en-GB" b="1" dirty="0" smtClean="0"/>
          </a:p>
          <a:p>
            <a:r>
              <a:rPr lang="de-DE" dirty="0"/>
              <a:t>- </a:t>
            </a:r>
            <a:r>
              <a:rPr lang="de-DE" dirty="0" err="1"/>
              <a:t>Visum‘s</a:t>
            </a:r>
            <a:r>
              <a:rPr lang="de-DE" dirty="0"/>
              <a:t> </a:t>
            </a:r>
            <a:r>
              <a:rPr lang="de-DE" dirty="0" smtClean="0"/>
              <a:t>Beantragung</a:t>
            </a:r>
            <a:endParaRPr lang="en-GB" dirty="0"/>
          </a:p>
        </p:txBody>
      </p:sp>
    </p:spTree>
    <p:extLst>
      <p:ext uri="{BB962C8B-B14F-4D97-AF65-F5344CB8AC3E}">
        <p14:creationId xmlns:p14="http://schemas.microsoft.com/office/powerpoint/2010/main" val="341325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SPRACHKURSE</a:t>
            </a:r>
            <a:endParaRPr lang="en-GB" dirty="0"/>
          </a:p>
        </p:txBody>
      </p:sp>
      <p:sp>
        <p:nvSpPr>
          <p:cNvPr id="3" name="Inhaltsplatzhalter 2"/>
          <p:cNvSpPr>
            <a:spLocks noGrp="1"/>
          </p:cNvSpPr>
          <p:nvPr>
            <p:ph idx="1"/>
          </p:nvPr>
        </p:nvSpPr>
        <p:spPr>
          <a:xfrm>
            <a:off x="1097280" y="1941528"/>
            <a:ext cx="10146453" cy="4205110"/>
          </a:xfrm>
        </p:spPr>
        <p:txBody>
          <a:bodyPr>
            <a:normAutofit fontScale="77500" lnSpcReduction="20000"/>
          </a:bodyPr>
          <a:lstStyle/>
          <a:p>
            <a:r>
              <a:rPr lang="de-DE" dirty="0" smtClean="0"/>
              <a:t>Sprachkurse gehen nach dem SNU Buch nach und bestehen aus Vokabeln, Grammatik, Sprechen, Lesen, Hörverstehen und Schreiben. Jeder Sprachkurs geht 10 Wochen.</a:t>
            </a:r>
            <a:endParaRPr lang="de-DE" dirty="0" smtClean="0"/>
          </a:p>
          <a:p>
            <a:r>
              <a:rPr lang="de-DE" dirty="0" smtClean="0">
                <a:sym typeface="Wingdings" panose="05000000000000000000" pitchFamily="2" charset="2"/>
              </a:rPr>
              <a:t></a:t>
            </a:r>
            <a:r>
              <a:rPr lang="de-DE" dirty="0" smtClean="0"/>
              <a:t> </a:t>
            </a:r>
            <a:r>
              <a:rPr lang="de-DE" b="1" dirty="0" smtClean="0"/>
              <a:t>Level 3</a:t>
            </a:r>
            <a:r>
              <a:rPr lang="de-DE" dirty="0" smtClean="0"/>
              <a:t> und </a:t>
            </a:r>
            <a:r>
              <a:rPr lang="de-DE" b="1" dirty="0"/>
              <a:t>4</a:t>
            </a:r>
            <a:r>
              <a:rPr lang="de-DE" dirty="0" smtClean="0"/>
              <a:t>: Mo.-Fr.: 13:00-17:00 Uhr </a:t>
            </a:r>
          </a:p>
          <a:p>
            <a:r>
              <a:rPr lang="de-DE" dirty="0" smtClean="0">
                <a:sym typeface="Wingdings" panose="05000000000000000000" pitchFamily="2" charset="2"/>
              </a:rPr>
              <a:t></a:t>
            </a:r>
            <a:r>
              <a:rPr lang="de-DE" dirty="0" smtClean="0"/>
              <a:t> </a:t>
            </a:r>
            <a:r>
              <a:rPr lang="de-DE" b="1" dirty="0" smtClean="0"/>
              <a:t>Level 5</a:t>
            </a:r>
            <a:r>
              <a:rPr lang="de-DE" dirty="0" smtClean="0"/>
              <a:t>: Mo.-Fr.: 9:00-13:00 Uhr</a:t>
            </a:r>
          </a:p>
          <a:p>
            <a:r>
              <a:rPr lang="de-DE" dirty="0"/>
              <a:t>- Vokabeltests alle Paar Tage, Texte schreiben als </a:t>
            </a:r>
            <a:r>
              <a:rPr lang="de-DE" dirty="0" smtClean="0"/>
              <a:t>Hausaufgaben </a:t>
            </a:r>
          </a:p>
          <a:p>
            <a:r>
              <a:rPr lang="de-DE" dirty="0" smtClean="0"/>
              <a:t>- Pro Sprachkurs zwei Bücher mit Workbook, kann man einfach im Uni Buchladen nah am Silk Road Center kaufen</a:t>
            </a:r>
          </a:p>
          <a:p>
            <a:r>
              <a:rPr lang="de-DE" dirty="0" smtClean="0"/>
              <a:t>- Zwischenprüfung und Abschlussprüfung ähnlich wie in Tübingen: </a:t>
            </a:r>
          </a:p>
          <a:p>
            <a:r>
              <a:rPr lang="de-DE" dirty="0" smtClean="0">
                <a:sym typeface="Wingdings" panose="05000000000000000000" pitchFamily="2" charset="2"/>
              </a:rPr>
              <a:t> Grammatik und Schreiben, Vokabeln und Lesen, Hörverstehen</a:t>
            </a:r>
          </a:p>
          <a:p>
            <a:r>
              <a:rPr lang="de-DE" dirty="0" smtClean="0">
                <a:sym typeface="Wingdings" panose="05000000000000000000" pitchFamily="2" charset="2"/>
              </a:rPr>
              <a:t> Mündliche Prüfung</a:t>
            </a:r>
            <a:endParaRPr lang="de-DE" dirty="0" smtClean="0"/>
          </a:p>
          <a:p>
            <a:r>
              <a:rPr lang="de-DE" sz="2000" dirty="0" smtClean="0"/>
              <a:t>Blick in die Bücher: </a:t>
            </a:r>
            <a:r>
              <a:rPr lang="en-GB" sz="2000" dirty="0" smtClean="0">
                <a:hlinkClick r:id="rId2"/>
              </a:rPr>
              <a:t>http</a:t>
            </a:r>
            <a:r>
              <a:rPr lang="en-GB" sz="2000" dirty="0">
                <a:hlinkClick r:id="rId2"/>
              </a:rPr>
              <a:t>://</a:t>
            </a:r>
            <a:r>
              <a:rPr lang="en-GB" sz="2000" dirty="0" smtClean="0">
                <a:hlinkClick r:id="rId2"/>
              </a:rPr>
              <a:t>www.twoponds.co.kr/en/snu</a:t>
            </a:r>
            <a:endParaRPr lang="de-DE" sz="2000" dirty="0"/>
          </a:p>
        </p:txBody>
      </p:sp>
      <p:pic>
        <p:nvPicPr>
          <p:cNvPr id="2050" name="Picture 2" descr="TWO PO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480" y="178229"/>
            <a:ext cx="1465969" cy="14659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WO PON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741" y="174172"/>
            <a:ext cx="1470026" cy="1470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WO PON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7059" y="174172"/>
            <a:ext cx="1472497" cy="147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88616"/>
      </p:ext>
    </p:extLst>
  </p:cSld>
  <p:clrMapOvr>
    <a:masterClrMapping/>
  </p:clrMapOvr>
  <p:timing>
    <p:tnLst>
      <p:par>
        <p:cTn id="1" dur="indefinite" restart="never" nodeType="tmRoot"/>
      </p:par>
    </p:tnLst>
  </p:timing>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Rückblick">
  <a:themeElements>
    <a:clrScheme name="Benutzerdefiniert 5">
      <a:dk1>
        <a:sysClr val="windowText" lastClr="000000"/>
      </a:dk1>
      <a:lt1>
        <a:sysClr val="window" lastClr="ffffff"/>
      </a:lt1>
      <a:dk2>
        <a:srgbClr val="632e62"/>
      </a:dk2>
      <a:lt2>
        <a:srgbClr val="eae5eb"/>
      </a:lt2>
      <a:accent1>
        <a:srgbClr val="e3c3e2"/>
      </a:accent1>
      <a:accent2>
        <a:srgbClr val="422270"/>
      </a:accent2>
      <a:accent3>
        <a:srgbClr val="755dd9"/>
      </a:accent3>
      <a:accent4>
        <a:srgbClr val="665eb8"/>
      </a:accent4>
      <a:accent5>
        <a:srgbClr val="45a5ed"/>
      </a:accent5>
      <a:accent6>
        <a:srgbClr val="5982db"/>
      </a:accent6>
      <a:hlink>
        <a:srgbClr val="0066ff"/>
      </a:hlink>
      <a:folHlink>
        <a:srgbClr val="666699"/>
      </a:folHlink>
    </a:clrScheme>
    <a:fontScheme name="Rückblick">
      <a:majorFont>
        <a:latin typeface="Calibri Light" panose="020F0302020204030204"/>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745</ep:Words>
  <ep:PresentationFormat>Breitbild</ep:PresentationFormat>
  <ep:Paragraphs>72</ep:Paragraphs>
  <ep:Slides>12</ep:Slides>
  <ep:Notes>0</ep:Notes>
  <ep:TotalTime>0</ep:TotalTime>
  <ep:HiddenSlides>0</ep:HiddenSlides>
  <ep:MMClips>0</ep:MMClips>
  <ep:HeadingPairs>
    <vt:vector size="4" baseType="variant">
      <vt:variant>
        <vt:lpstr>테마</vt:lpstr>
      </vt:variant>
      <vt:variant>
        <vt:i4>1</vt:i4>
      </vt:variant>
      <vt:variant>
        <vt:lpstr>슬라이드 제목</vt:lpstr>
      </vt:variant>
      <vt:variant>
        <vt:i4>12</vt:i4>
      </vt:variant>
    </vt:vector>
  </ep:HeadingPairs>
  <ep:TitlesOfParts>
    <vt:vector size="13" baseType="lpstr">
      <vt:lpstr>Rückblick</vt:lpstr>
      <vt:lpstr>JEONBUK  NATIONAL  UNIVERSITY</vt:lpstr>
      <vt:lpstr>ÜBERBLICK</vt:lpstr>
      <vt:lpstr>JBNU      http://www.jbnu.ac.kr/eng/?menuID=334</vt:lpstr>
      <vt:lpstr>WOHNHEIM</vt:lpstr>
      <vt:lpstr>슬라이드 5</vt:lpstr>
      <vt:lpstr>JEONJU</vt:lpstr>
      <vt:lpstr>REISEN</vt:lpstr>
      <vt:lpstr>BEWERBUNG</vt:lpstr>
      <vt:lpstr>SPRACHKURSE</vt:lpstr>
      <vt:lpstr>ZUSÄTZLICHE KURSE</vt:lpstr>
      <vt:lpstr>FAZIT</vt:lpstr>
      <vt:lpstr>FÜR MEHR INFOS UND FRAGEN</vt:lpstr>
    </vt:vector>
  </ep:TitlesOfParts>
  <ep:HyperlinkBase/>
  <ep:Application>Show</ep:Application>
  <ep:AppVersion>12.0000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2020-07-18T11:38:49.000</dcterms:created>
  <dc:creator>Dasha</dc:creator>
  <cp:lastModifiedBy>한운석</cp:lastModifiedBy>
  <dcterms:modified xsi:type="dcterms:W3CDTF">2020-07-20T02:47:51.844</dcterms:modified>
  <cp:revision>51</cp:revision>
  <dc:title>Jeonbuk  National  University</dc:title>
  <cp:version/>
</cp:coreProperties>
</file>