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90" r:id="rId11"/>
    <p:sldId id="305" r:id="rId12"/>
    <p:sldId id="263" r:id="rId13"/>
    <p:sldId id="258" r:id="rId14"/>
    <p:sldId id="267" r:id="rId15"/>
    <p:sldId id="306" r:id="rId16"/>
    <p:sldId id="307" r:id="rId17"/>
    <p:sldId id="308" r:id="rId18"/>
    <p:sldId id="309" r:id="rId19"/>
    <p:sldId id="310" r:id="rId20"/>
    <p:sldId id="312" r:id="rId21"/>
    <p:sldId id="311" r:id="rId22"/>
    <p:sldId id="269" r:id="rId23"/>
    <p:sldId id="270" r:id="rId24"/>
    <p:sldId id="271" r:id="rId25"/>
    <p:sldId id="289" r:id="rId26"/>
    <p:sldId id="313" r:id="rId27"/>
    <p:sldId id="314" r:id="rId28"/>
    <p:sldId id="272" r:id="rId29"/>
    <p:sldId id="273" r:id="rId30"/>
    <p:sldId id="274" r:id="rId31"/>
    <p:sldId id="275" r:id="rId32"/>
    <p:sldId id="315" r:id="rId33"/>
    <p:sldId id="316" r:id="rId34"/>
    <p:sldId id="317" r:id="rId35"/>
    <p:sldId id="318" r:id="rId36"/>
    <p:sldId id="277" r:id="rId37"/>
    <p:sldId id="278" r:id="rId38"/>
    <p:sldId id="279" r:id="rId39"/>
    <p:sldId id="280" r:id="rId40"/>
    <p:sldId id="281" r:id="rId41"/>
    <p:sldId id="321" r:id="rId42"/>
    <p:sldId id="283" r:id="rId43"/>
    <p:sldId id="284" r:id="rId44"/>
    <p:sldId id="285" r:id="rId45"/>
    <p:sldId id="276" r:id="rId46"/>
    <p:sldId id="286" r:id="rId47"/>
    <p:sldId id="319" r:id="rId48"/>
    <p:sldId id="327" r:id="rId49"/>
    <p:sldId id="337" r:id="rId50"/>
    <p:sldId id="338" r:id="rId51"/>
    <p:sldId id="339" r:id="rId52"/>
    <p:sldId id="328" r:id="rId53"/>
    <p:sldId id="329" r:id="rId54"/>
    <p:sldId id="330" r:id="rId55"/>
    <p:sldId id="331" r:id="rId56"/>
    <p:sldId id="332" r:id="rId57"/>
    <p:sldId id="335" r:id="rId58"/>
    <p:sldId id="334" r:id="rId59"/>
    <p:sldId id="340" r:id="rId60"/>
    <p:sldId id="288" r:id="rId61"/>
    <p:sldId id="268" r:id="rId6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5B2C-0F79-BD49-9C15-E050C40A1894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5579-18D5-5948-8F6A-3D02A325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5579-18D5-5948-8F6A-3D02A3258E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57E1-9F8C-364E-9F03-525DE5D4BA96}" type="datetimeFigureOut">
              <a:rPr lang="de-DE" smtClean="0"/>
              <a:pPr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B083-3B8E-FC4E-AD7E-08DE104A57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telgeuse_Sky90_Greg_Noel_Online.jpg"/>
          <p:cNvPicPr>
            <a:picLocks noChangeAspect="1"/>
          </p:cNvPicPr>
          <p:nvPr userDrawn="1"/>
        </p:nvPicPr>
        <p:blipFill>
          <a:blip r:embed="rId13">
            <a:lum brigh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0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82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" name="Picture 29" descr="Betelgeuse_Sky90_Greg_Noel_Online.jp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521861" y="5869632"/>
            <a:ext cx="307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mit </a:t>
            </a:r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Carla Cederbaum</a:t>
            </a:r>
            <a:endParaRPr lang="de-DE" sz="24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14500" y="2235235"/>
            <a:ext cx="538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Vo</a:t>
            </a:r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n </a:t>
            </a:r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Newton</a:t>
            </a:r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 zu </a:t>
            </a:r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Einstein:</a:t>
            </a:r>
            <a:endParaRPr lang="de-DE" sz="36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Eine Reise durch</a:t>
            </a:r>
          </a:p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Raum und Zeit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36" y="1075510"/>
            <a:ext cx="5792550" cy="912279"/>
          </a:xfrm>
        </p:spPr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Newtons neue 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athe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5792550" cy="369302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dirty="0" smtClean="0">
                <a:solidFill>
                  <a:schemeClr val="bg1"/>
                </a:solidFill>
                <a:latin typeface="Apple Casual"/>
                <a:cs typeface="Apple Casual"/>
              </a:rPr>
              <a:t>Änderungsrate/Ableitung</a:t>
            </a:r>
          </a:p>
          <a:p>
            <a:pPr>
              <a:buNone/>
            </a:pPr>
            <a:endParaRPr lang="de-DE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ektoren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 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Geschwindigkeit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Beschleunigung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Kraft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78" y="2925028"/>
            <a:ext cx="3441700" cy="774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078" y="4445870"/>
            <a:ext cx="292100" cy="317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678" y="4955100"/>
            <a:ext cx="190500" cy="254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878" y="5463100"/>
            <a:ext cx="2413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84" y="1075510"/>
            <a:ext cx="6440487" cy="912279"/>
          </a:xfrm>
        </p:spPr>
        <p:txBody>
          <a:bodyPr>
            <a:normAutofit fontScale="90000"/>
          </a:bodyPr>
          <a:lstStyle/>
          <a:p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Newtons Gravitationsgesetz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5792550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Masse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des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laneten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M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Masse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G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Gravitationskonstante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 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Distance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lanet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00" y="4693920"/>
            <a:ext cx="1803400" cy="78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72" y="4126564"/>
            <a:ext cx="2667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al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795" r="-43795"/>
          <a:stretch>
            <a:fillRect/>
          </a:stretch>
        </p:blipFill>
        <p:spPr>
          <a:xfrm rot="10800000">
            <a:off x="789166" y="1782762"/>
            <a:ext cx="7897634" cy="43434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Wie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messen wir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kumimoji="0" lang="de-DE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asse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091" y="3469643"/>
            <a:ext cx="12286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FFFF"/>
                </a:solidFill>
                <a:latin typeface="Apple Casual"/>
                <a:cs typeface="Apple Casual"/>
              </a:rPr>
              <a:t>M</a:t>
            </a:r>
            <a:r>
              <a:rPr lang="de-DE" sz="3200" dirty="0" smtClean="0">
                <a:solidFill>
                  <a:srgbClr val="FFFFFF"/>
                </a:solidFill>
                <a:latin typeface="Apple Casual"/>
                <a:cs typeface="Apple Casual"/>
              </a:rPr>
              <a:t>asse</a:t>
            </a:r>
            <a:endParaRPr lang="en-US" sz="3200" dirty="0"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16170" y="418221"/>
            <a:ext cx="8681275" cy="5777600"/>
            <a:chOff x="116170" y="418221"/>
            <a:chExt cx="8681275" cy="5777600"/>
          </a:xfrm>
        </p:grpSpPr>
        <p:sp>
          <p:nvSpPr>
            <p:cNvPr id="37" name="TextBox 36"/>
            <p:cNvSpPr txBox="1"/>
            <p:nvPr/>
          </p:nvSpPr>
          <p:spPr>
            <a:xfrm>
              <a:off x="1714500" y="418221"/>
              <a:ext cx="538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>
                  <a:solidFill>
                    <a:schemeClr val="bg1"/>
                  </a:solidFill>
                  <a:latin typeface="Apple Casual"/>
                  <a:cs typeface="Apple Casual"/>
                </a:rPr>
                <a:t>Reiseroute</a:t>
              </a:r>
              <a:endParaRPr lang="de-DE" sz="3600" dirty="0">
                <a:solidFill>
                  <a:schemeClr val="bg1"/>
                </a:solidFill>
                <a:latin typeface="Apple Casual"/>
                <a:cs typeface="Apple Casual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16170" y="1155280"/>
              <a:ext cx="8681275" cy="5040541"/>
              <a:chOff x="116170" y="1155280"/>
              <a:chExt cx="8681275" cy="504054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16170" y="1550612"/>
                <a:ext cx="8681275" cy="4645209"/>
                <a:chOff x="116170" y="1550612"/>
                <a:chExt cx="8681275" cy="4645209"/>
              </a:xfrm>
            </p:grpSpPr>
            <p:grpSp>
              <p:nvGrpSpPr>
                <p:cNvPr id="5" name="Group 36"/>
                <p:cNvGrpSpPr/>
                <p:nvPr/>
              </p:nvGrpSpPr>
              <p:grpSpPr>
                <a:xfrm>
                  <a:off x="116170" y="1550612"/>
                  <a:ext cx="8681275" cy="4645209"/>
                  <a:chOff x="116170" y="1550612"/>
                  <a:chExt cx="8681275" cy="4645209"/>
                </a:xfrm>
              </p:grpSpPr>
              <p:grpSp>
                <p:nvGrpSpPr>
                  <p:cNvPr id="7" name="Group 7"/>
                  <p:cNvGrpSpPr/>
                  <p:nvPr/>
                </p:nvGrpSpPr>
                <p:grpSpPr>
                  <a:xfrm>
                    <a:off x="116170" y="2040400"/>
                    <a:ext cx="1595309" cy="2217924"/>
                    <a:chOff x="1413999" y="2193504"/>
                    <a:chExt cx="1595309" cy="2217924"/>
                  </a:xfrm>
                </p:grpSpPr>
                <p:pic>
                  <p:nvPicPr>
                    <p:cNvPr id="27" name="Picture 8" descr="Newton.pn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509043" y="2193504"/>
                      <a:ext cx="780051" cy="9846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TextBox 9"/>
                    <p:cNvSpPr txBox="1"/>
                    <p:nvPr/>
                  </p:nvSpPr>
                  <p:spPr>
                    <a:xfrm>
                      <a:off x="1413999" y="3211100"/>
                      <a:ext cx="1595309" cy="12003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rPr>
                        <a:t>Sir Isaac</a:t>
                      </a:r>
                    </a:p>
                    <a:p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rPr>
                        <a:t>Newton</a:t>
                      </a:r>
                    </a:p>
                    <a:p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rPr>
                        <a:t>1643-1727</a:t>
                      </a:r>
                      <a:endParaRPr lang="de-DE" sz="2400" dirty="0">
                        <a:solidFill>
                          <a:schemeClr val="bg1"/>
                        </a:solidFill>
                        <a:latin typeface="Apple Casual"/>
                        <a:cs typeface="Apple Casual"/>
                      </a:endParaRPr>
                    </a:p>
                  </p:txBody>
                </p:sp>
              </p:grpSp>
              <p:grpSp>
                <p:nvGrpSpPr>
                  <p:cNvPr id="8" name="Group 35"/>
                  <p:cNvGrpSpPr/>
                  <p:nvPr/>
                </p:nvGrpSpPr>
                <p:grpSpPr>
                  <a:xfrm>
                    <a:off x="216838" y="1550612"/>
                    <a:ext cx="8580607" cy="4645209"/>
                    <a:chOff x="216838" y="1550612"/>
                    <a:chExt cx="8580607" cy="4645209"/>
                  </a:xfrm>
                </p:grpSpPr>
                <p:grpSp>
                  <p:nvGrpSpPr>
                    <p:cNvPr id="9" name="Group 33"/>
                    <p:cNvGrpSpPr/>
                    <p:nvPr/>
                  </p:nvGrpSpPr>
                  <p:grpSpPr>
                    <a:xfrm>
                      <a:off x="216838" y="1566102"/>
                      <a:ext cx="8580607" cy="4629719"/>
                      <a:chOff x="216838" y="1566102"/>
                      <a:chExt cx="8580607" cy="4629719"/>
                    </a:xfrm>
                  </p:grpSpPr>
                  <p:grpSp>
                    <p:nvGrpSpPr>
                      <p:cNvPr id="11" name="Group 32"/>
                      <p:cNvGrpSpPr/>
                      <p:nvPr/>
                    </p:nvGrpSpPr>
                    <p:grpSpPr>
                      <a:xfrm>
                        <a:off x="216838" y="1626402"/>
                        <a:ext cx="8580607" cy="4569419"/>
                        <a:chOff x="216838" y="1626402"/>
                        <a:chExt cx="8580607" cy="4569419"/>
                      </a:xfrm>
                    </p:grpSpPr>
                    <p:grpSp>
                      <p:nvGrpSpPr>
                        <p:cNvPr id="13" name="Group 31"/>
                        <p:cNvGrpSpPr/>
                        <p:nvPr/>
                      </p:nvGrpSpPr>
                      <p:grpSpPr>
                        <a:xfrm>
                          <a:off x="216838" y="1626402"/>
                          <a:ext cx="8580607" cy="4569419"/>
                          <a:chOff x="309766" y="1626402"/>
                          <a:chExt cx="8580607" cy="4569419"/>
                        </a:xfrm>
                      </p:grpSpPr>
                      <p:grpSp>
                        <p:nvGrpSpPr>
                          <p:cNvPr id="15" name="Group 30"/>
                          <p:cNvGrpSpPr/>
                          <p:nvPr/>
                        </p:nvGrpSpPr>
                        <p:grpSpPr>
                          <a:xfrm>
                            <a:off x="309766" y="1626402"/>
                            <a:ext cx="8580607" cy="4569419"/>
                            <a:chOff x="201350" y="1626402"/>
                            <a:chExt cx="8580607" cy="4569419"/>
                          </a:xfrm>
                        </p:grpSpPr>
                        <p:grpSp>
                          <p:nvGrpSpPr>
                            <p:cNvPr id="17" name="Group 28"/>
                            <p:cNvGrpSpPr/>
                            <p:nvPr/>
                          </p:nvGrpSpPr>
                          <p:grpSpPr>
                            <a:xfrm>
                              <a:off x="201350" y="1626402"/>
                              <a:ext cx="8580607" cy="4569419"/>
                              <a:chOff x="201350" y="1626402"/>
                              <a:chExt cx="8580607" cy="4569419"/>
                            </a:xfrm>
                          </p:grpSpPr>
                          <p:grpSp>
                            <p:nvGrpSpPr>
                              <p:cNvPr id="19" name="Group 26"/>
                              <p:cNvGrpSpPr/>
                              <p:nvPr/>
                            </p:nvGrpSpPr>
                            <p:grpSpPr>
                              <a:xfrm>
                                <a:off x="201350" y="1626402"/>
                                <a:ext cx="8580607" cy="4569419"/>
                                <a:chOff x="201350" y="1626402"/>
                                <a:chExt cx="8580607" cy="4569419"/>
                              </a:xfrm>
                            </p:grpSpPr>
                            <p:grpSp>
                              <p:nvGrpSpPr>
                                <p:cNvPr id="21" name="Group 24"/>
                                <p:cNvGrpSpPr/>
                                <p:nvPr/>
                              </p:nvGrpSpPr>
                              <p:grpSpPr>
                                <a:xfrm>
                                  <a:off x="201350" y="1626402"/>
                                  <a:ext cx="8580607" cy="4569419"/>
                                  <a:chOff x="201350" y="1626402"/>
                                  <a:chExt cx="8580607" cy="4569419"/>
                                </a:xfrm>
                              </p:grpSpPr>
                              <p:grpSp>
                                <p:nvGrpSpPr>
                                  <p:cNvPr id="23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1350" y="1626402"/>
                                    <a:ext cx="8580607" cy="4569419"/>
                                    <a:chOff x="201350" y="1626402"/>
                                    <a:chExt cx="8580607" cy="4569419"/>
                                  </a:xfrm>
                                </p:grpSpPr>
                                <p:sp>
                                  <p:nvSpPr>
                                    <p:cNvPr id="25" name="Freeform 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01350" y="1626402"/>
                                      <a:ext cx="8580607" cy="4569419"/>
                                    </a:xfrm>
                                    <a:custGeom>
                                      <a:avLst/>
                                      <a:gdLst>
                                        <a:gd name="connsiteX0" fmla="*/ 315329 w 4773130"/>
                                        <a:gd name="connsiteY0" fmla="*/ 116622 h 2798920"/>
                                        <a:gd name="connsiteX1" fmla="*/ 406040 w 4773130"/>
                                        <a:gd name="connsiteY1" fmla="*/ 116622 h 2798920"/>
                                        <a:gd name="connsiteX2" fmla="*/ 2751569 w 4773130"/>
                                        <a:gd name="connsiteY2" fmla="*/ 816352 h 2798920"/>
                                        <a:gd name="connsiteX3" fmla="*/ 2660858 w 4773130"/>
                                        <a:gd name="connsiteY3" fmla="*/ 2151022 h 2798920"/>
                                        <a:gd name="connsiteX4" fmla="*/ 4773130 w 4773130"/>
                                        <a:gd name="connsiteY4" fmla="*/ 2798920 h 279892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4773130" h="2798920">
                                          <a:moveTo>
                                            <a:pt x="315329" y="116622"/>
                                          </a:moveTo>
                                          <a:cubicBezTo>
                                            <a:pt x="157664" y="58311"/>
                                            <a:pt x="0" y="0"/>
                                            <a:pt x="406040" y="116622"/>
                                          </a:cubicBezTo>
                                          <a:cubicBezTo>
                                            <a:pt x="812080" y="233244"/>
                                            <a:pt x="2375766" y="477285"/>
                                            <a:pt x="2751569" y="816352"/>
                                          </a:cubicBezTo>
                                          <a:cubicBezTo>
                                            <a:pt x="3127372" y="1155419"/>
                                            <a:pt x="2323931" y="1820594"/>
                                            <a:pt x="2660858" y="2151022"/>
                                          </a:cubicBezTo>
                                          <a:cubicBezTo>
                                            <a:pt x="2997785" y="2481450"/>
                                            <a:pt x="4773130" y="2798920"/>
                                            <a:pt x="4773130" y="2798920"/>
                                          </a:cubicBezTo>
                                        </a:path>
                                      </a:pathLst>
                                    </a:custGeom>
                                    <a:ln>
                                      <a:solidFill>
                                        <a:srgbClr val="FFFFFF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1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de-DE" dirty="0"/>
                                    </a:p>
                                  </p:txBody>
                                </p:sp>
                                <p:sp>
                                  <p:nvSpPr>
                                    <p:cNvPr id="26" name="Regular Pentagon 1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950905" y="5696545"/>
                                      <a:ext cx="299225" cy="310991"/>
                                    </a:xfrm>
                                    <a:prstGeom prst="pentagon">
                                      <a:avLst/>
                                    </a:prstGeom>
                                    <a:solidFill>
                                      <a:srgbClr val="FF6600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3">
                                      <a:schemeClr val="accent1"/>
                                    </a:fillRef>
                                    <a:effectRef idx="2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4" name="TextBox 2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950905" y="5665565"/>
                                    <a:ext cx="301660" cy="36933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US" dirty="0">
                                        <a:ln>
                                          <a:solidFill>
                                            <a:srgbClr val="000000"/>
                                          </a:solidFill>
                                        </a:ln>
                                      </a:rPr>
                                      <a:t>5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2" name="Regular Pentagon 14"/>
                                <p:cNvSpPr/>
                                <p:nvPr/>
                              </p:nvSpPr>
                              <p:spPr>
                                <a:xfrm>
                                  <a:off x="4698604" y="4739203"/>
                                  <a:ext cx="299225" cy="310991"/>
                                </a:xfrm>
                                <a:prstGeom prst="pentagon">
                                  <a:avLst/>
                                </a:prstGeom>
                                <a:solidFill>
                                  <a:srgbClr val="FF6600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20" name="Regular Pentagon 13"/>
                              <p:cNvSpPr/>
                              <p:nvPr/>
                            </p:nvSpPr>
                            <p:spPr>
                              <a:xfrm>
                                <a:off x="5160170" y="3057996"/>
                                <a:ext cx="299225" cy="310991"/>
                              </a:xfrm>
                              <a:prstGeom prst="pentagon">
                                <a:avLst/>
                              </a:prstGeom>
                              <a:solidFill>
                                <a:srgbClr val="FF6600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8" name="TextBox 17"/>
                            <p:cNvSpPr txBox="1"/>
                            <p:nvPr/>
                          </p:nvSpPr>
                          <p:spPr>
                            <a:xfrm>
                              <a:off x="5157735" y="3025081"/>
                              <a:ext cx="30166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n>
                                    <a:solidFill>
                                      <a:srgbClr val="000000"/>
                                    </a:solidFill>
                                  </a:ln>
                                </a:rPr>
                                <a:t>3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6" name="TextBox 15"/>
                          <p:cNvSpPr txBox="1"/>
                          <p:nvPr/>
                        </p:nvSpPr>
                        <p:spPr>
                          <a:xfrm>
                            <a:off x="4807020" y="4708223"/>
                            <a:ext cx="3016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dirty="0">
                                <a:ln>
                                  <a:solidFill>
                                    <a:srgbClr val="000000"/>
                                  </a:solidFill>
                                </a:ln>
                              </a:rPr>
                              <a:t>4</a:t>
                            </a:r>
                          </a:p>
                        </p:txBody>
                      </p:sp>
                    </p:grpSp>
                    <p:sp>
                      <p:nvSpPr>
                        <p:cNvPr id="14" name="Regular Pentagon 12"/>
                        <p:cNvSpPr/>
                        <p:nvPr/>
                      </p:nvSpPr>
                      <p:spPr>
                        <a:xfrm>
                          <a:off x="3180408" y="2161405"/>
                          <a:ext cx="299225" cy="310991"/>
                        </a:xfrm>
                        <a:prstGeom prst="pentagon">
                          <a:avLst/>
                        </a:prstGeom>
                        <a:solidFill>
                          <a:srgbClr val="FF66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 dirty="0">
                            <a:ln>
                              <a:solidFill>
                                <a:srgbClr val="000000"/>
                              </a:solidFill>
                            </a:ln>
                          </a:endParaRPr>
                        </a:p>
                      </p:txBody>
                    </p:sp>
                  </p:grpSp>
                  <p:sp>
                    <p:nvSpPr>
                      <p:cNvPr id="12" name="Regular Pentagon 11"/>
                      <p:cNvSpPr/>
                      <p:nvPr/>
                    </p:nvSpPr>
                    <p:spPr>
                      <a:xfrm>
                        <a:off x="464015" y="1566102"/>
                        <a:ext cx="299225" cy="310991"/>
                      </a:xfrm>
                      <a:prstGeom prst="pentagon">
                        <a:avLst/>
                      </a:prstGeom>
                      <a:solidFill>
                        <a:srgbClr val="FF6600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464015" y="1550612"/>
                      <a:ext cx="30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n>
                            <a:solidFill>
                              <a:srgbClr val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rgbClr val="000000"/>
                          </a:solidFill>
                        </a:ln>
                      </a:endParaRPr>
                    </a:p>
                  </p:txBody>
                </p:sp>
              </p:grp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3177973" y="2130425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n>
                        <a:solidFill>
                          <a:srgbClr val="000000"/>
                        </a:solidFill>
                      </a:ln>
                    </a:rPr>
                    <a:t>2</a:t>
                  </a:r>
                  <a:endParaRPr lang="en-US" dirty="0">
                    <a:ln>
                      <a:solidFill>
                        <a:srgbClr val="000000"/>
                      </a:solidFill>
                    </a:ln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634301" y="1155280"/>
                <a:ext cx="3449664" cy="885119"/>
                <a:chOff x="3925469" y="1123980"/>
                <a:chExt cx="3449664" cy="885119"/>
              </a:xfrm>
            </p:grpSpPr>
            <p:pic>
              <p:nvPicPr>
                <p:cNvPr id="31" name="Picture 30" descr="200px-Simeon_Poisson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5469" y="1225668"/>
                  <a:ext cx="666750" cy="783431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4651310" y="1123980"/>
                  <a:ext cx="272382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400" dirty="0" err="1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Siméon</a:t>
                  </a:r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 Denis</a:t>
                  </a:r>
                </a:p>
                <a:p>
                  <a:r>
                    <a:rPr lang="de-DE" sz="2400" dirty="0" err="1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Poisson</a:t>
                  </a:r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 1781-1840</a:t>
                  </a:r>
                  <a:endParaRPr lang="de-DE" sz="2400" dirty="0">
                    <a:solidFill>
                      <a:schemeClr val="bg1"/>
                    </a:solidFill>
                    <a:latin typeface="Apple Casual"/>
                    <a:cs typeface="Apple Casual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826785" y="2472396"/>
                <a:ext cx="1923501" cy="2034457"/>
                <a:chOff x="1826785" y="2472396"/>
                <a:chExt cx="1923501" cy="2034457"/>
              </a:xfrm>
            </p:grpSpPr>
            <p:pic>
              <p:nvPicPr>
                <p:cNvPr id="30" name="Picture 29" descr="220px-Pierre-Simon_Laplace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15411" y="2472396"/>
                  <a:ext cx="628650" cy="837248"/>
                </a:xfrm>
                <a:prstGeom prst="rect">
                  <a:avLst/>
                </a:prstGeom>
              </p:spPr>
            </p:pic>
            <p:sp>
              <p:nvSpPr>
                <p:cNvPr id="39" name="TextBox 9"/>
                <p:cNvSpPr txBox="1"/>
                <p:nvPr/>
              </p:nvSpPr>
              <p:spPr>
                <a:xfrm>
                  <a:off x="1826785" y="3306525"/>
                  <a:ext cx="1923501" cy="1200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Pierre Simon</a:t>
                  </a:r>
                </a:p>
                <a:p>
                  <a:r>
                    <a:rPr lang="de-DE" sz="2400" dirty="0" err="1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Laplace</a:t>
                  </a:r>
                  <a:endParaRPr lang="de-DE" sz="2400" dirty="0" smtClean="0">
                    <a:solidFill>
                      <a:schemeClr val="bg1"/>
                    </a:solidFill>
                    <a:latin typeface="Apple Casual"/>
                    <a:cs typeface="Apple Casual"/>
                  </a:endParaRPr>
                </a:p>
                <a:p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1749-1827</a:t>
                  </a:r>
                  <a:endParaRPr lang="de-DE" sz="2400" dirty="0">
                    <a:solidFill>
                      <a:schemeClr val="bg1"/>
                    </a:solidFill>
                    <a:latin typeface="Apple Casual"/>
                    <a:cs typeface="Apple Casu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mathgr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793" r="-18793"/>
          <a:stretch>
            <a:fillRect/>
          </a:stretch>
        </p:blipFill>
        <p:spPr>
          <a:xfrm>
            <a:off x="2563643" y="2224466"/>
            <a:ext cx="4193621" cy="230632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0208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Newtons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</a:t>
            </a:r>
            <a:r>
              <a:rPr kumimoji="0" lang="de-DE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deen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in neue Mathe übersetzen!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842" y="5239567"/>
            <a:ext cx="7777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Gravitation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mit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Mathematik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(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Vektoranalysis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zu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modellieren</a:t>
            </a:r>
            <a:endParaRPr lang="en-US" sz="24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ermöglicht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neue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Vorhersagen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und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verbessertes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Verständnis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!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36" y="1075510"/>
            <a:ext cx="5792550" cy="912279"/>
          </a:xfrm>
        </p:spPr>
        <p:txBody>
          <a:bodyPr>
            <a:normAutofit/>
          </a:bodyPr>
          <a:lstStyle/>
          <a:p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Vektoranalysis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5792550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Idea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urvendiskussion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im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		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dimensionalen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1" y="3431364"/>
            <a:ext cx="5929736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36" y="1075510"/>
            <a:ext cx="5792550" cy="912279"/>
          </a:xfrm>
        </p:spPr>
        <p:txBody>
          <a:bodyPr>
            <a:normAutofit fontScale="90000"/>
          </a:bodyPr>
          <a:lstStyle/>
          <a:p>
            <a:r>
              <a:rPr lang="de-DE" u="sng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Nochmal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: Newtons Idee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6063056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 =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Newtonpotential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G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Gravitationskonstante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Dichte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= 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asse/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olumen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 =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Differentialoperator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88" y="3493790"/>
            <a:ext cx="254000" cy="36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776" y="4091460"/>
            <a:ext cx="254000" cy="31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119" y="4733830"/>
            <a:ext cx="29845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336" y="1075510"/>
            <a:ext cx="5792550" cy="912279"/>
          </a:xfrm>
        </p:spPr>
        <p:txBody>
          <a:bodyPr>
            <a:normAutofit/>
          </a:bodyPr>
          <a:lstStyle/>
          <a:p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Wo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 ist 	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?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5" y="2163979"/>
            <a:ext cx="6264407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 =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Newtonpotential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Masse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des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laneten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= =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ein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ifferentialoperator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91" y="1315403"/>
            <a:ext cx="266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64" y="3480832"/>
            <a:ext cx="2667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674" y="4350150"/>
            <a:ext cx="29718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60" y="1075510"/>
            <a:ext cx="6414568" cy="912279"/>
          </a:xfrm>
        </p:spPr>
        <p:txBody>
          <a:bodyPr>
            <a:normAutofit/>
          </a:bodyPr>
          <a:lstStyle/>
          <a:p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Was ist hier Masse </a:t>
            </a:r>
            <a:r>
              <a:rPr lang="de-DE" u="sng" dirty="0" smtClean="0">
                <a:solidFill>
                  <a:schemeClr val="bg1"/>
                </a:solidFill>
                <a:latin typeface="Apple Casual"/>
                <a:cs typeface="Apple Casual"/>
              </a:rPr>
              <a:t>M?</a:t>
            </a:r>
            <a:endParaRPr lang="en-US" u="sng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36" y="2073273"/>
            <a:ext cx="6001102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M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Masse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 =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Normalenvektor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an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Sonne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13764" y="3705977"/>
            <a:ext cx="2293954" cy="1723410"/>
            <a:chOff x="3816344" y="2565677"/>
            <a:chExt cx="1672200" cy="1282837"/>
          </a:xfrm>
        </p:grpSpPr>
        <p:sp>
          <p:nvSpPr>
            <p:cNvPr id="15" name="Oval 14"/>
            <p:cNvSpPr/>
            <p:nvPr/>
          </p:nvSpPr>
          <p:spPr>
            <a:xfrm>
              <a:off x="3816344" y="2883038"/>
              <a:ext cx="971905" cy="9654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671618" y="2565677"/>
              <a:ext cx="641457" cy="51173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23892" y="2951063"/>
              <a:ext cx="194370" cy="161984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4801209" y="3129242"/>
              <a:ext cx="204236" cy="175036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6444" y="2730361"/>
              <a:ext cx="292100" cy="266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88" y="2830080"/>
            <a:ext cx="3175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4400" u="sng" dirty="0" smtClean="0">
                <a:solidFill>
                  <a:schemeClr val="bg1"/>
                </a:solidFill>
                <a:latin typeface="Apple Casual"/>
                <a:cs typeface="Apple Casual"/>
              </a:rPr>
              <a:t>Was ist hier Masse M?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5792550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Wende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mathematischen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Satz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an (von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Gauß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und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Stokes)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444322"/>
            <a:ext cx="48387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822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" name="Picture 29" descr="Betelgeuse_Sky90_Greg_Noel_Online.jpg"/>
          <p:cNvPicPr>
            <a:picLocks noChangeAspect="1"/>
          </p:cNvPicPr>
          <p:nvPr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15488" y="1549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0" y="418221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Reiseroute</a:t>
            </a:r>
            <a:endParaRPr lang="de-DE" sz="36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3262" y="24723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000000"/>
                  </a:solidFill>
                </a:ln>
              </a:rPr>
              <a:t>2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7248" y="1550612"/>
            <a:ext cx="8710197" cy="4645209"/>
            <a:chOff x="87248" y="1550612"/>
            <a:chExt cx="8710197" cy="4645209"/>
          </a:xfrm>
        </p:grpSpPr>
        <p:grpSp>
          <p:nvGrpSpPr>
            <p:cNvPr id="37" name="Group 36"/>
            <p:cNvGrpSpPr/>
            <p:nvPr/>
          </p:nvGrpSpPr>
          <p:grpSpPr>
            <a:xfrm>
              <a:off x="87248" y="1550612"/>
              <a:ext cx="8710197" cy="4645209"/>
              <a:chOff x="87248" y="1550612"/>
              <a:chExt cx="8710197" cy="464520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7248" y="2040399"/>
                <a:ext cx="1595309" cy="2386378"/>
                <a:chOff x="1385077" y="2193503"/>
                <a:chExt cx="1595309" cy="2386378"/>
              </a:xfrm>
            </p:grpSpPr>
            <p:pic>
              <p:nvPicPr>
                <p:cNvPr id="9" name="Picture 8" descr="Newton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5097" y="2193503"/>
                  <a:ext cx="929307" cy="1173093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385077" y="3379553"/>
                  <a:ext cx="1595309" cy="1200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Sir Isaac</a:t>
                  </a:r>
                </a:p>
                <a:p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Newton</a:t>
                  </a:r>
                </a:p>
                <a:p>
                  <a:r>
                    <a: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rPr>
                    <a:t>1643-1727</a:t>
                  </a:r>
                  <a:endParaRPr lang="de-DE" sz="2400" dirty="0">
                    <a:solidFill>
                      <a:schemeClr val="bg1"/>
                    </a:solidFill>
                    <a:latin typeface="Apple Casual"/>
                    <a:cs typeface="Apple Casual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16838" y="1550612"/>
                <a:ext cx="8580607" cy="4645209"/>
                <a:chOff x="216838" y="1550612"/>
                <a:chExt cx="8580607" cy="4645209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216838" y="1566102"/>
                  <a:ext cx="8580607" cy="4629719"/>
                  <a:chOff x="216838" y="1566102"/>
                  <a:chExt cx="8580607" cy="4629719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216838" y="1626402"/>
                    <a:ext cx="8580607" cy="4569419"/>
                    <a:chOff x="216838" y="1626402"/>
                    <a:chExt cx="8580607" cy="4569419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216838" y="1626402"/>
                      <a:ext cx="8580607" cy="4569419"/>
                      <a:chOff x="309766" y="1626402"/>
                      <a:chExt cx="8580607" cy="4569419"/>
                    </a:xfrm>
                  </p:grpSpPr>
                  <p:grpSp>
                    <p:nvGrpSpPr>
                      <p:cNvPr id="31" name="Group 30"/>
                      <p:cNvGrpSpPr/>
                      <p:nvPr/>
                    </p:nvGrpSpPr>
                    <p:grpSpPr>
                      <a:xfrm>
                        <a:off x="309766" y="1626402"/>
                        <a:ext cx="8580607" cy="4569419"/>
                        <a:chOff x="201350" y="1626402"/>
                        <a:chExt cx="8580607" cy="4569419"/>
                      </a:xfrm>
                    </p:grpSpPr>
                    <p:grpSp>
                      <p:nvGrpSpPr>
                        <p:cNvPr id="29" name="Group 28"/>
                        <p:cNvGrpSpPr/>
                        <p:nvPr/>
                      </p:nvGrpSpPr>
                      <p:grpSpPr>
                        <a:xfrm>
                          <a:off x="201350" y="1626402"/>
                          <a:ext cx="8580607" cy="4569419"/>
                          <a:chOff x="201350" y="1626402"/>
                          <a:chExt cx="8580607" cy="4569419"/>
                        </a:xfrm>
                      </p:grpSpPr>
                      <p:grpSp>
                        <p:nvGrpSpPr>
                          <p:cNvPr id="27" name="Group 26"/>
                          <p:cNvGrpSpPr/>
                          <p:nvPr/>
                        </p:nvGrpSpPr>
                        <p:grpSpPr>
                          <a:xfrm>
                            <a:off x="201350" y="1626402"/>
                            <a:ext cx="8580607" cy="4569419"/>
                            <a:chOff x="201350" y="1626402"/>
                            <a:chExt cx="8580607" cy="4569419"/>
                          </a:xfrm>
                        </p:grpSpPr>
                        <p:grpSp>
                          <p:nvGrpSpPr>
                            <p:cNvPr id="25" name="Group 24"/>
                            <p:cNvGrpSpPr/>
                            <p:nvPr/>
                          </p:nvGrpSpPr>
                          <p:grpSpPr>
                            <a:xfrm>
                              <a:off x="201350" y="1626402"/>
                              <a:ext cx="8580607" cy="4569419"/>
                              <a:chOff x="201350" y="1626402"/>
                              <a:chExt cx="8580607" cy="4569419"/>
                            </a:xfrm>
                          </p:grpSpPr>
                          <p:grpSp>
                            <p:nvGrpSpPr>
                              <p:cNvPr id="24" name="Group 23"/>
                              <p:cNvGrpSpPr/>
                              <p:nvPr/>
                            </p:nvGrpSpPr>
                            <p:grpSpPr>
                              <a:xfrm>
                                <a:off x="201350" y="1626402"/>
                                <a:ext cx="8580607" cy="4569419"/>
                                <a:chOff x="201350" y="1626402"/>
                                <a:chExt cx="8580607" cy="4569419"/>
                              </a:xfrm>
                            </p:grpSpPr>
                            <p:sp>
                              <p:nvSpPr>
                                <p:cNvPr id="5" name="Freeform 4"/>
                                <p:cNvSpPr/>
                                <p:nvPr/>
                              </p:nvSpPr>
                              <p:spPr>
                                <a:xfrm>
                                  <a:off x="201350" y="1626402"/>
                                  <a:ext cx="8580607" cy="4569419"/>
                                </a:xfrm>
                                <a:custGeom>
                                  <a:avLst/>
                                  <a:gdLst>
                                    <a:gd name="connsiteX0" fmla="*/ 315329 w 4773130"/>
                                    <a:gd name="connsiteY0" fmla="*/ 116622 h 2798920"/>
                                    <a:gd name="connsiteX1" fmla="*/ 406040 w 4773130"/>
                                    <a:gd name="connsiteY1" fmla="*/ 116622 h 2798920"/>
                                    <a:gd name="connsiteX2" fmla="*/ 2751569 w 4773130"/>
                                    <a:gd name="connsiteY2" fmla="*/ 816352 h 2798920"/>
                                    <a:gd name="connsiteX3" fmla="*/ 2660858 w 4773130"/>
                                    <a:gd name="connsiteY3" fmla="*/ 2151022 h 2798920"/>
                                    <a:gd name="connsiteX4" fmla="*/ 4773130 w 4773130"/>
                                    <a:gd name="connsiteY4" fmla="*/ 2798920 h 279892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4773130" h="2798920">
                                      <a:moveTo>
                                        <a:pt x="315329" y="116622"/>
                                      </a:moveTo>
                                      <a:cubicBezTo>
                                        <a:pt x="157664" y="58311"/>
                                        <a:pt x="0" y="0"/>
                                        <a:pt x="406040" y="116622"/>
                                      </a:cubicBezTo>
                                      <a:cubicBezTo>
                                        <a:pt x="812080" y="233244"/>
                                        <a:pt x="2375766" y="477285"/>
                                        <a:pt x="2751569" y="816352"/>
                                      </a:cubicBezTo>
                                      <a:cubicBezTo>
                                        <a:pt x="3127372" y="1155419"/>
                                        <a:pt x="2323931" y="1820594"/>
                                        <a:pt x="2660858" y="2151022"/>
                                      </a:cubicBezTo>
                                      <a:cubicBezTo>
                                        <a:pt x="2997785" y="2481450"/>
                                        <a:pt x="4773130" y="2798920"/>
                                        <a:pt x="4773130" y="2798920"/>
                                      </a:cubicBezTo>
                                    </a:path>
                                  </a:pathLst>
                                </a:custGeom>
                                <a:ln>
                                  <a:solidFill>
                                    <a:srgbClr val="FFFF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 dirty="0"/>
                                </a:p>
                              </p:txBody>
                            </p:sp>
                            <p:sp>
                              <p:nvSpPr>
                                <p:cNvPr id="16" name="Regular Pentagon 15"/>
                                <p:cNvSpPr/>
                                <p:nvPr/>
                              </p:nvSpPr>
                              <p:spPr>
                                <a:xfrm>
                                  <a:off x="6950905" y="5696545"/>
                                  <a:ext cx="299225" cy="310991"/>
                                </a:xfrm>
                                <a:prstGeom prst="pentagon">
                                  <a:avLst/>
                                </a:prstGeom>
                                <a:solidFill>
                                  <a:srgbClr val="FF6600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21" name="TextBox 20"/>
                              <p:cNvSpPr txBox="1"/>
                              <p:nvPr/>
                            </p:nvSpPr>
                            <p:spPr>
                              <a:xfrm>
                                <a:off x="6950905" y="5665565"/>
                                <a:ext cx="301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>
                                    <a:ln>
                                      <a:solidFill>
                                        <a:srgbClr val="000000"/>
                                      </a:solidFill>
                                    </a:ln>
                                  </a:rPr>
                                  <a:t>5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5" name="Regular Pentagon 14"/>
                            <p:cNvSpPr/>
                            <p:nvPr/>
                          </p:nvSpPr>
                          <p:spPr>
                            <a:xfrm>
                              <a:off x="4698604" y="4739203"/>
                              <a:ext cx="299225" cy="310991"/>
                            </a:xfrm>
                            <a:prstGeom prst="pentagon">
                              <a:avLst/>
                            </a:prstGeom>
                            <a:solidFill>
                              <a:srgbClr val="FF6600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4" name="Regular Pentagon 13"/>
                          <p:cNvSpPr/>
                          <p:nvPr/>
                        </p:nvSpPr>
                        <p:spPr>
                          <a:xfrm>
                            <a:off x="5160170" y="3057996"/>
                            <a:ext cx="299225" cy="310991"/>
                          </a:xfrm>
                          <a:prstGeom prst="pentagon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5157735" y="3025081"/>
                          <a:ext cx="3016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>
                              <a:ln>
                                <a:solidFill>
                                  <a:srgbClr val="000000"/>
                                </a:solidFill>
                              </a:ln>
                            </a:rPr>
                            <a:t>3</a:t>
                          </a:r>
                        </a:p>
                      </p:txBody>
                    </p:sp>
                  </p:grp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4807020" y="4708223"/>
                        <a:ext cx="3016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>
                            <a:ln>
                              <a:solidFill>
                                <a:srgbClr val="000000"/>
                              </a:solidFill>
                            </a:ln>
                          </a:rPr>
                          <a:t>4</a:t>
                        </a:r>
                      </a:p>
                    </p:txBody>
                  </p:sp>
                </p:grpSp>
                <p:sp>
                  <p:nvSpPr>
                    <p:cNvPr id="13" name="Regular Pentagon 12"/>
                    <p:cNvSpPr/>
                    <p:nvPr/>
                  </p:nvSpPr>
                  <p:spPr>
                    <a:xfrm>
                      <a:off x="3180408" y="2161405"/>
                      <a:ext cx="299225" cy="310991"/>
                    </a:xfrm>
                    <a:prstGeom prst="pentagon">
                      <a:avLst/>
                    </a:prstGeom>
                    <a:solidFill>
                      <a:srgbClr val="FF6600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>
                        <a:ln>
                          <a:solidFill>
                            <a:srgbClr val="000000"/>
                          </a:solidFill>
                        </a:ln>
                      </a:endParaRPr>
                    </a:p>
                  </p:txBody>
                </p:sp>
              </p:grpSp>
              <p:sp>
                <p:nvSpPr>
                  <p:cNvPr id="11" name="Regular Pentagon 10"/>
                  <p:cNvSpPr/>
                  <p:nvPr/>
                </p:nvSpPr>
                <p:spPr>
                  <a:xfrm>
                    <a:off x="464015" y="1566102"/>
                    <a:ext cx="299225" cy="310991"/>
                  </a:xfrm>
                  <a:prstGeom prst="pentagon">
                    <a:avLst/>
                  </a:prstGeom>
                  <a:solidFill>
                    <a:srgbClr val="FF66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464015" y="1550612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n>
                        <a:solidFill>
                          <a:srgbClr val="000000"/>
                        </a:solidFill>
                      </a:ln>
                    </a:rPr>
                    <a:t>1</a:t>
                  </a:r>
                  <a:endParaRPr lang="en-US" dirty="0">
                    <a:ln>
                      <a:solidFill>
                        <a:srgbClr val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3177973" y="213042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>
                    <a:solidFill>
                      <a:srgbClr val="000000"/>
                    </a:solidFill>
                  </a:ln>
                </a:rPr>
                <a:t>2</a:t>
              </a:r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51377" y="2102019"/>
            <a:ext cx="5999890" cy="369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athe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ermöglicht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deen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als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“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Differentialgleichung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”</a:t>
            </a: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Masse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als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Integral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mit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mathematischen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Sätzen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)</a:t>
            </a: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ple Casual"/>
              <a:ea typeface="+mn-ea"/>
              <a:cs typeface="Apple Casu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Zusammenfassung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39" y="3250620"/>
            <a:ext cx="14986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948" y="4850514"/>
            <a:ext cx="3812503" cy="90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418221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Philosophie/</a:t>
            </a:r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Moral</a:t>
            </a:r>
            <a:endParaRPr lang="de-DE" sz="3600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Nutze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athe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, um Gravitation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mathematisch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zu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“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modellieren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”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.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gibt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bessere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ethoden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Vorhersagen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Hilft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, Gravitation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besser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zu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verstehen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Physik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athematik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  <a:endParaRPr lang="en-US" dirty="0"/>
          </a:p>
        </p:txBody>
      </p:sp>
      <p:pic>
        <p:nvPicPr>
          <p:cNvPr id="5" name="Content Placeholder 6" descr="2mathgr.gif"/>
          <p:cNvPicPr>
            <a:picLocks noChangeAspect="1"/>
          </p:cNvPicPr>
          <p:nvPr/>
        </p:nvPicPr>
        <p:blipFill>
          <a:blip r:embed="rId2"/>
          <a:srcRect l="-18793" r="-18793"/>
          <a:stretch>
            <a:fillRect/>
          </a:stretch>
        </p:blipFill>
        <p:spPr>
          <a:xfrm>
            <a:off x="5287158" y="4690509"/>
            <a:ext cx="2610473" cy="14356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16927" y="4573887"/>
            <a:ext cx="2145334" cy="1635636"/>
            <a:chOff x="2819943" y="1686264"/>
            <a:chExt cx="3270657" cy="2739583"/>
          </a:xfrm>
        </p:grpSpPr>
        <p:grpSp>
          <p:nvGrpSpPr>
            <p:cNvPr id="18" name="Group 19"/>
            <p:cNvGrpSpPr/>
            <p:nvPr/>
          </p:nvGrpSpPr>
          <p:grpSpPr>
            <a:xfrm>
              <a:off x="4099287" y="1686264"/>
              <a:ext cx="1991313" cy="2739583"/>
              <a:chOff x="4099287" y="1686264"/>
              <a:chExt cx="1991313" cy="273958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5013688" y="3949250"/>
                <a:ext cx="506729" cy="271000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12"/>
              <p:cNvCxnSpPr/>
              <p:nvPr/>
            </p:nvCxnSpPr>
            <p:spPr>
              <a:xfrm rot="16200000" flipV="1">
                <a:off x="4823403" y="3523237"/>
                <a:ext cx="1147485" cy="246544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5231766" y="3361416"/>
                <a:ext cx="1147484" cy="570184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13"/>
              <p:cNvGrpSpPr/>
              <p:nvPr/>
            </p:nvGrpSpPr>
            <p:grpSpPr>
              <a:xfrm>
                <a:off x="4099287" y="1686264"/>
                <a:ext cx="1341370" cy="2533986"/>
                <a:chOff x="4099287" y="1686264"/>
                <a:chExt cx="1341370" cy="253398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099287" y="3305850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rot="16200000" flipV="1">
                  <a:off x="4550765" y="2149188"/>
                  <a:ext cx="1147484" cy="221636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12"/>
                <p:cNvCxnSpPr/>
                <p:nvPr/>
              </p:nvCxnSpPr>
              <p:spPr>
                <a:xfrm rot="5400000">
                  <a:off x="4791936" y="2862461"/>
                  <a:ext cx="472101" cy="414677"/>
                </a:xfrm>
                <a:prstGeom prst="straightConnector1">
                  <a:avLst/>
                </a:prstGeom>
                <a:ln w="25400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>
                  <a:off x="4099287" y="2833750"/>
                  <a:ext cx="1136038" cy="3"/>
                </a:xfrm>
                <a:prstGeom prst="straightConnector1">
                  <a:avLst/>
                </a:prstGeom>
                <a:ln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17"/>
                <p:cNvSpPr/>
                <p:nvPr/>
              </p:nvSpPr>
              <p:spPr>
                <a:xfrm>
                  <a:off x="5013687" y="2596169"/>
                  <a:ext cx="426970" cy="476597"/>
                </a:xfrm>
                <a:prstGeom prst="ellips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4" name="Oval 10"/>
              <p:cNvSpPr/>
              <p:nvPr/>
            </p:nvSpPr>
            <p:spPr>
              <a:xfrm>
                <a:off x="5273873" y="3949250"/>
                <a:ext cx="426970" cy="476597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2819943" y="2611659"/>
              <a:ext cx="1412501" cy="1163369"/>
              <a:chOff x="2850919" y="2596169"/>
              <a:chExt cx="1412501" cy="1163369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10800000" flipV="1">
                <a:off x="2850919" y="2833748"/>
                <a:ext cx="1043035" cy="5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6200000" flipH="1">
                <a:off x="3844120" y="2886550"/>
                <a:ext cx="469135" cy="369464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3162238" y="3027821"/>
                <a:ext cx="925789" cy="537645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3672317" y="2596169"/>
                <a:ext cx="426970" cy="476597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4030163" y="5401681"/>
            <a:ext cx="1256995" cy="1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6170" y="418221"/>
            <a:ext cx="9027830" cy="5777600"/>
            <a:chOff x="116170" y="418221"/>
            <a:chExt cx="9027830" cy="5777600"/>
          </a:xfrm>
        </p:grpSpPr>
        <p:grpSp>
          <p:nvGrpSpPr>
            <p:cNvPr id="4" name="Group 3"/>
            <p:cNvGrpSpPr/>
            <p:nvPr/>
          </p:nvGrpSpPr>
          <p:grpSpPr>
            <a:xfrm>
              <a:off x="116170" y="418221"/>
              <a:ext cx="8681275" cy="5777600"/>
              <a:chOff x="116170" y="418221"/>
              <a:chExt cx="8681275" cy="57776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714500" y="418221"/>
                <a:ext cx="538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>
                    <a:solidFill>
                      <a:schemeClr val="bg1"/>
                    </a:solidFill>
                    <a:latin typeface="Apple Casual"/>
                    <a:cs typeface="Apple Casual"/>
                  </a:rPr>
                  <a:t>Reiseroute</a:t>
                </a:r>
                <a:endParaRPr lang="de-DE" sz="3600" dirty="0">
                  <a:solidFill>
                    <a:schemeClr val="bg1"/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6" name="Group 40"/>
              <p:cNvGrpSpPr/>
              <p:nvPr/>
            </p:nvGrpSpPr>
            <p:grpSpPr>
              <a:xfrm>
                <a:off x="116170" y="1155280"/>
                <a:ext cx="8681275" cy="5040541"/>
                <a:chOff x="116170" y="1155280"/>
                <a:chExt cx="8681275" cy="5040541"/>
              </a:xfrm>
            </p:grpSpPr>
            <p:grpSp>
              <p:nvGrpSpPr>
                <p:cNvPr id="7" name="Group 3"/>
                <p:cNvGrpSpPr/>
                <p:nvPr/>
              </p:nvGrpSpPr>
              <p:grpSpPr>
                <a:xfrm>
                  <a:off x="116170" y="1550612"/>
                  <a:ext cx="8681275" cy="4645209"/>
                  <a:chOff x="116170" y="1550612"/>
                  <a:chExt cx="8681275" cy="4645209"/>
                </a:xfrm>
              </p:grpSpPr>
              <p:grpSp>
                <p:nvGrpSpPr>
                  <p:cNvPr id="14" name="Group 36"/>
                  <p:cNvGrpSpPr/>
                  <p:nvPr/>
                </p:nvGrpSpPr>
                <p:grpSpPr>
                  <a:xfrm>
                    <a:off x="116170" y="1550612"/>
                    <a:ext cx="8681275" cy="4645209"/>
                    <a:chOff x="116170" y="1550612"/>
                    <a:chExt cx="8681275" cy="4645209"/>
                  </a:xfrm>
                </p:grpSpPr>
                <p:grpSp>
                  <p:nvGrpSpPr>
                    <p:cNvPr id="16" name="Group 7"/>
                    <p:cNvGrpSpPr/>
                    <p:nvPr/>
                  </p:nvGrpSpPr>
                  <p:grpSpPr>
                    <a:xfrm>
                      <a:off x="116170" y="2040400"/>
                      <a:ext cx="1595309" cy="2217924"/>
                      <a:chOff x="1413999" y="2193504"/>
                      <a:chExt cx="1595309" cy="2217924"/>
                    </a:xfrm>
                  </p:grpSpPr>
                  <p:pic>
                    <p:nvPicPr>
                      <p:cNvPr id="36" name="Picture 8" descr="Newton.png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9043" y="2193504"/>
                        <a:ext cx="780051" cy="9846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7" name="TextBox 9"/>
                      <p:cNvSpPr txBox="1"/>
                      <p:nvPr/>
                    </p:nvSpPr>
                    <p:spPr>
                      <a:xfrm>
                        <a:off x="1413999" y="3211100"/>
                        <a:ext cx="1595309" cy="1200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Sir Isaac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Newton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1643-1727</a:t>
                        </a:r>
                        <a:endParaRPr lang="de-DE" sz="2400" dirty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endParaRPr>
                      </a:p>
                    </p:txBody>
                  </p:sp>
                </p:grpSp>
                <p:grpSp>
                  <p:nvGrpSpPr>
                    <p:cNvPr id="17" name="Group 35"/>
                    <p:cNvGrpSpPr/>
                    <p:nvPr/>
                  </p:nvGrpSpPr>
                  <p:grpSpPr>
                    <a:xfrm>
                      <a:off x="216838" y="1550612"/>
                      <a:ext cx="8580607" cy="4645209"/>
                      <a:chOff x="216838" y="1550612"/>
                      <a:chExt cx="8580607" cy="4645209"/>
                    </a:xfrm>
                  </p:grpSpPr>
                  <p:grpSp>
                    <p:nvGrpSpPr>
                      <p:cNvPr id="18" name="Group 33"/>
                      <p:cNvGrpSpPr/>
                      <p:nvPr/>
                    </p:nvGrpSpPr>
                    <p:grpSpPr>
                      <a:xfrm>
                        <a:off x="216838" y="1566102"/>
                        <a:ext cx="8580607" cy="4629719"/>
                        <a:chOff x="216838" y="1566102"/>
                        <a:chExt cx="8580607" cy="4629719"/>
                      </a:xfrm>
                    </p:grpSpPr>
                    <p:grpSp>
                      <p:nvGrpSpPr>
                        <p:cNvPr id="20" name="Group 32"/>
                        <p:cNvGrpSpPr/>
                        <p:nvPr/>
                      </p:nvGrpSpPr>
                      <p:grpSpPr>
                        <a:xfrm>
                          <a:off x="216838" y="1626402"/>
                          <a:ext cx="8580607" cy="4569419"/>
                          <a:chOff x="216838" y="1626402"/>
                          <a:chExt cx="8580607" cy="4569419"/>
                        </a:xfrm>
                      </p:grpSpPr>
                      <p:grpSp>
                        <p:nvGrpSpPr>
                          <p:cNvPr id="22" name="Group 31"/>
                          <p:cNvGrpSpPr/>
                          <p:nvPr/>
                        </p:nvGrpSpPr>
                        <p:grpSpPr>
                          <a:xfrm>
                            <a:off x="216838" y="1626402"/>
                            <a:ext cx="8580607" cy="4569419"/>
                            <a:chOff x="309766" y="1626402"/>
                            <a:chExt cx="8580607" cy="4569419"/>
                          </a:xfrm>
                        </p:grpSpPr>
                        <p:grpSp>
                          <p:nvGrpSpPr>
                            <p:cNvPr id="24" name="Group 30"/>
                            <p:cNvGrpSpPr/>
                            <p:nvPr/>
                          </p:nvGrpSpPr>
                          <p:grpSpPr>
                            <a:xfrm>
                              <a:off x="309766" y="1626402"/>
                              <a:ext cx="8580607" cy="4569419"/>
                              <a:chOff x="201350" y="1626402"/>
                              <a:chExt cx="8580607" cy="4569419"/>
                            </a:xfrm>
                          </p:grpSpPr>
                          <p:grpSp>
                            <p:nvGrpSpPr>
                              <p:cNvPr id="26" name="Group 28"/>
                              <p:cNvGrpSpPr/>
                              <p:nvPr/>
                            </p:nvGrpSpPr>
                            <p:grpSpPr>
                              <a:xfrm>
                                <a:off x="201350" y="1626402"/>
                                <a:ext cx="8580607" cy="4569419"/>
                                <a:chOff x="201350" y="1626402"/>
                                <a:chExt cx="8580607" cy="4569419"/>
                              </a:xfrm>
                            </p:grpSpPr>
                            <p:grpSp>
                              <p:nvGrpSpPr>
                                <p:cNvPr id="28" name="Group 26"/>
                                <p:cNvGrpSpPr/>
                                <p:nvPr/>
                              </p:nvGrpSpPr>
                              <p:grpSpPr>
                                <a:xfrm>
                                  <a:off x="201350" y="1626402"/>
                                  <a:ext cx="8580607" cy="4569419"/>
                                  <a:chOff x="201350" y="1626402"/>
                                  <a:chExt cx="8580607" cy="4569419"/>
                                </a:xfrm>
                              </p:grpSpPr>
                              <p:grpSp>
                                <p:nvGrpSpPr>
                                  <p:cNvPr id="30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1350" y="1626402"/>
                                    <a:ext cx="8580607" cy="4569419"/>
                                    <a:chOff x="201350" y="1626402"/>
                                    <a:chExt cx="8580607" cy="4569419"/>
                                  </a:xfrm>
                                </p:grpSpPr>
                                <p:grpSp>
                                  <p:nvGrpSpPr>
                                    <p:cNvPr id="32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1350" y="1626402"/>
                                      <a:ext cx="8580607" cy="4569419"/>
                                      <a:chOff x="201350" y="1626402"/>
                                      <a:chExt cx="8580607" cy="4569419"/>
                                    </a:xfrm>
                                  </p:grpSpPr>
                                  <p:sp>
                                    <p:nvSpPr>
                                      <p:cNvPr id="34" name="Freeform 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1350" y="1626402"/>
                                        <a:ext cx="8580607" cy="456941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5329 w 4773130"/>
                                          <a:gd name="connsiteY0" fmla="*/ 116622 h 2798920"/>
                                          <a:gd name="connsiteX1" fmla="*/ 406040 w 4773130"/>
                                          <a:gd name="connsiteY1" fmla="*/ 116622 h 2798920"/>
                                          <a:gd name="connsiteX2" fmla="*/ 2751569 w 4773130"/>
                                          <a:gd name="connsiteY2" fmla="*/ 816352 h 2798920"/>
                                          <a:gd name="connsiteX3" fmla="*/ 2660858 w 4773130"/>
                                          <a:gd name="connsiteY3" fmla="*/ 2151022 h 2798920"/>
                                          <a:gd name="connsiteX4" fmla="*/ 4773130 w 4773130"/>
                                          <a:gd name="connsiteY4" fmla="*/ 2798920 h 279892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73130" h="2798920">
                                            <a:moveTo>
                                              <a:pt x="315329" y="116622"/>
                                            </a:moveTo>
                                            <a:cubicBezTo>
                                              <a:pt x="157664" y="58311"/>
                                              <a:pt x="0" y="0"/>
                                              <a:pt x="406040" y="116622"/>
                                            </a:cubicBezTo>
                                            <a:cubicBezTo>
                                              <a:pt x="812080" y="233244"/>
                                              <a:pt x="2375766" y="477285"/>
                                              <a:pt x="2751569" y="816352"/>
                                            </a:cubicBezTo>
                                            <a:cubicBezTo>
                                              <a:pt x="3127372" y="1155419"/>
                                              <a:pt x="2323931" y="1820594"/>
                                              <a:pt x="2660858" y="2151022"/>
                                            </a:cubicBezTo>
                                            <a:cubicBezTo>
                                              <a:pt x="2997785" y="2481450"/>
                                              <a:pt x="4773130" y="2798920"/>
                                              <a:pt x="4773130" y="2798920"/>
                                            </a:cubicBezTo>
                                          </a:path>
                                        </a:pathLst>
                                      </a:custGeom>
                                      <a:ln>
                                        <a:solidFill>
                                          <a:srgbClr val="FFFFFF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1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Regular Pentagon 1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50905" y="5696545"/>
                                        <a:ext cx="299225" cy="310991"/>
                                      </a:xfrm>
                                      <a:prstGeom prst="pentagon">
                                        <a:avLst/>
                                      </a:prstGeom>
                                      <a:solidFill>
                                        <a:srgbClr val="FF6600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3" name="TextBox 2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950905" y="5665565"/>
                                      <a:ext cx="301660" cy="36933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>
                                          <a:ln>
                                            <a:solidFill>
                                              <a:srgbClr val="000000"/>
                                            </a:solidFill>
                                          </a:ln>
                                        </a:rPr>
                                        <a:t>5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1" name="Regular Pentagon 14"/>
                                  <p:cNvSpPr/>
                                  <p:nvPr/>
                                </p:nvSpPr>
                                <p:spPr>
                                  <a:xfrm>
                                    <a:off x="4698604" y="4739203"/>
                                    <a:ext cx="299225" cy="310991"/>
                                  </a:xfrm>
                                  <a:prstGeom prst="pentagon">
                                    <a:avLst/>
                                  </a:prstGeom>
                                  <a:solidFill>
                                    <a:srgbClr val="FF6600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3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9" name="Regular Pentagon 13"/>
                                <p:cNvSpPr/>
                                <p:nvPr/>
                              </p:nvSpPr>
                              <p:spPr>
                                <a:xfrm>
                                  <a:off x="5160170" y="3057996"/>
                                  <a:ext cx="299225" cy="310991"/>
                                </a:xfrm>
                                <a:prstGeom prst="pentagon">
                                  <a:avLst/>
                                </a:prstGeom>
                                <a:solidFill>
                                  <a:srgbClr val="FF6600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27" name="TextBox 17"/>
                              <p:cNvSpPr txBox="1"/>
                              <p:nvPr/>
                            </p:nvSpPr>
                            <p:spPr>
                              <a:xfrm>
                                <a:off x="5157735" y="3025081"/>
                                <a:ext cx="301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>
                                    <a:ln>
                                      <a:solidFill>
                                        <a:srgbClr val="000000"/>
                                      </a:solidFill>
                                    </a:ln>
                                  </a:rPr>
                                  <a:t>3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5" name="TextBox 15"/>
                            <p:cNvSpPr txBox="1"/>
                            <p:nvPr/>
                          </p:nvSpPr>
                          <p:spPr>
                            <a:xfrm>
                              <a:off x="4807020" y="4708223"/>
                              <a:ext cx="30166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n>
                                    <a:solidFill>
                                      <a:srgbClr val="000000"/>
                                    </a:solidFill>
                                  </a:ln>
                                </a:rPr>
                                <a:t>4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3" name="Regular Pentagon 12"/>
                          <p:cNvSpPr/>
                          <p:nvPr/>
                        </p:nvSpPr>
                        <p:spPr>
                          <a:xfrm>
                            <a:off x="3180408" y="2161405"/>
                            <a:ext cx="299225" cy="310991"/>
                          </a:xfrm>
                          <a:prstGeom prst="pentagon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 dirty="0">
                              <a:ln>
                                <a:solidFill>
                                  <a:srgbClr val="000000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21" name="Regular Pentagon 11"/>
                        <p:cNvSpPr/>
                        <p:nvPr/>
                      </p:nvSpPr>
                      <p:spPr>
                        <a:xfrm>
                          <a:off x="464015" y="1566102"/>
                          <a:ext cx="299225" cy="310991"/>
                        </a:xfrm>
                        <a:prstGeom prst="pentagon">
                          <a:avLst/>
                        </a:prstGeom>
                        <a:solidFill>
                          <a:srgbClr val="FF66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464015" y="1550612"/>
                        <a:ext cx="3016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rPr>
                          <a:t>1</a:t>
                        </a:r>
                        <a:endParaRPr lang="en-US" dirty="0">
                          <a:ln>
                            <a:solidFill>
                              <a:srgbClr val="000000"/>
                            </a:solidFill>
                          </a:ln>
                        </a:endParaRPr>
                      </a:p>
                    </p:txBody>
                  </p:sp>
                </p:grpSp>
              </p:grpSp>
              <p:sp>
                <p:nvSpPr>
                  <p:cNvPr id="15" name="TextBox 5"/>
                  <p:cNvSpPr txBox="1"/>
                  <p:nvPr/>
                </p:nvSpPr>
                <p:spPr>
                  <a:xfrm>
                    <a:off x="3177973" y="2130425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n>
                          <a:solidFill>
                            <a:srgbClr val="000000"/>
                          </a:solidFill>
                        </a:ln>
                      </a:rPr>
                      <a:t>2</a:t>
                    </a:r>
                    <a:endParaRPr lang="en-US" dirty="0">
                      <a:ln>
                        <a:solidFill>
                          <a:srgbClr val="000000"/>
                        </a:solidFill>
                      </a:ln>
                    </a:endParaRPr>
                  </a:p>
                </p:txBody>
              </p:sp>
            </p:grpSp>
            <p:grpSp>
              <p:nvGrpSpPr>
                <p:cNvPr id="8" name="Group 37"/>
                <p:cNvGrpSpPr/>
                <p:nvPr/>
              </p:nvGrpSpPr>
              <p:grpSpPr>
                <a:xfrm>
                  <a:off x="2463933" y="1155280"/>
                  <a:ext cx="3449664" cy="885119"/>
                  <a:chOff x="3755101" y="1123980"/>
                  <a:chExt cx="3449664" cy="885119"/>
                </a:xfrm>
              </p:grpSpPr>
              <p:pic>
                <p:nvPicPr>
                  <p:cNvPr id="12" name="Picture 11" descr="200px-Simeon_Poisson.jp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55101" y="1225668"/>
                    <a:ext cx="666750" cy="783431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480942" y="1123980"/>
                    <a:ext cx="2723823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Siméon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Denis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Poisson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1781-1840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  <p:grpSp>
              <p:nvGrpSpPr>
                <p:cNvPr id="9" name="Group 39"/>
                <p:cNvGrpSpPr/>
                <p:nvPr/>
              </p:nvGrpSpPr>
              <p:grpSpPr>
                <a:xfrm>
                  <a:off x="1826785" y="2472396"/>
                  <a:ext cx="1923501" cy="2034457"/>
                  <a:chOff x="1826785" y="2472396"/>
                  <a:chExt cx="1923501" cy="2034457"/>
                </a:xfrm>
              </p:grpSpPr>
              <p:pic>
                <p:nvPicPr>
                  <p:cNvPr id="10" name="Picture 9" descr="220px-Pierre-Simon_Laplace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15411" y="2472396"/>
                    <a:ext cx="628650" cy="837248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9"/>
                  <p:cNvSpPr txBox="1"/>
                  <p:nvPr/>
                </p:nvSpPr>
                <p:spPr>
                  <a:xfrm>
                    <a:off x="1826785" y="3306525"/>
                    <a:ext cx="1923501" cy="12003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Pierre Simon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Laplace</a:t>
                    </a:r>
                    <a:endPara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1749-1827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</p:grpSp>
        </p:grpSp>
        <p:grpSp>
          <p:nvGrpSpPr>
            <p:cNvPr id="38" name="Group 37"/>
            <p:cNvGrpSpPr/>
            <p:nvPr/>
          </p:nvGrpSpPr>
          <p:grpSpPr>
            <a:xfrm>
              <a:off x="5536835" y="1981559"/>
              <a:ext cx="2810483" cy="1297105"/>
              <a:chOff x="5026289" y="1123243"/>
              <a:chExt cx="2810483" cy="1297105"/>
            </a:xfrm>
          </p:grpSpPr>
          <p:pic>
            <p:nvPicPr>
              <p:cNvPr id="39" name="Picture 38" descr="Gauss_frei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6289" y="1152777"/>
                <a:ext cx="562778" cy="126757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5686668" y="1123243"/>
                <a:ext cx="2150104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Carl Friedrich Gauß</a:t>
                </a:r>
              </a:p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1777-1855</a:t>
                </a:r>
              </a:p>
            </p:txBody>
          </p:sp>
        </p:grpSp>
        <p:pic>
          <p:nvPicPr>
            <p:cNvPr id="41" name="Picture 40" descr="225px-Georg_Friedrich_Bernhard_Rieman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5859" y="3394413"/>
              <a:ext cx="642938" cy="7029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197213" y="3306525"/>
              <a:ext cx="2946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Bernhard Riemann</a:t>
              </a:r>
            </a:p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1826-1866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208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Wie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können wir Krümmung messen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5218" y="2403861"/>
            <a:ext cx="5867848" cy="3172109"/>
            <a:chOff x="1595218" y="1991211"/>
            <a:chExt cx="5867848" cy="3172109"/>
          </a:xfrm>
        </p:grpSpPr>
        <p:grpSp>
          <p:nvGrpSpPr>
            <p:cNvPr id="7" name="Group 32"/>
            <p:cNvGrpSpPr/>
            <p:nvPr/>
          </p:nvGrpSpPr>
          <p:grpSpPr>
            <a:xfrm>
              <a:off x="1595218" y="1991211"/>
              <a:ext cx="5867848" cy="3172109"/>
              <a:chOff x="1595218" y="1991211"/>
              <a:chExt cx="5867848" cy="31721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66898" y="2923167"/>
                <a:ext cx="1059269" cy="204117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" name="Group 31"/>
              <p:cNvGrpSpPr/>
              <p:nvPr/>
            </p:nvGrpSpPr>
            <p:grpSpPr>
              <a:xfrm>
                <a:off x="1595218" y="1991211"/>
                <a:ext cx="5867848" cy="3172109"/>
                <a:chOff x="1595218" y="1991211"/>
                <a:chExt cx="5867848" cy="3172109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3768734" y="2979387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3864745" y="2979887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3960757" y="2979888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4056769" y="2979387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4152781" y="2979889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4248793" y="2979387"/>
                  <a:ext cx="113439" cy="100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30"/>
                <p:cNvGrpSpPr/>
                <p:nvPr/>
              </p:nvGrpSpPr>
              <p:grpSpPr>
                <a:xfrm>
                  <a:off x="1595218" y="1991211"/>
                  <a:ext cx="5867848" cy="3172109"/>
                  <a:chOff x="1595218" y="1991211"/>
                  <a:chExt cx="5867848" cy="3172109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rot="5400000">
                    <a:off x="3385686" y="2979887"/>
                    <a:ext cx="113439" cy="1001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3482198" y="2979387"/>
                    <a:ext cx="113439" cy="1001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3576710" y="2979387"/>
                    <a:ext cx="113439" cy="1001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27"/>
                  <p:cNvGrpSpPr/>
                  <p:nvPr/>
                </p:nvGrpSpPr>
                <p:grpSpPr>
                  <a:xfrm>
                    <a:off x="1595218" y="1991211"/>
                    <a:ext cx="5867848" cy="3172109"/>
                    <a:chOff x="1595218" y="1991211"/>
                    <a:chExt cx="5867848" cy="3172109"/>
                  </a:xfrm>
                </p:grpSpPr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6778263" y="2548467"/>
                      <a:ext cx="684803" cy="12926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de-DE" sz="7800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rgbClr val="FFFFFF"/>
                          </a:solidFill>
                          <a:latin typeface="Apple Casual"/>
                          <a:cs typeface="Apple Casual"/>
                        </a:rPr>
                        <a:t>?</a:t>
                      </a:r>
                      <a:endParaRPr lang="de-DE" sz="78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Apple Casual"/>
                        <a:cs typeface="Apple Casual"/>
                      </a:endParaRPr>
                    </a:p>
                  </p:txBody>
                </p:sp>
                <p:sp>
                  <p:nvSpPr>
                    <p:cNvPr id="23" name="Freeform 5"/>
                    <p:cNvSpPr/>
                    <p:nvPr/>
                  </p:nvSpPr>
                  <p:spPr>
                    <a:xfrm>
                      <a:off x="2921756" y="3717211"/>
                      <a:ext cx="1982684" cy="1446109"/>
                    </a:xfrm>
                    <a:custGeom>
                      <a:avLst/>
                      <a:gdLst>
                        <a:gd name="connsiteX0" fmla="*/ 0 w 2202983"/>
                        <a:gd name="connsiteY0" fmla="*/ 0 h 1606787"/>
                        <a:gd name="connsiteX1" fmla="*/ 1464336 w 2202983"/>
                        <a:gd name="connsiteY1" fmla="*/ 466487 h 1606787"/>
                        <a:gd name="connsiteX2" fmla="*/ 2202983 w 2202983"/>
                        <a:gd name="connsiteY2" fmla="*/ 1606787 h 1606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02983" h="1606787">
                          <a:moveTo>
                            <a:pt x="0" y="0"/>
                          </a:moveTo>
                          <a:cubicBezTo>
                            <a:pt x="548586" y="99344"/>
                            <a:pt x="1097172" y="198689"/>
                            <a:pt x="1464336" y="466487"/>
                          </a:cubicBezTo>
                          <a:cubicBezTo>
                            <a:pt x="1831500" y="734285"/>
                            <a:pt x="2202983" y="1606787"/>
                            <a:pt x="2202983" y="1606787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2933419" y="1991211"/>
                      <a:ext cx="1609473" cy="1726000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5" name="Freeform 24"/>
                    <p:cNvSpPr/>
                    <p:nvPr/>
                  </p:nvSpPr>
                  <p:spPr>
                    <a:xfrm>
                      <a:off x="4542893" y="1991211"/>
                      <a:ext cx="1982684" cy="1446109"/>
                    </a:xfrm>
                    <a:custGeom>
                      <a:avLst/>
                      <a:gdLst>
                        <a:gd name="connsiteX0" fmla="*/ 0 w 2202983"/>
                        <a:gd name="connsiteY0" fmla="*/ 0 h 1606787"/>
                        <a:gd name="connsiteX1" fmla="*/ 1464336 w 2202983"/>
                        <a:gd name="connsiteY1" fmla="*/ 466487 h 1606787"/>
                        <a:gd name="connsiteX2" fmla="*/ 2202983 w 2202983"/>
                        <a:gd name="connsiteY2" fmla="*/ 1606787 h 1606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02983" h="1606787">
                          <a:moveTo>
                            <a:pt x="0" y="0"/>
                          </a:moveTo>
                          <a:cubicBezTo>
                            <a:pt x="548586" y="99344"/>
                            <a:pt x="1097172" y="198689"/>
                            <a:pt x="1464336" y="466487"/>
                          </a:cubicBezTo>
                          <a:cubicBezTo>
                            <a:pt x="1831500" y="734285"/>
                            <a:pt x="2202983" y="1606787"/>
                            <a:pt x="2202983" y="1606787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4904440" y="3435909"/>
                      <a:ext cx="1609473" cy="1726000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4099704" y="2325217"/>
                      <a:ext cx="1609473" cy="1726000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 w="254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28" name="Straight Connector 18"/>
                    <p:cNvCxnSpPr/>
                    <p:nvPr/>
                  </p:nvCxnSpPr>
                  <p:spPr>
                    <a:xfrm rot="5400000">
                      <a:off x="3674723" y="2979387"/>
                      <a:ext cx="113439" cy="1001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9" name="Picture 28" descr="Gauss_frei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595218" y="2687806"/>
                      <a:ext cx="722479" cy="16272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</p:pic>
                <p:sp>
                  <p:nvSpPr>
                    <p:cNvPr id="30" name="Freeform 29"/>
                    <p:cNvSpPr/>
                    <p:nvPr/>
                  </p:nvSpPr>
                  <p:spPr>
                    <a:xfrm>
                      <a:off x="1933043" y="2216672"/>
                      <a:ext cx="1955800" cy="1059745"/>
                    </a:xfrm>
                    <a:custGeom>
                      <a:avLst/>
                      <a:gdLst>
                        <a:gd name="connsiteX0" fmla="*/ 0 w 1955800"/>
                        <a:gd name="connsiteY0" fmla="*/ 1059745 h 1059745"/>
                        <a:gd name="connsiteX1" fmla="*/ 1066800 w 1955800"/>
                        <a:gd name="connsiteY1" fmla="*/ 60678 h 1059745"/>
                        <a:gd name="connsiteX2" fmla="*/ 1955800 w 1955800"/>
                        <a:gd name="connsiteY2" fmla="*/ 695678 h 1059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5800" h="1059745">
                          <a:moveTo>
                            <a:pt x="0" y="1059745"/>
                          </a:moveTo>
                          <a:cubicBezTo>
                            <a:pt x="370416" y="590550"/>
                            <a:pt x="740833" y="121356"/>
                            <a:pt x="1066800" y="60678"/>
                          </a:cubicBezTo>
                          <a:cubicBezTo>
                            <a:pt x="1392767" y="0"/>
                            <a:pt x="1955800" y="695678"/>
                            <a:pt x="1955800" y="695678"/>
                          </a:cubicBezTo>
                        </a:path>
                      </a:pathLst>
                    </a:custGeom>
                    <a:ln>
                      <a:solidFill>
                        <a:srgbClr val="FF6600">
                          <a:alpha val="95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" name="Freeform 30"/>
                    <p:cNvSpPr/>
                    <p:nvPr/>
                  </p:nvSpPr>
                  <p:spPr>
                    <a:xfrm>
                      <a:off x="3442906" y="2687806"/>
                      <a:ext cx="1982684" cy="1446109"/>
                    </a:xfrm>
                    <a:custGeom>
                      <a:avLst/>
                      <a:gdLst>
                        <a:gd name="connsiteX0" fmla="*/ 0 w 2202983"/>
                        <a:gd name="connsiteY0" fmla="*/ 0 h 1606787"/>
                        <a:gd name="connsiteX1" fmla="*/ 1464336 w 2202983"/>
                        <a:gd name="connsiteY1" fmla="*/ 466487 h 1606787"/>
                        <a:gd name="connsiteX2" fmla="*/ 2202983 w 2202983"/>
                        <a:gd name="connsiteY2" fmla="*/ 1606787 h 1606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02983" h="1606787">
                          <a:moveTo>
                            <a:pt x="0" y="0"/>
                          </a:moveTo>
                          <a:cubicBezTo>
                            <a:pt x="548586" y="99344"/>
                            <a:pt x="1097172" y="198689"/>
                            <a:pt x="1464336" y="466487"/>
                          </a:cubicBezTo>
                          <a:cubicBezTo>
                            <a:pt x="1831500" y="734285"/>
                            <a:pt x="2202983" y="1606787"/>
                            <a:pt x="2202983" y="1606787"/>
                          </a:cubicBezTo>
                        </a:path>
                      </a:pathLst>
                    </a:custGeom>
                    <a:ln w="25400" cap="flat" cmpd="sng" algn="ctr">
                      <a:solidFill>
                        <a:srgbClr val="FFFFFF">
                          <a:alpha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cxnSp>
          <p:nvCxnSpPr>
            <p:cNvPr id="8" name="Straight Connector 7"/>
            <p:cNvCxnSpPr/>
            <p:nvPr/>
          </p:nvCxnSpPr>
          <p:spPr>
            <a:xfrm rot="5400000">
              <a:off x="4344805" y="2979889"/>
              <a:ext cx="113439" cy="10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80106" y="2319515"/>
            <a:ext cx="1638806" cy="1710450"/>
            <a:chOff x="2067388" y="2319475"/>
            <a:chExt cx="1638806" cy="1710450"/>
          </a:xfrm>
        </p:grpSpPr>
        <p:grpSp>
          <p:nvGrpSpPr>
            <p:cNvPr id="5" name="Group 16"/>
            <p:cNvGrpSpPr/>
            <p:nvPr/>
          </p:nvGrpSpPr>
          <p:grpSpPr>
            <a:xfrm>
              <a:off x="2073395" y="2319475"/>
              <a:ext cx="1632799" cy="1710450"/>
              <a:chOff x="2073396" y="2319475"/>
              <a:chExt cx="1399542" cy="958889"/>
            </a:xfrm>
          </p:grpSpPr>
          <p:sp>
            <p:nvSpPr>
              <p:cNvPr id="9" name="Right Triangle 8"/>
              <p:cNvSpPr/>
              <p:nvPr/>
            </p:nvSpPr>
            <p:spPr>
              <a:xfrm>
                <a:off x="2085641" y="2319475"/>
                <a:ext cx="1387297" cy="958889"/>
              </a:xfrm>
              <a:prstGeom prst="rtTriangle">
                <a:avLst/>
              </a:prstGeom>
              <a:noFill/>
              <a:ln w="222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086355" y="3032162"/>
                <a:ext cx="298050" cy="246202"/>
              </a:xfrm>
              <a:custGeom>
                <a:avLst/>
                <a:gdLst>
                  <a:gd name="connsiteX0" fmla="*/ 0 w 298050"/>
                  <a:gd name="connsiteY0" fmla="*/ 0 h 246202"/>
                  <a:gd name="connsiteX1" fmla="*/ 207339 w 298050"/>
                  <a:gd name="connsiteY1" fmla="*/ 77748 h 246202"/>
                  <a:gd name="connsiteX2" fmla="*/ 298050 w 298050"/>
                  <a:gd name="connsiteY2" fmla="*/ 246202 h 246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050" h="246202">
                    <a:moveTo>
                      <a:pt x="0" y="0"/>
                    </a:moveTo>
                    <a:cubicBezTo>
                      <a:pt x="78832" y="18357"/>
                      <a:pt x="157664" y="36714"/>
                      <a:pt x="207339" y="77748"/>
                    </a:cubicBezTo>
                    <a:cubicBezTo>
                      <a:pt x="257014" y="118782"/>
                      <a:pt x="277532" y="182492"/>
                      <a:pt x="298050" y="246202"/>
                    </a:cubicBez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64528" y="2980331"/>
                <a:ext cx="241896" cy="285075"/>
              </a:xfrm>
              <a:custGeom>
                <a:avLst/>
                <a:gdLst>
                  <a:gd name="connsiteX0" fmla="*/ 112309 w 241896"/>
                  <a:gd name="connsiteY0" fmla="*/ 285075 h 285075"/>
                  <a:gd name="connsiteX1" fmla="*/ 21598 w 241896"/>
                  <a:gd name="connsiteY1" fmla="*/ 77747 h 285075"/>
                  <a:gd name="connsiteX2" fmla="*/ 241896 w 241896"/>
                  <a:gd name="connsiteY2" fmla="*/ 0 h 28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896" h="285075">
                    <a:moveTo>
                      <a:pt x="112309" y="285075"/>
                    </a:moveTo>
                    <a:cubicBezTo>
                      <a:pt x="56154" y="205167"/>
                      <a:pt x="0" y="125259"/>
                      <a:pt x="21598" y="77747"/>
                    </a:cubicBezTo>
                    <a:cubicBezTo>
                      <a:pt x="43196" y="30235"/>
                      <a:pt x="142546" y="15117"/>
                      <a:pt x="241896" y="0"/>
                    </a:cubicBez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073396" y="2526802"/>
                <a:ext cx="298051" cy="185731"/>
              </a:xfrm>
              <a:custGeom>
                <a:avLst/>
                <a:gdLst>
                  <a:gd name="connsiteX0" fmla="*/ 0 w 298051"/>
                  <a:gd name="connsiteY0" fmla="*/ 103664 h 185731"/>
                  <a:gd name="connsiteX1" fmla="*/ 168463 w 298051"/>
                  <a:gd name="connsiteY1" fmla="*/ 168454 h 185731"/>
                  <a:gd name="connsiteX2" fmla="*/ 298051 w 298051"/>
                  <a:gd name="connsiteY2" fmla="*/ 0 h 18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051" h="185731">
                    <a:moveTo>
                      <a:pt x="0" y="103664"/>
                    </a:moveTo>
                    <a:cubicBezTo>
                      <a:pt x="59394" y="144697"/>
                      <a:pt x="118788" y="185731"/>
                      <a:pt x="168463" y="168454"/>
                    </a:cubicBezTo>
                    <a:cubicBezTo>
                      <a:pt x="218138" y="151177"/>
                      <a:pt x="258094" y="75588"/>
                      <a:pt x="298051" y="0"/>
                    </a:cubicBezTo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067388" y="3660593"/>
              <a:ext cx="353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α</a:t>
              </a:r>
              <a:endParaRPr lang="de-DE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5374" y="3636970"/>
              <a:ext cx="333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endParaRPr lang="de-DE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3395" y="2504635"/>
              <a:ext cx="3262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Lucida Grande"/>
                  <a:ea typeface="Lucida Grande"/>
                  <a:cs typeface="Lucida Grande"/>
                </a:rPr>
                <a:t>γ</a:t>
              </a:r>
              <a:endParaRPr lang="de-DE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7501" y="2319515"/>
            <a:ext cx="2403844" cy="2163979"/>
            <a:chOff x="4571645" y="2195595"/>
            <a:chExt cx="2403844" cy="2163979"/>
          </a:xfrm>
        </p:grpSpPr>
        <p:sp>
          <p:nvSpPr>
            <p:cNvPr id="14" name="Freeform 13"/>
            <p:cNvSpPr/>
            <p:nvPr/>
          </p:nvSpPr>
          <p:spPr>
            <a:xfrm>
              <a:off x="5980397" y="3061454"/>
              <a:ext cx="287866" cy="142522"/>
            </a:xfrm>
            <a:custGeom>
              <a:avLst/>
              <a:gdLst>
                <a:gd name="connsiteX0" fmla="*/ 0 w 287866"/>
                <a:gd name="connsiteY0" fmla="*/ 142522 h 142522"/>
                <a:gd name="connsiteX1" fmla="*/ 135466 w 287866"/>
                <a:gd name="connsiteY1" fmla="*/ 7055 h 142522"/>
                <a:gd name="connsiteX2" fmla="*/ 287866 w 287866"/>
                <a:gd name="connsiteY2" fmla="*/ 100189 h 14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866" h="142522">
                  <a:moveTo>
                    <a:pt x="0" y="142522"/>
                  </a:moveTo>
                  <a:cubicBezTo>
                    <a:pt x="43744" y="78316"/>
                    <a:pt x="87488" y="14110"/>
                    <a:pt x="135466" y="7055"/>
                  </a:cubicBezTo>
                  <a:cubicBezTo>
                    <a:pt x="183444" y="0"/>
                    <a:pt x="287866" y="100189"/>
                    <a:pt x="287866" y="100189"/>
                  </a:cubicBezTo>
                </a:path>
              </a:pathLst>
            </a:cu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4571645" y="2195595"/>
              <a:ext cx="2403844" cy="2163979"/>
              <a:chOff x="4571645" y="2195595"/>
              <a:chExt cx="2403844" cy="2163979"/>
            </a:xfrm>
          </p:grpSpPr>
          <p:grpSp>
            <p:nvGrpSpPr>
              <p:cNvPr id="17" name="Group 30"/>
              <p:cNvGrpSpPr/>
              <p:nvPr/>
            </p:nvGrpSpPr>
            <p:grpSpPr>
              <a:xfrm>
                <a:off x="5652986" y="2195595"/>
                <a:ext cx="1322503" cy="986520"/>
                <a:chOff x="5652986" y="2195595"/>
                <a:chExt cx="1322503" cy="986520"/>
              </a:xfrm>
            </p:grpSpPr>
            <p:sp>
              <p:nvSpPr>
                <p:cNvPr id="33" name="Freeform 3"/>
                <p:cNvSpPr/>
                <p:nvPr/>
              </p:nvSpPr>
              <p:spPr>
                <a:xfrm>
                  <a:off x="5652986" y="2195595"/>
                  <a:ext cx="1322503" cy="986520"/>
                </a:xfrm>
                <a:custGeom>
                  <a:avLst/>
                  <a:gdLst>
                    <a:gd name="connsiteX0" fmla="*/ 0 w 2202983"/>
                    <a:gd name="connsiteY0" fmla="*/ 0 h 1606787"/>
                    <a:gd name="connsiteX1" fmla="*/ 1464336 w 2202983"/>
                    <a:gd name="connsiteY1" fmla="*/ 466487 h 1606787"/>
                    <a:gd name="connsiteX2" fmla="*/ 2202983 w 2202983"/>
                    <a:gd name="connsiteY2" fmla="*/ 1606787 h 1606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2983" h="1606787">
                      <a:moveTo>
                        <a:pt x="0" y="0"/>
                      </a:moveTo>
                      <a:cubicBezTo>
                        <a:pt x="548586" y="99344"/>
                        <a:pt x="1097172" y="198689"/>
                        <a:pt x="1464336" y="466487"/>
                      </a:cubicBezTo>
                      <a:cubicBezTo>
                        <a:pt x="1831500" y="734285"/>
                        <a:pt x="2202983" y="1606787"/>
                        <a:pt x="2202983" y="1606787"/>
                      </a:cubicBez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050895" y="2553623"/>
                  <a:ext cx="31050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600" b="1" dirty="0" smtClean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Lucida Grande"/>
                      <a:ea typeface="Lucida Grande"/>
                      <a:cs typeface="Lucida Grande"/>
                    </a:rPr>
                    <a:t>γ</a:t>
                  </a:r>
                  <a:endParaRPr lang="de-DE" sz="1600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31"/>
              <p:cNvGrpSpPr/>
              <p:nvPr/>
            </p:nvGrpSpPr>
            <p:grpSpPr>
              <a:xfrm>
                <a:off x="4571645" y="2195595"/>
                <a:ext cx="2396064" cy="2163979"/>
                <a:chOff x="4571645" y="2195595"/>
                <a:chExt cx="2396064" cy="2163979"/>
              </a:xfrm>
            </p:grpSpPr>
            <p:grpSp>
              <p:nvGrpSpPr>
                <p:cNvPr id="19" name="Group 29"/>
                <p:cNvGrpSpPr/>
                <p:nvPr/>
              </p:nvGrpSpPr>
              <p:grpSpPr>
                <a:xfrm>
                  <a:off x="4571645" y="2195595"/>
                  <a:ext cx="1322503" cy="2163979"/>
                  <a:chOff x="4571645" y="2195595"/>
                  <a:chExt cx="1322503" cy="2163979"/>
                </a:xfrm>
              </p:grpSpPr>
              <p:grpSp>
                <p:nvGrpSpPr>
                  <p:cNvPr id="29" name="Group 10"/>
                  <p:cNvGrpSpPr/>
                  <p:nvPr/>
                </p:nvGrpSpPr>
                <p:grpSpPr>
                  <a:xfrm>
                    <a:off x="4571645" y="2195595"/>
                    <a:ext cx="1322503" cy="2163979"/>
                    <a:chOff x="3524773" y="1179174"/>
                    <a:chExt cx="2202983" cy="3524565"/>
                  </a:xfrm>
                </p:grpSpPr>
                <p:sp>
                  <p:nvSpPr>
                    <p:cNvPr id="31" name="Freeform 5"/>
                    <p:cNvSpPr/>
                    <p:nvPr/>
                  </p:nvSpPr>
                  <p:spPr>
                    <a:xfrm>
                      <a:off x="3524773" y="3096952"/>
                      <a:ext cx="2202983" cy="1606787"/>
                    </a:xfrm>
                    <a:custGeom>
                      <a:avLst/>
                      <a:gdLst>
                        <a:gd name="connsiteX0" fmla="*/ 0 w 2202983"/>
                        <a:gd name="connsiteY0" fmla="*/ 0 h 1606787"/>
                        <a:gd name="connsiteX1" fmla="*/ 1464336 w 2202983"/>
                        <a:gd name="connsiteY1" fmla="*/ 466487 h 1606787"/>
                        <a:gd name="connsiteX2" fmla="*/ 2202983 w 2202983"/>
                        <a:gd name="connsiteY2" fmla="*/ 1606787 h 1606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02983" h="1606787">
                          <a:moveTo>
                            <a:pt x="0" y="0"/>
                          </a:moveTo>
                          <a:cubicBezTo>
                            <a:pt x="548586" y="99344"/>
                            <a:pt x="1097172" y="198689"/>
                            <a:pt x="1464336" y="466487"/>
                          </a:cubicBezTo>
                          <a:cubicBezTo>
                            <a:pt x="1831500" y="734285"/>
                            <a:pt x="2202983" y="1606787"/>
                            <a:pt x="2202983" y="1606787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2" name="Freeform 6"/>
                    <p:cNvSpPr/>
                    <p:nvPr/>
                  </p:nvSpPr>
                  <p:spPr>
                    <a:xfrm>
                      <a:off x="3537732" y="1179174"/>
                      <a:ext cx="1788304" cy="1917778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5315876" y="2722900"/>
                    <a:ext cx="33855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600" b="1" dirty="0" smtClean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Lucida Grande"/>
                        <a:ea typeface="Lucida Grande"/>
                        <a:cs typeface="Lucida Grande"/>
                      </a:rPr>
                      <a:t>α</a:t>
                    </a:r>
                    <a:endParaRPr lang="de-DE" sz="1600" dirty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0" name="Group 28"/>
                <p:cNvGrpSpPr/>
                <p:nvPr/>
              </p:nvGrpSpPr>
              <p:grpSpPr>
                <a:xfrm>
                  <a:off x="5260730" y="2591554"/>
                  <a:ext cx="1706979" cy="1767058"/>
                  <a:chOff x="5260730" y="2591554"/>
                  <a:chExt cx="1706979" cy="1767058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5966023" y="3043222"/>
                    <a:ext cx="31661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600" b="1" dirty="0" smtClean="0">
                        <a:ln>
                          <a:solidFill>
                            <a:srgbClr val="FFFFFF"/>
                          </a:solidFill>
                        </a:ln>
                        <a:solidFill>
                          <a:srgbClr val="FFFFFF"/>
                        </a:solidFill>
                        <a:latin typeface="Lucida Grande"/>
                        <a:ea typeface="Lucida Grande"/>
                        <a:cs typeface="Lucida Grande"/>
                      </a:rPr>
                      <a:t>β</a:t>
                    </a:r>
                    <a:endParaRPr lang="de-DE" sz="1600" dirty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2" name="Group 27"/>
                  <p:cNvGrpSpPr/>
                  <p:nvPr/>
                </p:nvGrpSpPr>
                <p:grpSpPr>
                  <a:xfrm>
                    <a:off x="5260730" y="2591554"/>
                    <a:ext cx="1706979" cy="1767058"/>
                    <a:chOff x="5260730" y="2591554"/>
                    <a:chExt cx="1706979" cy="1767058"/>
                  </a:xfrm>
                </p:grpSpPr>
                <p:sp>
                  <p:nvSpPr>
                    <p:cNvPr id="23" name="Freeform 22"/>
                    <p:cNvSpPr/>
                    <p:nvPr/>
                  </p:nvSpPr>
                  <p:spPr>
                    <a:xfrm>
                      <a:off x="5894148" y="3181153"/>
                      <a:ext cx="1073561" cy="1177459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5260730" y="2983843"/>
                      <a:ext cx="863600" cy="397933"/>
                    </a:xfrm>
                    <a:custGeom>
                      <a:avLst/>
                      <a:gdLst>
                        <a:gd name="connsiteX0" fmla="*/ 0 w 863600"/>
                        <a:gd name="connsiteY0" fmla="*/ 0 h 397933"/>
                        <a:gd name="connsiteX1" fmla="*/ 508000 w 863600"/>
                        <a:gd name="connsiteY1" fmla="*/ 84666 h 397933"/>
                        <a:gd name="connsiteX2" fmla="*/ 863600 w 863600"/>
                        <a:gd name="connsiteY2" fmla="*/ 397933 h 397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63600" h="397933">
                          <a:moveTo>
                            <a:pt x="0" y="0"/>
                          </a:moveTo>
                          <a:cubicBezTo>
                            <a:pt x="182033" y="9172"/>
                            <a:pt x="364067" y="18344"/>
                            <a:pt x="508000" y="84666"/>
                          </a:cubicBezTo>
                          <a:cubicBezTo>
                            <a:pt x="651933" y="150988"/>
                            <a:pt x="757766" y="274460"/>
                            <a:pt x="863600" y="397933"/>
                          </a:cubicBezTo>
                        </a:path>
                      </a:pathLst>
                    </a:cu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25" name="Curved Connector 39"/>
                    <p:cNvCxnSpPr>
                      <a:stCxn id="24" idx="2"/>
                    </p:cNvCxnSpPr>
                    <p:nvPr/>
                  </p:nvCxnSpPr>
                  <p:spPr>
                    <a:xfrm flipV="1">
                      <a:off x="6124330" y="2645176"/>
                      <a:ext cx="222116" cy="736600"/>
                    </a:xfrm>
                    <a:prstGeom prst="curvedConnector2">
                      <a:avLst/>
                    </a:pr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Freeform 25"/>
                    <p:cNvSpPr/>
                    <p:nvPr/>
                  </p:nvSpPr>
                  <p:spPr>
                    <a:xfrm>
                      <a:off x="5277663" y="2591554"/>
                      <a:ext cx="1083734" cy="383822"/>
                    </a:xfrm>
                    <a:custGeom>
                      <a:avLst/>
                      <a:gdLst>
                        <a:gd name="connsiteX0" fmla="*/ 0 w 1083734"/>
                        <a:gd name="connsiteY0" fmla="*/ 383822 h 383822"/>
                        <a:gd name="connsiteX1" fmla="*/ 499534 w 1083734"/>
                        <a:gd name="connsiteY1" fmla="*/ 53622 h 383822"/>
                        <a:gd name="connsiteX2" fmla="*/ 1083734 w 1083734"/>
                        <a:gd name="connsiteY2" fmla="*/ 62089 h 3838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83734" h="383822">
                          <a:moveTo>
                            <a:pt x="0" y="383822"/>
                          </a:moveTo>
                          <a:cubicBezTo>
                            <a:pt x="159456" y="245533"/>
                            <a:pt x="318912" y="107244"/>
                            <a:pt x="499534" y="53622"/>
                          </a:cubicBezTo>
                          <a:cubicBezTo>
                            <a:pt x="680156" y="0"/>
                            <a:pt x="1083734" y="62089"/>
                            <a:pt x="1083734" y="62089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7" name="Freeform 26"/>
                    <p:cNvSpPr/>
                    <p:nvPr/>
                  </p:nvSpPr>
                  <p:spPr>
                    <a:xfrm>
                      <a:off x="5557063" y="2763709"/>
                      <a:ext cx="97367" cy="237067"/>
                    </a:xfrm>
                    <a:custGeom>
                      <a:avLst/>
                      <a:gdLst>
                        <a:gd name="connsiteX0" fmla="*/ 0 w 97367"/>
                        <a:gd name="connsiteY0" fmla="*/ 0 h 237067"/>
                        <a:gd name="connsiteX1" fmla="*/ 93134 w 97367"/>
                        <a:gd name="connsiteY1" fmla="*/ 118534 h 237067"/>
                        <a:gd name="connsiteX2" fmla="*/ 25400 w 97367"/>
                        <a:gd name="connsiteY2" fmla="*/ 237067 h 237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7367" h="237067">
                          <a:moveTo>
                            <a:pt x="0" y="0"/>
                          </a:moveTo>
                          <a:cubicBezTo>
                            <a:pt x="44450" y="39511"/>
                            <a:pt x="88901" y="79023"/>
                            <a:pt x="93134" y="118534"/>
                          </a:cubicBezTo>
                          <a:cubicBezTo>
                            <a:pt x="97367" y="158045"/>
                            <a:pt x="25400" y="237067"/>
                            <a:pt x="25400" y="237067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8" name="Freeform 27"/>
                    <p:cNvSpPr/>
                    <p:nvPr/>
                  </p:nvSpPr>
                  <p:spPr>
                    <a:xfrm>
                      <a:off x="6036841" y="2645176"/>
                      <a:ext cx="299156" cy="270933"/>
                    </a:xfrm>
                    <a:custGeom>
                      <a:avLst/>
                      <a:gdLst>
                        <a:gd name="connsiteX0" fmla="*/ 28222 w 299156"/>
                        <a:gd name="connsiteY0" fmla="*/ 0 h 270933"/>
                        <a:gd name="connsiteX1" fmla="*/ 45156 w 299156"/>
                        <a:gd name="connsiteY1" fmla="*/ 194733 h 270933"/>
                        <a:gd name="connsiteX2" fmla="*/ 299156 w 299156"/>
                        <a:gd name="connsiteY2" fmla="*/ 270933 h 270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9156" h="270933">
                          <a:moveTo>
                            <a:pt x="28222" y="0"/>
                          </a:moveTo>
                          <a:cubicBezTo>
                            <a:pt x="14111" y="74789"/>
                            <a:pt x="0" y="149578"/>
                            <a:pt x="45156" y="194733"/>
                          </a:cubicBezTo>
                          <a:cubicBezTo>
                            <a:pt x="90312" y="239888"/>
                            <a:pt x="299156" y="270933"/>
                            <a:pt x="299156" y="270933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16" name="Freeform 15"/>
            <p:cNvSpPr/>
            <p:nvPr/>
          </p:nvSpPr>
          <p:spPr>
            <a:xfrm>
              <a:off x="5357367" y="2412046"/>
              <a:ext cx="1073561" cy="1177459"/>
            </a:xfrm>
            <a:custGeom>
              <a:avLst/>
              <a:gdLst>
                <a:gd name="connsiteX0" fmla="*/ 0 w 1788304"/>
                <a:gd name="connsiteY0" fmla="*/ 1917778 h 1917778"/>
                <a:gd name="connsiteX1" fmla="*/ 622019 w 1788304"/>
                <a:gd name="connsiteY1" fmla="*/ 764520 h 1917778"/>
                <a:gd name="connsiteX2" fmla="*/ 1788304 w 1788304"/>
                <a:gd name="connsiteY2" fmla="*/ 0 h 191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8304" h="1917778">
                  <a:moveTo>
                    <a:pt x="0" y="1917778"/>
                  </a:moveTo>
                  <a:cubicBezTo>
                    <a:pt x="161984" y="1500964"/>
                    <a:pt x="323968" y="1084150"/>
                    <a:pt x="622019" y="764520"/>
                  </a:cubicBezTo>
                  <a:cubicBezTo>
                    <a:pt x="920070" y="444890"/>
                    <a:pt x="1788304" y="0"/>
                    <a:pt x="1788304" y="0"/>
                  </a:cubicBezTo>
                </a:path>
              </a:pathLst>
            </a:custGeom>
            <a:ln w="25400" cap="flat" cmpd="sng" algn="ctr">
              <a:solidFill>
                <a:srgbClr val="FFFFFF">
                  <a:alpha val="21000"/>
                </a:srgb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71227" y="4784467"/>
            <a:ext cx="227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α+β+γ=180°</a:t>
            </a:r>
            <a:endParaRPr lang="de-DE" sz="2400" dirty="0"/>
          </a:p>
        </p:txBody>
      </p:sp>
      <p:sp>
        <p:nvSpPr>
          <p:cNvPr id="36" name="Rectangle 35"/>
          <p:cNvSpPr/>
          <p:nvPr/>
        </p:nvSpPr>
        <p:spPr>
          <a:xfrm>
            <a:off x="5059661" y="4784467"/>
            <a:ext cx="2182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α+β</a:t>
            </a:r>
            <a:r>
              <a:rPr lang="de-DE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+</a:t>
            </a:r>
            <a:r>
              <a:rPr lang="de-DE" sz="2400" b="1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γ≠180°</a:t>
            </a:r>
            <a:endParaRPr lang="de-DE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70208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Wie können wir Krümmung messen?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4720" y="1597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Geodesie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und </a:t>
            </a: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Geographie</a:t>
            </a: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Astronomie</a:t>
            </a: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Physik</a:t>
            </a: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I</a:t>
            </a: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ngenieurwesen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(</a:t>
            </a: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Flugzeugflügel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,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Biologie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(</a:t>
            </a: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Oberflächen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von </a:t>
            </a: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Zellen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,</a:t>
            </a: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Mathematik</a:t>
            </a: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Krümmung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ist wichtig für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: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361" y="5661997"/>
            <a:ext cx="318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-&gt;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Differentialgeometrie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Differentialgeometrie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5792550" cy="36930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u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ntersucht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Kurven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nd 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Flächen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erweitert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ektoranalysis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erlaubt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rigorose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efinition 		von </a:t>
            </a:r>
            <a:r>
              <a:rPr lang="en-US" sz="4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Krümmung</a:t>
            </a:r>
            <a:endParaRPr lang="en-US" sz="4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(in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Sprache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Ableitung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) 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Krümmung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4336" y="2163979"/>
            <a:ext cx="6077642" cy="369302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Kurven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können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gekrümmt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sein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Flächen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können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gekrümmt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sein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3-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dimensionaler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kann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auch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gekrümmt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sein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Man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kann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sogar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über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höherdimensionalen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gekrümmten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sprechen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70" y="418221"/>
            <a:ext cx="9027830" cy="5777600"/>
            <a:chOff x="116170" y="418221"/>
            <a:chExt cx="9027830" cy="5777600"/>
          </a:xfrm>
        </p:grpSpPr>
        <p:grpSp>
          <p:nvGrpSpPr>
            <p:cNvPr id="5" name="Group 3"/>
            <p:cNvGrpSpPr/>
            <p:nvPr/>
          </p:nvGrpSpPr>
          <p:grpSpPr>
            <a:xfrm>
              <a:off x="116170" y="418221"/>
              <a:ext cx="8681275" cy="5777600"/>
              <a:chOff x="116170" y="418221"/>
              <a:chExt cx="8681275" cy="57776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14500" y="418221"/>
                <a:ext cx="538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>
                    <a:solidFill>
                      <a:schemeClr val="bg1"/>
                    </a:solidFill>
                    <a:latin typeface="Apple Casual"/>
                    <a:cs typeface="Apple Casual"/>
                  </a:rPr>
                  <a:t>Reiseroute</a:t>
                </a:r>
                <a:endParaRPr lang="de-DE" sz="3600" dirty="0">
                  <a:solidFill>
                    <a:schemeClr val="bg1"/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12" name="Group 40"/>
              <p:cNvGrpSpPr/>
              <p:nvPr/>
            </p:nvGrpSpPr>
            <p:grpSpPr>
              <a:xfrm>
                <a:off x="116170" y="1155280"/>
                <a:ext cx="8681275" cy="5040541"/>
                <a:chOff x="116170" y="1155280"/>
                <a:chExt cx="8681275" cy="5040541"/>
              </a:xfrm>
            </p:grpSpPr>
            <p:grpSp>
              <p:nvGrpSpPr>
                <p:cNvPr id="13" name="Group 3"/>
                <p:cNvGrpSpPr/>
                <p:nvPr/>
              </p:nvGrpSpPr>
              <p:grpSpPr>
                <a:xfrm>
                  <a:off x="116170" y="1550612"/>
                  <a:ext cx="8681275" cy="4645209"/>
                  <a:chOff x="116170" y="1550612"/>
                  <a:chExt cx="8681275" cy="4645209"/>
                </a:xfrm>
              </p:grpSpPr>
              <p:grpSp>
                <p:nvGrpSpPr>
                  <p:cNvPr id="20" name="Group 36"/>
                  <p:cNvGrpSpPr/>
                  <p:nvPr/>
                </p:nvGrpSpPr>
                <p:grpSpPr>
                  <a:xfrm>
                    <a:off x="116170" y="1550612"/>
                    <a:ext cx="8681275" cy="4645209"/>
                    <a:chOff x="116170" y="1550612"/>
                    <a:chExt cx="8681275" cy="4645209"/>
                  </a:xfrm>
                </p:grpSpPr>
                <p:grpSp>
                  <p:nvGrpSpPr>
                    <p:cNvPr id="22" name="Group 7"/>
                    <p:cNvGrpSpPr/>
                    <p:nvPr/>
                  </p:nvGrpSpPr>
                  <p:grpSpPr>
                    <a:xfrm>
                      <a:off x="116170" y="2040400"/>
                      <a:ext cx="1595309" cy="2217924"/>
                      <a:chOff x="1413999" y="2193504"/>
                      <a:chExt cx="1595309" cy="2217924"/>
                    </a:xfrm>
                  </p:grpSpPr>
                  <p:pic>
                    <p:nvPicPr>
                      <p:cNvPr id="42" name="Picture 8" descr="Newton.png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9043" y="2193504"/>
                        <a:ext cx="780051" cy="9846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3" name="TextBox 9"/>
                      <p:cNvSpPr txBox="1"/>
                      <p:nvPr/>
                    </p:nvSpPr>
                    <p:spPr>
                      <a:xfrm>
                        <a:off x="1413999" y="3211100"/>
                        <a:ext cx="1595309" cy="1200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Sir Isaac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Newton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1643-1727</a:t>
                        </a:r>
                        <a:endParaRPr lang="de-DE" sz="2400" dirty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endParaRPr>
                      </a:p>
                    </p:txBody>
                  </p:sp>
                </p:grpSp>
                <p:grpSp>
                  <p:nvGrpSpPr>
                    <p:cNvPr id="23" name="Group 35"/>
                    <p:cNvGrpSpPr/>
                    <p:nvPr/>
                  </p:nvGrpSpPr>
                  <p:grpSpPr>
                    <a:xfrm>
                      <a:off x="216838" y="1550612"/>
                      <a:ext cx="8580607" cy="4645209"/>
                      <a:chOff x="216838" y="1550612"/>
                      <a:chExt cx="8580607" cy="4645209"/>
                    </a:xfrm>
                  </p:grpSpPr>
                  <p:grpSp>
                    <p:nvGrpSpPr>
                      <p:cNvPr id="24" name="Group 33"/>
                      <p:cNvGrpSpPr/>
                      <p:nvPr/>
                    </p:nvGrpSpPr>
                    <p:grpSpPr>
                      <a:xfrm>
                        <a:off x="216838" y="1566102"/>
                        <a:ext cx="8580607" cy="4629719"/>
                        <a:chOff x="216838" y="1566102"/>
                        <a:chExt cx="8580607" cy="4629719"/>
                      </a:xfrm>
                    </p:grpSpPr>
                    <p:grpSp>
                      <p:nvGrpSpPr>
                        <p:cNvPr id="26" name="Group 32"/>
                        <p:cNvGrpSpPr/>
                        <p:nvPr/>
                      </p:nvGrpSpPr>
                      <p:grpSpPr>
                        <a:xfrm>
                          <a:off x="216838" y="1626402"/>
                          <a:ext cx="8580607" cy="4569419"/>
                          <a:chOff x="216838" y="1626402"/>
                          <a:chExt cx="8580607" cy="4569419"/>
                        </a:xfrm>
                      </p:grpSpPr>
                      <p:grpSp>
                        <p:nvGrpSpPr>
                          <p:cNvPr id="28" name="Group 31"/>
                          <p:cNvGrpSpPr/>
                          <p:nvPr/>
                        </p:nvGrpSpPr>
                        <p:grpSpPr>
                          <a:xfrm>
                            <a:off x="216838" y="1626402"/>
                            <a:ext cx="8580607" cy="4569419"/>
                            <a:chOff x="309766" y="1626402"/>
                            <a:chExt cx="8580607" cy="4569419"/>
                          </a:xfrm>
                        </p:grpSpPr>
                        <p:grpSp>
                          <p:nvGrpSpPr>
                            <p:cNvPr id="30" name="Group 30"/>
                            <p:cNvGrpSpPr/>
                            <p:nvPr/>
                          </p:nvGrpSpPr>
                          <p:grpSpPr>
                            <a:xfrm>
                              <a:off x="309766" y="1626402"/>
                              <a:ext cx="8580607" cy="4569419"/>
                              <a:chOff x="201350" y="1626402"/>
                              <a:chExt cx="8580607" cy="4569419"/>
                            </a:xfrm>
                          </p:grpSpPr>
                          <p:grpSp>
                            <p:nvGrpSpPr>
                              <p:cNvPr id="32" name="Group 28"/>
                              <p:cNvGrpSpPr/>
                              <p:nvPr/>
                            </p:nvGrpSpPr>
                            <p:grpSpPr>
                              <a:xfrm>
                                <a:off x="201350" y="1626402"/>
                                <a:ext cx="8580607" cy="4569419"/>
                                <a:chOff x="201350" y="1626402"/>
                                <a:chExt cx="8580607" cy="4569419"/>
                              </a:xfrm>
                            </p:grpSpPr>
                            <p:grpSp>
                              <p:nvGrpSpPr>
                                <p:cNvPr id="34" name="Group 26"/>
                                <p:cNvGrpSpPr/>
                                <p:nvPr/>
                              </p:nvGrpSpPr>
                              <p:grpSpPr>
                                <a:xfrm>
                                  <a:off x="201350" y="1626402"/>
                                  <a:ext cx="8580607" cy="4569419"/>
                                  <a:chOff x="201350" y="1626402"/>
                                  <a:chExt cx="8580607" cy="4569419"/>
                                </a:xfrm>
                              </p:grpSpPr>
                              <p:grpSp>
                                <p:nvGrpSpPr>
                                  <p:cNvPr id="36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1350" y="1626402"/>
                                    <a:ext cx="8580607" cy="4569419"/>
                                    <a:chOff x="201350" y="1626402"/>
                                    <a:chExt cx="8580607" cy="4569419"/>
                                  </a:xfrm>
                                </p:grpSpPr>
                                <p:grpSp>
                                  <p:nvGrpSpPr>
                                    <p:cNvPr id="38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1350" y="1626402"/>
                                      <a:ext cx="8580607" cy="4569419"/>
                                      <a:chOff x="201350" y="1626402"/>
                                      <a:chExt cx="8580607" cy="4569419"/>
                                    </a:xfrm>
                                  </p:grpSpPr>
                                  <p:sp>
                                    <p:nvSpPr>
                                      <p:cNvPr id="40" name="Freeform 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1350" y="1626402"/>
                                        <a:ext cx="8580607" cy="456941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5329 w 4773130"/>
                                          <a:gd name="connsiteY0" fmla="*/ 116622 h 2798920"/>
                                          <a:gd name="connsiteX1" fmla="*/ 406040 w 4773130"/>
                                          <a:gd name="connsiteY1" fmla="*/ 116622 h 2798920"/>
                                          <a:gd name="connsiteX2" fmla="*/ 2751569 w 4773130"/>
                                          <a:gd name="connsiteY2" fmla="*/ 816352 h 2798920"/>
                                          <a:gd name="connsiteX3" fmla="*/ 2660858 w 4773130"/>
                                          <a:gd name="connsiteY3" fmla="*/ 2151022 h 2798920"/>
                                          <a:gd name="connsiteX4" fmla="*/ 4773130 w 4773130"/>
                                          <a:gd name="connsiteY4" fmla="*/ 2798920 h 279892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73130" h="2798920">
                                            <a:moveTo>
                                              <a:pt x="315329" y="116622"/>
                                            </a:moveTo>
                                            <a:cubicBezTo>
                                              <a:pt x="157664" y="58311"/>
                                              <a:pt x="0" y="0"/>
                                              <a:pt x="406040" y="116622"/>
                                            </a:cubicBezTo>
                                            <a:cubicBezTo>
                                              <a:pt x="812080" y="233244"/>
                                              <a:pt x="2375766" y="477285"/>
                                              <a:pt x="2751569" y="816352"/>
                                            </a:cubicBezTo>
                                            <a:cubicBezTo>
                                              <a:pt x="3127372" y="1155419"/>
                                              <a:pt x="2323931" y="1820594"/>
                                              <a:pt x="2660858" y="2151022"/>
                                            </a:cubicBezTo>
                                            <a:cubicBezTo>
                                              <a:pt x="2997785" y="2481450"/>
                                              <a:pt x="4773130" y="2798920"/>
                                              <a:pt x="4773130" y="2798920"/>
                                            </a:cubicBezTo>
                                          </a:path>
                                        </a:pathLst>
                                      </a:custGeom>
                                      <a:ln>
                                        <a:solidFill>
                                          <a:srgbClr val="FFFFFF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1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41" name="Regular Pentagon 1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50905" y="5696545"/>
                                        <a:ext cx="299225" cy="310991"/>
                                      </a:xfrm>
                                      <a:prstGeom prst="pentagon">
                                        <a:avLst/>
                                      </a:prstGeom>
                                      <a:solidFill>
                                        <a:srgbClr val="FF6600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9" name="TextBox 2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950905" y="5665565"/>
                                      <a:ext cx="301660" cy="36933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>
                                          <a:ln>
                                            <a:solidFill>
                                              <a:srgbClr val="000000"/>
                                            </a:solidFill>
                                          </a:ln>
                                        </a:rPr>
                                        <a:t>5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7" name="Regular Pentagon 14"/>
                                  <p:cNvSpPr/>
                                  <p:nvPr/>
                                </p:nvSpPr>
                                <p:spPr>
                                  <a:xfrm>
                                    <a:off x="4698604" y="4739203"/>
                                    <a:ext cx="299225" cy="310991"/>
                                  </a:xfrm>
                                  <a:prstGeom prst="pentagon">
                                    <a:avLst/>
                                  </a:prstGeom>
                                  <a:solidFill>
                                    <a:srgbClr val="FF6600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3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Regular Pentagon 13"/>
                                <p:cNvSpPr/>
                                <p:nvPr/>
                              </p:nvSpPr>
                              <p:spPr>
                                <a:xfrm>
                                  <a:off x="5160170" y="3057996"/>
                                  <a:ext cx="299225" cy="310991"/>
                                </a:xfrm>
                                <a:prstGeom prst="pentagon">
                                  <a:avLst/>
                                </a:prstGeom>
                                <a:solidFill>
                                  <a:srgbClr val="FF6600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33" name="TextBox 17"/>
                              <p:cNvSpPr txBox="1"/>
                              <p:nvPr/>
                            </p:nvSpPr>
                            <p:spPr>
                              <a:xfrm>
                                <a:off x="5157735" y="3025081"/>
                                <a:ext cx="301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>
                                    <a:ln>
                                      <a:solidFill>
                                        <a:srgbClr val="000000"/>
                                      </a:solidFill>
                                    </a:ln>
                                  </a:rPr>
                                  <a:t>3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31" name="TextBox 15"/>
                            <p:cNvSpPr txBox="1"/>
                            <p:nvPr/>
                          </p:nvSpPr>
                          <p:spPr>
                            <a:xfrm>
                              <a:off x="4807020" y="4708223"/>
                              <a:ext cx="30166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n>
                                    <a:solidFill>
                                      <a:srgbClr val="000000"/>
                                    </a:solidFill>
                                  </a:ln>
                                </a:rPr>
                                <a:t>4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9" name="Regular Pentagon 12"/>
                          <p:cNvSpPr/>
                          <p:nvPr/>
                        </p:nvSpPr>
                        <p:spPr>
                          <a:xfrm>
                            <a:off x="3180408" y="2161405"/>
                            <a:ext cx="299225" cy="310991"/>
                          </a:xfrm>
                          <a:prstGeom prst="pentagon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 dirty="0">
                              <a:ln>
                                <a:solidFill>
                                  <a:srgbClr val="000000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Regular Pentagon 11"/>
                        <p:cNvSpPr/>
                        <p:nvPr/>
                      </p:nvSpPr>
                      <p:spPr>
                        <a:xfrm>
                          <a:off x="464015" y="1566102"/>
                          <a:ext cx="299225" cy="310991"/>
                        </a:xfrm>
                        <a:prstGeom prst="pentagon">
                          <a:avLst/>
                        </a:prstGeom>
                        <a:solidFill>
                          <a:srgbClr val="FF66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64015" y="1550612"/>
                        <a:ext cx="3016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rPr>
                          <a:t>1</a:t>
                        </a:r>
                        <a:endParaRPr lang="en-US" dirty="0">
                          <a:ln>
                            <a:solidFill>
                              <a:srgbClr val="000000"/>
                            </a:solidFill>
                          </a:ln>
                        </a:endParaRPr>
                      </a:p>
                    </p:txBody>
                  </p:sp>
                </p:grpSp>
              </p:grpSp>
              <p:sp>
                <p:nvSpPr>
                  <p:cNvPr id="21" name="TextBox 5"/>
                  <p:cNvSpPr txBox="1"/>
                  <p:nvPr/>
                </p:nvSpPr>
                <p:spPr>
                  <a:xfrm>
                    <a:off x="3177973" y="2130425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n>
                          <a:solidFill>
                            <a:srgbClr val="000000"/>
                          </a:solidFill>
                        </a:ln>
                      </a:rPr>
                      <a:t>2</a:t>
                    </a:r>
                    <a:endParaRPr lang="en-US" dirty="0">
                      <a:ln>
                        <a:solidFill>
                          <a:srgbClr val="000000"/>
                        </a:solidFill>
                      </a:ln>
                    </a:endParaRPr>
                  </a:p>
                </p:txBody>
              </p:sp>
            </p:grpSp>
            <p:grpSp>
              <p:nvGrpSpPr>
                <p:cNvPr id="14" name="Group 37"/>
                <p:cNvGrpSpPr/>
                <p:nvPr/>
              </p:nvGrpSpPr>
              <p:grpSpPr>
                <a:xfrm>
                  <a:off x="2463933" y="1155280"/>
                  <a:ext cx="3449664" cy="885119"/>
                  <a:chOff x="3755101" y="1123980"/>
                  <a:chExt cx="3449664" cy="885119"/>
                </a:xfrm>
              </p:grpSpPr>
              <p:pic>
                <p:nvPicPr>
                  <p:cNvPr id="18" name="Picture 11" descr="200px-Simeon_Poisson.jp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55101" y="1225668"/>
                    <a:ext cx="666750" cy="783431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2"/>
                  <p:cNvSpPr txBox="1"/>
                  <p:nvPr/>
                </p:nvSpPr>
                <p:spPr>
                  <a:xfrm>
                    <a:off x="4480942" y="1123980"/>
                    <a:ext cx="2723823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Siméon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Denis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Poisson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1781-1840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  <p:grpSp>
              <p:nvGrpSpPr>
                <p:cNvPr id="15" name="Group 39"/>
                <p:cNvGrpSpPr/>
                <p:nvPr/>
              </p:nvGrpSpPr>
              <p:grpSpPr>
                <a:xfrm>
                  <a:off x="1826785" y="2472396"/>
                  <a:ext cx="1923501" cy="2034457"/>
                  <a:chOff x="1826785" y="2472396"/>
                  <a:chExt cx="1923501" cy="2034457"/>
                </a:xfrm>
              </p:grpSpPr>
              <p:pic>
                <p:nvPicPr>
                  <p:cNvPr id="16" name="Picture 9" descr="220px-Pierre-Simon_Laplace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15411" y="2472396"/>
                    <a:ext cx="628650" cy="837248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9"/>
                  <p:cNvSpPr txBox="1"/>
                  <p:nvPr/>
                </p:nvSpPr>
                <p:spPr>
                  <a:xfrm>
                    <a:off x="1826785" y="3306525"/>
                    <a:ext cx="1923501" cy="12003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Pierre Simon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Laplace</a:t>
                    </a:r>
                    <a:endPara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1749-1827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</p:grpSp>
        </p:grpSp>
        <p:grpSp>
          <p:nvGrpSpPr>
            <p:cNvPr id="6" name="Group 37"/>
            <p:cNvGrpSpPr/>
            <p:nvPr/>
          </p:nvGrpSpPr>
          <p:grpSpPr>
            <a:xfrm>
              <a:off x="5536835" y="1981559"/>
              <a:ext cx="2810483" cy="1297105"/>
              <a:chOff x="5026289" y="1123243"/>
              <a:chExt cx="2810483" cy="1297105"/>
            </a:xfrm>
          </p:grpSpPr>
          <p:pic>
            <p:nvPicPr>
              <p:cNvPr id="9" name="Picture 8" descr="Gauss_frei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6289" y="1152777"/>
                <a:ext cx="562778" cy="126757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686668" y="1123243"/>
                <a:ext cx="2150104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Carl Friedrich Gauß</a:t>
                </a:r>
              </a:p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1777-1855</a:t>
                </a:r>
              </a:p>
            </p:txBody>
          </p:sp>
        </p:grpSp>
        <p:pic>
          <p:nvPicPr>
            <p:cNvPr id="7" name="Picture 6" descr="225px-Georg_Friedrich_Bernhard_Rieman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5859" y="3394413"/>
              <a:ext cx="642938" cy="7029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97213" y="3306525"/>
              <a:ext cx="2946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Bernhard Riemann</a:t>
              </a:r>
            </a:p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1826-1866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62902" y="4330803"/>
            <a:ext cx="2208615" cy="1905484"/>
            <a:chOff x="4677531" y="3618842"/>
            <a:chExt cx="2208615" cy="1905484"/>
          </a:xfrm>
        </p:grpSpPr>
        <p:pic>
          <p:nvPicPr>
            <p:cNvPr id="45" name="Content Placeholder 5" descr="Einstein.jpg"/>
            <p:cNvPicPr>
              <a:picLocks noChangeAspect="1"/>
            </p:cNvPicPr>
            <p:nvPr/>
          </p:nvPicPr>
          <p:blipFill>
            <a:blip r:embed="rId7"/>
            <a:srcRect l="-68725" r="-68725"/>
            <a:stretch>
              <a:fillRect/>
            </a:stretch>
          </p:blipFill>
          <p:spPr>
            <a:xfrm>
              <a:off x="4846916" y="3618842"/>
              <a:ext cx="1794291" cy="98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677531" y="4693329"/>
              <a:ext cx="2208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Albert Einstein</a:t>
              </a:r>
            </a:p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1879-1955</a:t>
              </a:r>
              <a:endParaRPr lang="de-DE" sz="2400" dirty="0">
                <a:solidFill>
                  <a:srgbClr val="FFFFFF"/>
                </a:solidFill>
                <a:latin typeface="Apple Casual"/>
                <a:cs typeface="Apple Casu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417" y="2472020"/>
            <a:ext cx="6300789" cy="1997961"/>
            <a:chOff x="990417" y="2472020"/>
            <a:chExt cx="6300789" cy="1997961"/>
          </a:xfrm>
        </p:grpSpPr>
        <p:sp>
          <p:nvSpPr>
            <p:cNvPr id="5" name="TextBox 4"/>
            <p:cNvSpPr txBox="1"/>
            <p:nvPr/>
          </p:nvSpPr>
          <p:spPr>
            <a:xfrm>
              <a:off x="2921000" y="2766242"/>
              <a:ext cx="4370206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800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Apple Casual"/>
                  <a:cs typeface="Apple Casual"/>
                </a:rPr>
                <a:t>:		</a:t>
              </a:r>
              <a:r>
                <a:rPr lang="de-DE" sz="7800" dirty="0" smtClean="0">
                  <a:solidFill>
                    <a:srgbClr val="FFFFFF">
                      <a:alpha val="0"/>
                    </a:srgbClr>
                  </a:solidFill>
                  <a:latin typeface="Apple Casual"/>
                  <a:cs typeface="Apple Casual"/>
                </a:rPr>
                <a:t>E=mc</a:t>
              </a:r>
              <a:r>
                <a:rPr lang="de-DE" sz="7800" baseline="30000" dirty="0" smtClean="0">
                  <a:solidFill>
                    <a:srgbClr val="FFFFFF">
                      <a:alpha val="0"/>
                    </a:srgbClr>
                  </a:solidFill>
                  <a:latin typeface="Apple Casual"/>
                  <a:cs typeface="Apple Casual"/>
                </a:rPr>
                <a:t>2</a:t>
              </a:r>
              <a:r>
                <a:rPr lang="de-DE" sz="7800" baseline="30000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Apple Casual"/>
                  <a:cs typeface="Apple Casual"/>
                </a:rPr>
                <a:t> </a:t>
              </a:r>
              <a:r>
                <a:rPr lang="de-DE" sz="7800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Apple Casual"/>
                  <a:cs typeface="Apple Casual"/>
                </a:rPr>
                <a:t>!</a:t>
              </a:r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990417" y="2472020"/>
              <a:ext cx="5372580" cy="1997961"/>
              <a:chOff x="990417" y="2472020"/>
              <a:chExt cx="5372580" cy="1997961"/>
            </a:xfrm>
          </p:grpSpPr>
          <p:pic>
            <p:nvPicPr>
              <p:cNvPr id="7" name="Content Placeholder 5" descr="Einstein.jpg"/>
              <p:cNvPicPr>
                <a:picLocks noChangeAspect="1"/>
              </p:cNvPicPr>
              <p:nvPr/>
            </p:nvPicPr>
            <p:blipFill>
              <a:blip r:embed="rId2"/>
              <a:srcRect l="-68725" r="-68725"/>
              <a:stretch>
                <a:fillRect/>
              </a:stretch>
            </p:blipFill>
            <p:spPr>
              <a:xfrm>
                <a:off x="990417" y="2654300"/>
                <a:ext cx="2715652" cy="1493504"/>
              </a:xfrm>
              <a:prstGeom prst="rect">
                <a:avLst/>
              </a:prstGeom>
            </p:spPr>
          </p:pic>
          <p:grpSp>
            <p:nvGrpSpPr>
              <p:cNvPr id="8" name="Group 25"/>
              <p:cNvGrpSpPr/>
              <p:nvPr/>
            </p:nvGrpSpPr>
            <p:grpSpPr>
              <a:xfrm>
                <a:off x="4034495" y="2472020"/>
                <a:ext cx="2328502" cy="1997961"/>
                <a:chOff x="2114600" y="2222500"/>
                <a:chExt cx="2328502" cy="1997961"/>
              </a:xfrm>
            </p:grpSpPr>
            <p:grpSp>
              <p:nvGrpSpPr>
                <p:cNvPr id="9" name="Group 1"/>
                <p:cNvGrpSpPr>
                  <a:grpSpLocks noChangeAspect="1"/>
                </p:cNvGrpSpPr>
                <p:nvPr/>
              </p:nvGrpSpPr>
              <p:grpSpPr>
                <a:xfrm>
                  <a:off x="2114602" y="2389001"/>
                  <a:ext cx="2328500" cy="1831460"/>
                  <a:chOff x="2850919" y="1686264"/>
                  <a:chExt cx="4656997" cy="3662911"/>
                </a:xfrm>
              </p:grpSpPr>
              <p:sp>
                <p:nvSpPr>
                  <p:cNvPr id="12" name="Oval 2"/>
                  <p:cNvSpPr/>
                  <p:nvPr/>
                </p:nvSpPr>
                <p:spPr>
                  <a:xfrm>
                    <a:off x="4099287" y="3305850"/>
                    <a:ext cx="914400" cy="914400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273873" y="3949250"/>
                    <a:ext cx="426970" cy="476597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rot="16200000" flipV="1">
                    <a:off x="4550765" y="2149188"/>
                    <a:ext cx="1147484" cy="221636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rot="10800000">
                    <a:off x="5013688" y="3949250"/>
                    <a:ext cx="506729" cy="27100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16200000" flipV="1">
                    <a:off x="4823403" y="3523237"/>
                    <a:ext cx="1147485" cy="246544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/>
                  <p:cNvSpPr/>
                  <p:nvPr/>
                </p:nvSpPr>
                <p:spPr>
                  <a:xfrm>
                    <a:off x="5013687" y="2596169"/>
                    <a:ext cx="426970" cy="476597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 rot="5400000" flipH="1" flipV="1">
                    <a:off x="5231766" y="3361416"/>
                    <a:ext cx="1147484" cy="57018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 rot="5400000">
                    <a:off x="4791936" y="2862461"/>
                    <a:ext cx="472101" cy="414677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rot="10800000">
                    <a:off x="4099287" y="2833750"/>
                    <a:ext cx="1136038" cy="3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20"/>
                  <p:cNvSpPr/>
                  <p:nvPr/>
                </p:nvSpPr>
                <p:spPr>
                  <a:xfrm>
                    <a:off x="3672317" y="2596169"/>
                    <a:ext cx="426970" cy="476597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22" name="Straight Arrow Connector 21"/>
                  <p:cNvCxnSpPr/>
                  <p:nvPr/>
                </p:nvCxnSpPr>
                <p:spPr>
                  <a:xfrm rot="10800000" flipV="1">
                    <a:off x="2850919" y="2833748"/>
                    <a:ext cx="1043035" cy="5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16200000" flipH="1">
                    <a:off x="3844120" y="2886550"/>
                    <a:ext cx="469135" cy="36946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/>
                  <p:nvPr/>
                </p:nvCxnSpPr>
                <p:spPr>
                  <a:xfrm rot="5400000">
                    <a:off x="3162238" y="3027821"/>
                    <a:ext cx="925789" cy="537645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869307" y="3305850"/>
                    <a:ext cx="1638609" cy="9233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>
                            <a:alpha val="13000"/>
                          </a:schemeClr>
                        </a:solidFill>
                        <a:latin typeface="Apple Casual"/>
                        <a:cs typeface="Apple Casual"/>
                      </a:rPr>
                      <a:t>inert</a:t>
                    </a:r>
                    <a:endParaRPr lang="de-DE" sz="2400" dirty="0">
                      <a:solidFill>
                        <a:schemeClr val="bg1">
                          <a:alpha val="13000"/>
                        </a:schemeClr>
                      </a:solidFill>
                      <a:latin typeface="Apple Casual"/>
                      <a:cs typeface="Apple Casual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103898" y="4425847"/>
                    <a:ext cx="1926679" cy="9233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>
                            <a:alpha val="13000"/>
                          </a:schemeClr>
                        </a:solidFill>
                        <a:latin typeface="Apple Casual"/>
                        <a:cs typeface="Apple Casual"/>
                      </a:rPr>
                      <a:t>heavy</a:t>
                    </a:r>
                    <a:endParaRPr lang="de-DE" sz="2400" dirty="0">
                      <a:solidFill>
                        <a:schemeClr val="bg1">
                          <a:alpha val="13000"/>
                        </a:schemeClr>
                      </a:solidFill>
                      <a:latin typeface="Apple Casual"/>
                      <a:cs typeface="Apple Casual"/>
                    </a:endParaRPr>
                  </a:p>
                </p:txBody>
              </p:sp>
              <p:cxnSp>
                <p:nvCxnSpPr>
                  <p:cNvPr id="27" name="Straight Arrow Connector 26"/>
                  <p:cNvCxnSpPr/>
                  <p:nvPr/>
                </p:nvCxnSpPr>
                <p:spPr>
                  <a:xfrm rot="5400000" flipH="1" flipV="1">
                    <a:off x="4798021" y="4210179"/>
                    <a:ext cx="238297" cy="193040"/>
                  </a:xfrm>
                  <a:prstGeom prst="straightConnector1">
                    <a:avLst/>
                  </a:prstGeom>
                  <a:ln>
                    <a:solidFill>
                      <a:srgbClr val="FFFFFF">
                        <a:alpha val="13000"/>
                      </a:srgbClr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2114600" y="2388996"/>
                  <a:ext cx="2139900" cy="176390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114600" y="2222500"/>
                  <a:ext cx="1964089" cy="1930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Warum kreisen die Planeten um die Sonne?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2842" y="5518387"/>
            <a:ext cx="754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Steht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im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Konflikt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mit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Beobachtungen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und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E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lectrodynamik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!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Warum kreisen die Planeten um die Sonne?</a:t>
            </a:r>
            <a:endParaRPr lang="en-US" sz="35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13168" y="1992363"/>
            <a:ext cx="7026285" cy="4163779"/>
            <a:chOff x="1013168" y="1483175"/>
            <a:chExt cx="7026285" cy="4163779"/>
          </a:xfrm>
        </p:grpSpPr>
        <p:sp>
          <p:nvSpPr>
            <p:cNvPr id="21" name="Donut 20"/>
            <p:cNvSpPr/>
            <p:nvPr/>
          </p:nvSpPr>
          <p:spPr>
            <a:xfrm>
              <a:off x="2230529" y="2032310"/>
              <a:ext cx="4439318" cy="2528891"/>
            </a:xfrm>
            <a:prstGeom prst="donut">
              <a:avLst>
                <a:gd name="adj" fmla="val 0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13168" y="1483175"/>
              <a:ext cx="7026285" cy="4163779"/>
              <a:chOff x="1013168" y="1483175"/>
              <a:chExt cx="7026285" cy="4163779"/>
            </a:xfrm>
          </p:grpSpPr>
          <p:sp>
            <p:nvSpPr>
              <p:cNvPr id="20" name="Donut 19"/>
              <p:cNvSpPr/>
              <p:nvPr/>
            </p:nvSpPr>
            <p:spPr>
              <a:xfrm>
                <a:off x="3186697" y="2337947"/>
                <a:ext cx="2549224" cy="1982727"/>
              </a:xfrm>
              <a:prstGeom prst="donut">
                <a:avLst>
                  <a:gd name="adj" fmla="val 0"/>
                </a:avLst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013168" y="1483175"/>
                <a:ext cx="7026285" cy="4163779"/>
                <a:chOff x="1013168" y="1483175"/>
                <a:chExt cx="7026285" cy="4163779"/>
              </a:xfrm>
            </p:grpSpPr>
            <p:grpSp>
              <p:nvGrpSpPr>
                <p:cNvPr id="5" name="Group 17"/>
                <p:cNvGrpSpPr/>
                <p:nvPr/>
              </p:nvGrpSpPr>
              <p:grpSpPr>
                <a:xfrm>
                  <a:off x="1013168" y="1483175"/>
                  <a:ext cx="5997501" cy="4163779"/>
                  <a:chOff x="1013168" y="1483175"/>
                  <a:chExt cx="5997501" cy="4163779"/>
                </a:xfrm>
              </p:grpSpPr>
              <p:sp>
                <p:nvSpPr>
                  <p:cNvPr id="7" name="Rectangle 6"/>
                  <p:cNvSpPr/>
                  <p:nvPr/>
                </p:nvSpPr>
                <p:spPr>
                  <a:xfrm>
                    <a:off x="1013168" y="2498246"/>
                    <a:ext cx="1217361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2800" dirty="0" smtClean="0">
                        <a:solidFill>
                          <a:srgbClr val="FFFFFF"/>
                        </a:solidFill>
                        <a:latin typeface="Apple Casual"/>
                        <a:cs typeface="Apple Casual"/>
                      </a:rPr>
                      <a:t>Saturn</a:t>
                    </a:r>
                    <a:endParaRPr lang="de-DE" sz="2800" dirty="0">
                      <a:solidFill>
                        <a:srgbClr val="FFFFFF"/>
                      </a:solidFill>
                      <a:latin typeface="Apple Casual"/>
                      <a:cs typeface="Apple Casual"/>
                    </a:endParaRPr>
                  </a:p>
                </p:txBody>
              </p:sp>
              <p:grpSp>
                <p:nvGrpSpPr>
                  <p:cNvPr id="8" name="Group 16"/>
                  <p:cNvGrpSpPr/>
                  <p:nvPr/>
                </p:nvGrpSpPr>
                <p:grpSpPr>
                  <a:xfrm>
                    <a:off x="1969725" y="1483175"/>
                    <a:ext cx="5040944" cy="4163779"/>
                    <a:chOff x="1969725" y="1483175"/>
                    <a:chExt cx="5040944" cy="4163779"/>
                  </a:xfrm>
                </p:grpSpPr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735921" y="5123734"/>
                      <a:ext cx="10766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2800" dirty="0" smtClean="0">
                          <a:solidFill>
                            <a:srgbClr val="FFFFFF"/>
                          </a:solidFill>
                          <a:latin typeface="Apple Casual"/>
                          <a:cs typeface="Apple Casual"/>
                        </a:rPr>
                        <a:t>Sonne</a:t>
                      </a:r>
                      <a:endParaRPr lang="de-DE" sz="2800" dirty="0">
                        <a:solidFill>
                          <a:srgbClr val="FFFFFF"/>
                        </a:solidFill>
                        <a:latin typeface="Apple Casual"/>
                        <a:cs typeface="Apple Casual"/>
                      </a:endParaRPr>
                    </a:p>
                  </p:txBody>
                </p:sp>
                <p:grpSp>
                  <p:nvGrpSpPr>
                    <p:cNvPr id="10" name="Group 14"/>
                    <p:cNvGrpSpPr/>
                    <p:nvPr/>
                  </p:nvGrpSpPr>
                  <p:grpSpPr>
                    <a:xfrm>
                      <a:off x="1969725" y="1483175"/>
                      <a:ext cx="5040944" cy="3902170"/>
                      <a:chOff x="1969725" y="1483175"/>
                      <a:chExt cx="5040944" cy="3902170"/>
                    </a:xfrm>
                  </p:grpSpPr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5792548" y="1483175"/>
                        <a:ext cx="1218121" cy="52322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de-DE" sz="2800" dirty="0" smtClean="0">
                            <a:solidFill>
                              <a:srgbClr val="FFFFFF"/>
                            </a:solidFill>
                            <a:latin typeface="Apple Casual"/>
                            <a:cs typeface="Apple Casual"/>
                          </a:rPr>
                          <a:t>Erde</a:t>
                        </a:r>
                        <a:endParaRPr lang="de-DE" sz="2800" dirty="0">
                          <a:solidFill>
                            <a:srgbClr val="FFFFFF"/>
                          </a:solidFill>
                          <a:latin typeface="Apple Casual"/>
                          <a:cs typeface="Apple Casual"/>
                        </a:endParaRPr>
                      </a:p>
                    </p:txBody>
                  </p:sp>
                  <p:cxnSp>
                    <p:nvCxnSpPr>
                      <p:cNvPr id="12" name="Straight Arrow Connector 11"/>
                      <p:cNvCxnSpPr/>
                      <p:nvPr/>
                    </p:nvCxnSpPr>
                    <p:spPr>
                      <a:xfrm rot="16200000" flipH="1">
                        <a:off x="4448670" y="4098094"/>
                        <a:ext cx="1646268" cy="92823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headEnd type="arrow"/>
                        <a:tailEnd type="non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Straight Arrow Connector 12"/>
                      <p:cNvCxnSpPr>
                        <a:stCxn id="11" idx="2"/>
                      </p:cNvCxnSpPr>
                      <p:nvPr/>
                    </p:nvCxnSpPr>
                    <p:spPr>
                      <a:xfrm rot="5400000">
                        <a:off x="5331448" y="2397914"/>
                        <a:ext cx="1461681" cy="678642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FF"/>
                        </a:solidFill>
                        <a:headEnd type="none"/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Straight Arrow Connector 13"/>
                      <p:cNvCxnSpPr/>
                      <p:nvPr/>
                    </p:nvCxnSpPr>
                    <p:spPr>
                      <a:xfrm flipV="1">
                        <a:off x="1969725" y="2093511"/>
                        <a:ext cx="1285748" cy="443609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FF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" name="Oval 8"/>
                      <p:cNvSpPr/>
                      <p:nvPr/>
                    </p:nvSpPr>
                    <p:spPr>
                      <a:xfrm>
                        <a:off x="4099288" y="2824676"/>
                        <a:ext cx="914400" cy="9144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7" name="Oval 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307310" y="1871758"/>
                        <a:ext cx="526979" cy="466189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5351628" y="3468076"/>
                        <a:ext cx="426970" cy="476597"/>
                      </a:xfrm>
                      <a:prstGeom prst="ellipse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7354650" y="2498246"/>
                  <a:ext cx="684803" cy="1292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7800" dirty="0" smtClean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Apple Casual"/>
                      <a:cs typeface="Apple Casual"/>
                    </a:rPr>
                    <a:t>?</a:t>
                  </a:r>
                  <a:endParaRPr lang="de-DE" sz="7800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Allgemeine Relativitätstheorie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80657" y="1712754"/>
            <a:ext cx="8108976" cy="3715583"/>
            <a:chOff x="680657" y="2007064"/>
            <a:chExt cx="8108976" cy="3715583"/>
          </a:xfrm>
        </p:grpSpPr>
        <p:grpSp>
          <p:nvGrpSpPr>
            <p:cNvPr id="77" name="Group 76"/>
            <p:cNvGrpSpPr/>
            <p:nvPr/>
          </p:nvGrpSpPr>
          <p:grpSpPr>
            <a:xfrm>
              <a:off x="680657" y="2654300"/>
              <a:ext cx="8108976" cy="1493504"/>
              <a:chOff x="990417" y="2654300"/>
              <a:chExt cx="8108976" cy="1493504"/>
            </a:xfrm>
          </p:grpSpPr>
          <p:pic>
            <p:nvPicPr>
              <p:cNvPr id="7" name="Content Placeholder 5" descr="Einstein.jpg"/>
              <p:cNvPicPr>
                <a:picLocks noChangeAspect="1"/>
              </p:cNvPicPr>
              <p:nvPr/>
            </p:nvPicPr>
            <p:blipFill>
              <a:blip r:embed="rId2"/>
              <a:srcRect l="-68725" r="-68725"/>
              <a:stretch>
                <a:fillRect/>
              </a:stretch>
            </p:blipFill>
            <p:spPr>
              <a:xfrm>
                <a:off x="990417" y="2654300"/>
                <a:ext cx="2715652" cy="1493504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921000" y="2766242"/>
                <a:ext cx="617839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7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:				</a:t>
                </a:r>
                <a:r>
                  <a:rPr lang="de-DE" sz="7800" dirty="0" smtClean="0">
                    <a:solidFill>
                      <a:srgbClr val="FFFFFF">
                        <a:alpha val="0"/>
                      </a:srgbClr>
                    </a:solidFill>
                    <a:latin typeface="Apple Casual"/>
                    <a:cs typeface="Apple Casual"/>
                  </a:rPr>
                  <a:t>E		=mc</a:t>
                </a:r>
                <a:r>
                  <a:rPr lang="de-DE" sz="7800" baseline="30000" dirty="0" smtClean="0">
                    <a:solidFill>
                      <a:srgbClr val="FFFFFF">
                        <a:alpha val="0"/>
                      </a:srgbClr>
                    </a:solidFill>
                    <a:latin typeface="Apple Casual"/>
                    <a:cs typeface="Apple Casual"/>
                  </a:rPr>
                  <a:t>2</a:t>
                </a:r>
                <a:r>
                  <a:rPr lang="de-DE" sz="7800" baseline="300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 </a:t>
                </a:r>
                <a:r>
                  <a:rPr lang="de-DE" sz="7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!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104677" y="2007064"/>
              <a:ext cx="4550407" cy="3715583"/>
              <a:chOff x="3110882" y="2585322"/>
              <a:chExt cx="4550407" cy="371558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37389" y="2585322"/>
                <a:ext cx="359482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G</a:t>
                </a:r>
                <a:r>
                  <a:rPr lang="de-DE" sz="4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ravitation</a:t>
                </a:r>
                <a:endParaRPr lang="de-DE" sz="4800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Apple Casual"/>
                  <a:cs typeface="Apple Casual"/>
                </a:endParaRPr>
              </a:p>
              <a:p>
                <a:r>
                  <a:rPr lang="de-DE" sz="4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=</a:t>
                </a:r>
                <a:r>
                  <a:rPr lang="de-DE" sz="4800" dirty="0" smtClean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Apple Casual"/>
                    <a:cs typeface="Apple Casual"/>
                  </a:rPr>
                  <a:t> Krümmung</a:t>
                </a:r>
                <a:endParaRPr lang="de-DE" sz="7800" dirty="0" smtClean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3110882" y="4423063"/>
                <a:ext cx="4550407" cy="1877842"/>
                <a:chOff x="2028993" y="4545330"/>
                <a:chExt cx="4550407" cy="1877842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3735316" y="4545330"/>
                  <a:ext cx="716809" cy="1292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7800" dirty="0" smtClean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latin typeface="Apple Casual"/>
                      <a:cs typeface="Apple Casual"/>
                    </a:rPr>
                    <a:t>=</a:t>
                  </a: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2028993" y="4603936"/>
                  <a:ext cx="4550407" cy="1819236"/>
                  <a:chOff x="2028993" y="4603936"/>
                  <a:chExt cx="4550407" cy="1819236"/>
                </a:xfrm>
              </p:grpSpPr>
              <p:grpSp>
                <p:nvGrpSpPr>
                  <p:cNvPr id="33" name="Group 32"/>
                  <p:cNvGrpSpPr>
                    <a:grpSpLocks noChangeAspect="1"/>
                  </p:cNvGrpSpPr>
                  <p:nvPr/>
                </p:nvGrpSpPr>
                <p:grpSpPr>
                  <a:xfrm>
                    <a:off x="2028993" y="4807784"/>
                    <a:ext cx="2087111" cy="1615388"/>
                    <a:chOff x="1013168" y="1483175"/>
                    <a:chExt cx="6957035" cy="5384625"/>
                  </a:xfrm>
                </p:grpSpPr>
                <p:sp>
                  <p:nvSpPr>
                    <p:cNvPr id="34" name="Donut 33"/>
                    <p:cNvSpPr/>
                    <p:nvPr/>
                  </p:nvSpPr>
                  <p:spPr>
                    <a:xfrm>
                      <a:off x="2230529" y="2032310"/>
                      <a:ext cx="4439318" cy="2528891"/>
                    </a:xfrm>
                    <a:prstGeom prst="donut">
                      <a:avLst>
                        <a:gd name="adj" fmla="val 0"/>
                      </a:avLst>
                    </a:prstGeom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35" name="Group 22"/>
                    <p:cNvGrpSpPr/>
                    <p:nvPr/>
                  </p:nvGrpSpPr>
                  <p:grpSpPr>
                    <a:xfrm>
                      <a:off x="1013168" y="1483175"/>
                      <a:ext cx="6957035" cy="5384625"/>
                      <a:chOff x="1013168" y="1483175"/>
                      <a:chExt cx="6957035" cy="5384625"/>
                    </a:xfrm>
                  </p:grpSpPr>
                  <p:sp>
                    <p:nvSpPr>
                      <p:cNvPr id="36" name="Donut 35"/>
                      <p:cNvSpPr/>
                      <p:nvPr/>
                    </p:nvSpPr>
                    <p:spPr>
                      <a:xfrm>
                        <a:off x="3186697" y="2337947"/>
                        <a:ext cx="2549224" cy="1982727"/>
                      </a:xfrm>
                      <a:prstGeom prst="donut">
                        <a:avLst>
                          <a:gd name="adj" fmla="val 0"/>
                        </a:avLst>
                      </a:prstGeom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7" name="Group 3"/>
                      <p:cNvGrpSpPr/>
                      <p:nvPr/>
                    </p:nvGrpSpPr>
                    <p:grpSpPr>
                      <a:xfrm>
                        <a:off x="1013168" y="1483175"/>
                        <a:ext cx="6957035" cy="5384625"/>
                        <a:chOff x="1013168" y="1483175"/>
                        <a:chExt cx="6957035" cy="5384625"/>
                      </a:xfrm>
                    </p:grpSpPr>
                    <p:grpSp>
                      <p:nvGrpSpPr>
                        <p:cNvPr id="38" name="Group 17"/>
                        <p:cNvGrpSpPr/>
                        <p:nvPr/>
                      </p:nvGrpSpPr>
                      <p:grpSpPr>
                        <a:xfrm>
                          <a:off x="1013168" y="1483175"/>
                          <a:ext cx="5997501" cy="5384625"/>
                          <a:chOff x="1013168" y="1483175"/>
                          <a:chExt cx="5997501" cy="5384625"/>
                        </a:xfrm>
                      </p:grpSpPr>
                      <p:sp>
                        <p:nvSpPr>
                          <p:cNvPr id="40" name="Rectangle 6"/>
                          <p:cNvSpPr/>
                          <p:nvPr/>
                        </p:nvSpPr>
                        <p:spPr>
                          <a:xfrm>
                            <a:off x="1013168" y="2498245"/>
                            <a:ext cx="1217360" cy="1744066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endParaRPr lang="de-DE" sz="2800" dirty="0">
                              <a:solidFill>
                                <a:srgbClr val="FFFFFF"/>
                              </a:solidFill>
                              <a:latin typeface="Apple Casual"/>
                              <a:cs typeface="Apple Casual"/>
                            </a:endParaRPr>
                          </a:p>
                        </p:txBody>
                      </p:sp>
                      <p:grpSp>
                        <p:nvGrpSpPr>
                          <p:cNvPr id="41" name="Group 16"/>
                          <p:cNvGrpSpPr/>
                          <p:nvPr/>
                        </p:nvGrpSpPr>
                        <p:grpSpPr>
                          <a:xfrm>
                            <a:off x="3307310" y="1483175"/>
                            <a:ext cx="3703359" cy="5384625"/>
                            <a:chOff x="3307310" y="1483175"/>
                            <a:chExt cx="3703359" cy="5384625"/>
                          </a:xfrm>
                        </p:grpSpPr>
                        <p:sp>
                          <p:nvSpPr>
                            <p:cNvPr id="42" name="TextBox 41"/>
                            <p:cNvSpPr txBox="1"/>
                            <p:nvPr/>
                          </p:nvSpPr>
                          <p:spPr>
                            <a:xfrm>
                              <a:off x="5735920" y="5123734"/>
                              <a:ext cx="1076599" cy="174406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de-DE" sz="2800" dirty="0">
                                <a:solidFill>
                                  <a:srgbClr val="FFFFFF"/>
                                </a:solidFill>
                                <a:latin typeface="Apple Casual"/>
                                <a:cs typeface="Apple Casual"/>
                              </a:endParaRPr>
                            </a:p>
                          </p:txBody>
                        </p:sp>
                        <p:grpSp>
                          <p:nvGrpSpPr>
                            <p:cNvPr id="43" name="Group 14"/>
                            <p:cNvGrpSpPr/>
                            <p:nvPr/>
                          </p:nvGrpSpPr>
                          <p:grpSpPr>
                            <a:xfrm>
                              <a:off x="3307310" y="1483175"/>
                              <a:ext cx="3703359" cy="2461498"/>
                              <a:chOff x="3307310" y="1483175"/>
                              <a:chExt cx="3703359" cy="2461498"/>
                            </a:xfrm>
                          </p:grpSpPr>
                          <p:sp>
                            <p:nvSpPr>
                              <p:cNvPr id="44" name="Rectangle 43"/>
                              <p:cNvSpPr/>
                              <p:nvPr/>
                            </p:nvSpPr>
                            <p:spPr>
                              <a:xfrm>
                                <a:off x="5792550" y="1483175"/>
                                <a:ext cx="1218119" cy="1744066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endParaRPr lang="de-DE" sz="2800" dirty="0">
                                  <a:solidFill>
                                    <a:srgbClr val="FFFFFF"/>
                                  </a:solidFill>
                                  <a:latin typeface="Apple Casual"/>
                                  <a:cs typeface="Apple Casu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" name="Oval 8"/>
                              <p:cNvSpPr/>
                              <p:nvPr/>
                            </p:nvSpPr>
                            <p:spPr>
                              <a:xfrm>
                                <a:off x="4099288" y="2824676"/>
                                <a:ext cx="914400" cy="91440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>
                                <a:solidFill>
                                  <a:srgbClr val="FFFF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49" name="Oval 48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3307310" y="1871758"/>
                                <a:ext cx="526979" cy="466189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50" name="Oval 49"/>
                              <p:cNvSpPr/>
                              <p:nvPr/>
                            </p:nvSpPr>
                            <p:spPr>
                              <a:xfrm>
                                <a:off x="5351628" y="3468076"/>
                                <a:ext cx="426970" cy="476597"/>
                              </a:xfrm>
                              <a:prstGeom prst="ellipse">
                                <a:avLst/>
                              </a:prstGeom>
                              <a:ln>
                                <a:solidFill>
                                  <a:srgbClr val="FFFF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39" name="TextBox 5"/>
                        <p:cNvSpPr txBox="1"/>
                        <p:nvPr/>
                      </p:nvSpPr>
                      <p:spPr>
                        <a:xfrm>
                          <a:off x="7354650" y="2498245"/>
                          <a:ext cx="615553" cy="43088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endParaRPr lang="de-DE" sz="7800" dirty="0">
                            <a:ln>
                              <a:solidFill>
                                <a:srgbClr val="FFFFFF"/>
                              </a:solidFill>
                            </a:ln>
                            <a:solidFill>
                              <a:srgbClr val="FFFFFF"/>
                            </a:solidFill>
                            <a:latin typeface="Apple Casual"/>
                            <a:cs typeface="Apple Casu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4662050" y="4603936"/>
                    <a:ext cx="1917350" cy="1723597"/>
                    <a:chOff x="4571645" y="2195595"/>
                    <a:chExt cx="2403844" cy="2163979"/>
                  </a:xfrm>
                </p:grpSpPr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5980397" y="3061454"/>
                      <a:ext cx="287866" cy="142522"/>
                    </a:xfrm>
                    <a:custGeom>
                      <a:avLst/>
                      <a:gdLst>
                        <a:gd name="connsiteX0" fmla="*/ 0 w 287866"/>
                        <a:gd name="connsiteY0" fmla="*/ 142522 h 142522"/>
                        <a:gd name="connsiteX1" fmla="*/ 135466 w 287866"/>
                        <a:gd name="connsiteY1" fmla="*/ 7055 h 142522"/>
                        <a:gd name="connsiteX2" fmla="*/ 287866 w 287866"/>
                        <a:gd name="connsiteY2" fmla="*/ 100189 h 1425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7866" h="142522">
                          <a:moveTo>
                            <a:pt x="0" y="142522"/>
                          </a:moveTo>
                          <a:cubicBezTo>
                            <a:pt x="43744" y="78316"/>
                            <a:pt x="87488" y="14110"/>
                            <a:pt x="135466" y="7055"/>
                          </a:cubicBezTo>
                          <a:cubicBezTo>
                            <a:pt x="183444" y="0"/>
                            <a:pt x="287866" y="100189"/>
                            <a:pt x="287866" y="100189"/>
                          </a:cubicBezTo>
                        </a:path>
                      </a:pathLst>
                    </a:custGeom>
                    <a:ln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54" name="Group 32"/>
                    <p:cNvGrpSpPr/>
                    <p:nvPr/>
                  </p:nvGrpSpPr>
                  <p:grpSpPr>
                    <a:xfrm>
                      <a:off x="4571645" y="2195595"/>
                      <a:ext cx="2403844" cy="2163979"/>
                      <a:chOff x="4571645" y="2195595"/>
                      <a:chExt cx="2403844" cy="2163979"/>
                    </a:xfrm>
                  </p:grpSpPr>
                  <p:grpSp>
                    <p:nvGrpSpPr>
                      <p:cNvPr id="56" name="Group 30"/>
                      <p:cNvGrpSpPr/>
                      <p:nvPr/>
                    </p:nvGrpSpPr>
                    <p:grpSpPr>
                      <a:xfrm>
                        <a:off x="5652986" y="2195595"/>
                        <a:ext cx="1322503" cy="1092216"/>
                        <a:chOff x="5652986" y="2195595"/>
                        <a:chExt cx="1322503" cy="1092216"/>
                      </a:xfrm>
                    </p:grpSpPr>
                    <p:sp>
                      <p:nvSpPr>
                        <p:cNvPr id="72" name="Freeform 3"/>
                        <p:cNvSpPr/>
                        <p:nvPr/>
                      </p:nvSpPr>
                      <p:spPr>
                        <a:xfrm>
                          <a:off x="5652986" y="2195595"/>
                          <a:ext cx="1322503" cy="986520"/>
                        </a:xfrm>
                        <a:custGeom>
                          <a:avLst/>
                          <a:gdLst>
                            <a:gd name="connsiteX0" fmla="*/ 0 w 2202983"/>
                            <a:gd name="connsiteY0" fmla="*/ 0 h 1606787"/>
                            <a:gd name="connsiteX1" fmla="*/ 1464336 w 2202983"/>
                            <a:gd name="connsiteY1" fmla="*/ 466487 h 1606787"/>
                            <a:gd name="connsiteX2" fmla="*/ 2202983 w 2202983"/>
                            <a:gd name="connsiteY2" fmla="*/ 1606787 h 16067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202983" h="1606787">
                              <a:moveTo>
                                <a:pt x="0" y="0"/>
                              </a:moveTo>
                              <a:cubicBezTo>
                                <a:pt x="548586" y="99344"/>
                                <a:pt x="1097172" y="198689"/>
                                <a:pt x="1464336" y="466487"/>
                              </a:cubicBezTo>
                              <a:cubicBezTo>
                                <a:pt x="1831500" y="734285"/>
                                <a:pt x="2202983" y="1606787"/>
                                <a:pt x="2202983" y="1606787"/>
                              </a:cubicBezTo>
                            </a:path>
                          </a:pathLst>
                        </a:custGeom>
                        <a:ln>
                          <a:solidFill>
                            <a:srgbClr val="FFFFFF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73" name="Rectangle 72"/>
                        <p:cNvSpPr/>
                        <p:nvPr/>
                      </p:nvSpPr>
                      <p:spPr>
                        <a:xfrm>
                          <a:off x="6050895" y="2553623"/>
                          <a:ext cx="310502" cy="734188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de-DE" sz="1600" b="1" dirty="0" smtClean="0">
                              <a:ln>
                                <a:solidFill>
                                  <a:srgbClr val="FFFFFF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Lucida Grande"/>
                              <a:ea typeface="Lucida Grande"/>
                              <a:cs typeface="Lucida Grande"/>
                            </a:rPr>
                            <a:t>γ</a:t>
                          </a:r>
                          <a:endParaRPr lang="de-DE" sz="1600" dirty="0">
                            <a:ln>
                              <a:solidFill>
                                <a:srgbClr val="FFFFFF"/>
                              </a:solidFill>
                            </a:ln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7" name="Group 31"/>
                      <p:cNvGrpSpPr/>
                      <p:nvPr/>
                    </p:nvGrpSpPr>
                    <p:grpSpPr>
                      <a:xfrm>
                        <a:off x="4571645" y="2195595"/>
                        <a:ext cx="2396064" cy="2163979"/>
                        <a:chOff x="4571645" y="2195595"/>
                        <a:chExt cx="2396064" cy="2163979"/>
                      </a:xfrm>
                    </p:grpSpPr>
                    <p:grpSp>
                      <p:nvGrpSpPr>
                        <p:cNvPr id="58" name="Group 29"/>
                        <p:cNvGrpSpPr/>
                        <p:nvPr/>
                      </p:nvGrpSpPr>
                      <p:grpSpPr>
                        <a:xfrm>
                          <a:off x="4571645" y="2195595"/>
                          <a:ext cx="1322503" cy="2163979"/>
                          <a:chOff x="4571645" y="2195595"/>
                          <a:chExt cx="1322503" cy="2163979"/>
                        </a:xfrm>
                      </p:grpSpPr>
                      <p:grpSp>
                        <p:nvGrpSpPr>
                          <p:cNvPr id="68" name="Group 10"/>
                          <p:cNvGrpSpPr/>
                          <p:nvPr/>
                        </p:nvGrpSpPr>
                        <p:grpSpPr>
                          <a:xfrm>
                            <a:off x="4571645" y="2195595"/>
                            <a:ext cx="1322503" cy="2163979"/>
                            <a:chOff x="3524773" y="1179174"/>
                            <a:chExt cx="2202983" cy="3524565"/>
                          </a:xfrm>
                        </p:grpSpPr>
                        <p:sp>
                          <p:nvSpPr>
                            <p:cNvPr id="70" name="Freeform 5"/>
                            <p:cNvSpPr/>
                            <p:nvPr/>
                          </p:nvSpPr>
                          <p:spPr>
                            <a:xfrm>
                              <a:off x="3524773" y="3096952"/>
                              <a:ext cx="2202983" cy="1606787"/>
                            </a:xfrm>
                            <a:custGeom>
                              <a:avLst/>
                              <a:gdLst>
                                <a:gd name="connsiteX0" fmla="*/ 0 w 2202983"/>
                                <a:gd name="connsiteY0" fmla="*/ 0 h 1606787"/>
                                <a:gd name="connsiteX1" fmla="*/ 1464336 w 2202983"/>
                                <a:gd name="connsiteY1" fmla="*/ 466487 h 1606787"/>
                                <a:gd name="connsiteX2" fmla="*/ 2202983 w 2202983"/>
                                <a:gd name="connsiteY2" fmla="*/ 1606787 h 160678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202983" h="1606787">
                                  <a:moveTo>
                                    <a:pt x="0" y="0"/>
                                  </a:moveTo>
                                  <a:cubicBezTo>
                                    <a:pt x="548586" y="99344"/>
                                    <a:pt x="1097172" y="198689"/>
                                    <a:pt x="1464336" y="466487"/>
                                  </a:cubicBezTo>
                                  <a:cubicBezTo>
                                    <a:pt x="1831500" y="734285"/>
                                    <a:pt x="2202983" y="1606787"/>
                                    <a:pt x="2202983" y="1606787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71" name="Freeform 6"/>
                            <p:cNvSpPr/>
                            <p:nvPr/>
                          </p:nvSpPr>
                          <p:spPr>
                            <a:xfrm>
                              <a:off x="3537732" y="1179174"/>
                              <a:ext cx="1788304" cy="1917778"/>
                            </a:xfrm>
                            <a:custGeom>
                              <a:avLst/>
                              <a:gdLst>
                                <a:gd name="connsiteX0" fmla="*/ 0 w 1788304"/>
                                <a:gd name="connsiteY0" fmla="*/ 1917778 h 1917778"/>
                                <a:gd name="connsiteX1" fmla="*/ 622019 w 1788304"/>
                                <a:gd name="connsiteY1" fmla="*/ 764520 h 1917778"/>
                                <a:gd name="connsiteX2" fmla="*/ 1788304 w 1788304"/>
                                <a:gd name="connsiteY2" fmla="*/ 0 h 19177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788304" h="1917778">
                                  <a:moveTo>
                                    <a:pt x="0" y="1917778"/>
                                  </a:moveTo>
                                  <a:cubicBezTo>
                                    <a:pt x="161984" y="1500964"/>
                                    <a:pt x="323968" y="1084150"/>
                                    <a:pt x="622019" y="764520"/>
                                  </a:cubicBezTo>
                                  <a:cubicBezTo>
                                    <a:pt x="920070" y="444890"/>
                                    <a:pt x="1788304" y="0"/>
                                    <a:pt x="1788304" y="0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69" name="Rectangle 68"/>
                          <p:cNvSpPr/>
                          <p:nvPr/>
                        </p:nvSpPr>
                        <p:spPr>
                          <a:xfrm>
                            <a:off x="5315875" y="2722899"/>
                            <a:ext cx="338554" cy="734187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de-DE" sz="1600" b="1" dirty="0" smtClean="0">
                                <a:ln>
                                  <a:solidFill>
                                    <a:srgbClr val="FFFFFF"/>
                                  </a:solidFill>
                                </a:ln>
                                <a:solidFill>
                                  <a:srgbClr val="FFFFFF"/>
                                </a:solidFill>
                                <a:latin typeface="Lucida Grande"/>
                                <a:ea typeface="Lucida Grande"/>
                                <a:cs typeface="Lucida Grande"/>
                              </a:rPr>
                              <a:t>α</a:t>
                            </a:r>
                            <a:endParaRPr lang="de-DE" sz="1600" dirty="0">
                              <a:ln>
                                <a:solidFill>
                                  <a:srgbClr val="FFFFFF"/>
                                </a:solidFill>
                              </a:ln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9" name="Group 28"/>
                        <p:cNvGrpSpPr/>
                        <p:nvPr/>
                      </p:nvGrpSpPr>
                      <p:grpSpPr>
                        <a:xfrm>
                          <a:off x="5260730" y="2591554"/>
                          <a:ext cx="1706979" cy="1767058"/>
                          <a:chOff x="5260730" y="2591554"/>
                          <a:chExt cx="1706979" cy="1767058"/>
                        </a:xfrm>
                      </p:grpSpPr>
                      <p:sp>
                        <p:nvSpPr>
                          <p:cNvPr id="60" name="Rectangle 59"/>
                          <p:cNvSpPr/>
                          <p:nvPr/>
                        </p:nvSpPr>
                        <p:spPr>
                          <a:xfrm>
                            <a:off x="5966023" y="3043222"/>
                            <a:ext cx="316613" cy="734187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r>
                              <a:rPr lang="de-DE" sz="1600" b="1" dirty="0" smtClean="0">
                                <a:ln>
                                  <a:solidFill>
                                    <a:srgbClr val="FFFFFF"/>
                                  </a:solidFill>
                                </a:ln>
                                <a:solidFill>
                                  <a:srgbClr val="FFFFFF"/>
                                </a:solidFill>
                                <a:latin typeface="Lucida Grande"/>
                                <a:ea typeface="Lucida Grande"/>
                                <a:cs typeface="Lucida Grande"/>
                              </a:rPr>
                              <a:t>β</a:t>
                            </a:r>
                            <a:endParaRPr lang="de-DE" sz="1600" dirty="0">
                              <a:ln>
                                <a:solidFill>
                                  <a:srgbClr val="FFFFFF"/>
                                </a:solidFill>
                              </a:ln>
                              <a:solidFill>
                                <a:srgbClr val="FFFFFF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61" name="Group 27"/>
                          <p:cNvGrpSpPr/>
                          <p:nvPr/>
                        </p:nvGrpSpPr>
                        <p:grpSpPr>
                          <a:xfrm>
                            <a:off x="5260730" y="2591554"/>
                            <a:ext cx="1706979" cy="1767058"/>
                            <a:chOff x="5260730" y="2591554"/>
                            <a:chExt cx="1706979" cy="1767058"/>
                          </a:xfrm>
                        </p:grpSpPr>
                        <p:sp>
                          <p:nvSpPr>
                            <p:cNvPr id="62" name="Freeform 61"/>
                            <p:cNvSpPr/>
                            <p:nvPr/>
                          </p:nvSpPr>
                          <p:spPr>
                            <a:xfrm>
                              <a:off x="5894148" y="3181153"/>
                              <a:ext cx="1073561" cy="1177459"/>
                            </a:xfrm>
                            <a:custGeom>
                              <a:avLst/>
                              <a:gdLst>
                                <a:gd name="connsiteX0" fmla="*/ 0 w 1788304"/>
                                <a:gd name="connsiteY0" fmla="*/ 1917778 h 1917778"/>
                                <a:gd name="connsiteX1" fmla="*/ 622019 w 1788304"/>
                                <a:gd name="connsiteY1" fmla="*/ 764520 h 1917778"/>
                                <a:gd name="connsiteX2" fmla="*/ 1788304 w 1788304"/>
                                <a:gd name="connsiteY2" fmla="*/ 0 h 19177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788304" h="1917778">
                                  <a:moveTo>
                                    <a:pt x="0" y="1917778"/>
                                  </a:moveTo>
                                  <a:cubicBezTo>
                                    <a:pt x="161984" y="1500964"/>
                                    <a:pt x="323968" y="1084150"/>
                                    <a:pt x="622019" y="764520"/>
                                  </a:cubicBezTo>
                                  <a:cubicBezTo>
                                    <a:pt x="920070" y="444890"/>
                                    <a:pt x="1788304" y="0"/>
                                    <a:pt x="1788304" y="0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63" name="Freeform 62"/>
                            <p:cNvSpPr/>
                            <p:nvPr/>
                          </p:nvSpPr>
                          <p:spPr>
                            <a:xfrm>
                              <a:off x="5260730" y="2983843"/>
                              <a:ext cx="863600" cy="397933"/>
                            </a:xfrm>
                            <a:custGeom>
                              <a:avLst/>
                              <a:gdLst>
                                <a:gd name="connsiteX0" fmla="*/ 0 w 863600"/>
                                <a:gd name="connsiteY0" fmla="*/ 0 h 397933"/>
                                <a:gd name="connsiteX1" fmla="*/ 508000 w 863600"/>
                                <a:gd name="connsiteY1" fmla="*/ 84666 h 397933"/>
                                <a:gd name="connsiteX2" fmla="*/ 863600 w 863600"/>
                                <a:gd name="connsiteY2" fmla="*/ 397933 h 39793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863600" h="397933">
                                  <a:moveTo>
                                    <a:pt x="0" y="0"/>
                                  </a:moveTo>
                                  <a:cubicBezTo>
                                    <a:pt x="182033" y="9172"/>
                                    <a:pt x="364067" y="18344"/>
                                    <a:pt x="508000" y="84666"/>
                                  </a:cubicBezTo>
                                  <a:cubicBezTo>
                                    <a:pt x="651933" y="150988"/>
                                    <a:pt x="757766" y="274460"/>
                                    <a:pt x="863600" y="397933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cxnSp>
                          <p:nvCxnSpPr>
                            <p:cNvPr id="64" name="Curved Connector 39"/>
                            <p:cNvCxnSpPr>
                              <a:stCxn id="63" idx="2"/>
                            </p:cNvCxnSpPr>
                            <p:nvPr/>
                          </p:nvCxnSpPr>
                          <p:spPr>
                            <a:xfrm flipV="1">
                              <a:off x="6124330" y="2645176"/>
                              <a:ext cx="222116" cy="736600"/>
                            </a:xfrm>
                            <a:prstGeom prst="curvedConnector2">
                              <a:avLst/>
                            </a:pr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5" name="Freeform 64"/>
                            <p:cNvSpPr/>
                            <p:nvPr/>
                          </p:nvSpPr>
                          <p:spPr>
                            <a:xfrm>
                              <a:off x="5277663" y="2591554"/>
                              <a:ext cx="1083734" cy="383822"/>
                            </a:xfrm>
                            <a:custGeom>
                              <a:avLst/>
                              <a:gdLst>
                                <a:gd name="connsiteX0" fmla="*/ 0 w 1083734"/>
                                <a:gd name="connsiteY0" fmla="*/ 383822 h 383822"/>
                                <a:gd name="connsiteX1" fmla="*/ 499534 w 1083734"/>
                                <a:gd name="connsiteY1" fmla="*/ 53622 h 383822"/>
                                <a:gd name="connsiteX2" fmla="*/ 1083734 w 1083734"/>
                                <a:gd name="connsiteY2" fmla="*/ 62089 h 3838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083734" h="383822">
                                  <a:moveTo>
                                    <a:pt x="0" y="383822"/>
                                  </a:moveTo>
                                  <a:cubicBezTo>
                                    <a:pt x="159456" y="245533"/>
                                    <a:pt x="318912" y="107244"/>
                                    <a:pt x="499534" y="53622"/>
                                  </a:cubicBezTo>
                                  <a:cubicBezTo>
                                    <a:pt x="680156" y="0"/>
                                    <a:pt x="1083734" y="62089"/>
                                    <a:pt x="1083734" y="62089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66" name="Freeform 65"/>
                            <p:cNvSpPr/>
                            <p:nvPr/>
                          </p:nvSpPr>
                          <p:spPr>
                            <a:xfrm>
                              <a:off x="5557063" y="2763709"/>
                              <a:ext cx="97367" cy="237067"/>
                            </a:xfrm>
                            <a:custGeom>
                              <a:avLst/>
                              <a:gdLst>
                                <a:gd name="connsiteX0" fmla="*/ 0 w 97367"/>
                                <a:gd name="connsiteY0" fmla="*/ 0 h 237067"/>
                                <a:gd name="connsiteX1" fmla="*/ 93134 w 97367"/>
                                <a:gd name="connsiteY1" fmla="*/ 118534 h 237067"/>
                                <a:gd name="connsiteX2" fmla="*/ 25400 w 97367"/>
                                <a:gd name="connsiteY2" fmla="*/ 237067 h 23706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97367" h="237067">
                                  <a:moveTo>
                                    <a:pt x="0" y="0"/>
                                  </a:moveTo>
                                  <a:cubicBezTo>
                                    <a:pt x="44450" y="39511"/>
                                    <a:pt x="88901" y="79023"/>
                                    <a:pt x="93134" y="118534"/>
                                  </a:cubicBezTo>
                                  <a:cubicBezTo>
                                    <a:pt x="97367" y="158045"/>
                                    <a:pt x="25400" y="237067"/>
                                    <a:pt x="25400" y="237067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67" name="Freeform 66"/>
                            <p:cNvSpPr/>
                            <p:nvPr/>
                          </p:nvSpPr>
                          <p:spPr>
                            <a:xfrm>
                              <a:off x="6036841" y="2645176"/>
                              <a:ext cx="299156" cy="270933"/>
                            </a:xfrm>
                            <a:custGeom>
                              <a:avLst/>
                              <a:gdLst>
                                <a:gd name="connsiteX0" fmla="*/ 28222 w 299156"/>
                                <a:gd name="connsiteY0" fmla="*/ 0 h 270933"/>
                                <a:gd name="connsiteX1" fmla="*/ 45156 w 299156"/>
                                <a:gd name="connsiteY1" fmla="*/ 194733 h 270933"/>
                                <a:gd name="connsiteX2" fmla="*/ 299156 w 299156"/>
                                <a:gd name="connsiteY2" fmla="*/ 270933 h 27093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99156" h="270933">
                                  <a:moveTo>
                                    <a:pt x="28222" y="0"/>
                                  </a:moveTo>
                                  <a:cubicBezTo>
                                    <a:pt x="14111" y="74789"/>
                                    <a:pt x="0" y="149578"/>
                                    <a:pt x="45156" y="194733"/>
                                  </a:cubicBezTo>
                                  <a:cubicBezTo>
                                    <a:pt x="90312" y="239888"/>
                                    <a:pt x="299156" y="270933"/>
                                    <a:pt x="299156" y="270933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55" name="Freeform 54"/>
                    <p:cNvSpPr/>
                    <p:nvPr/>
                  </p:nvSpPr>
                  <p:spPr>
                    <a:xfrm>
                      <a:off x="5357367" y="2412046"/>
                      <a:ext cx="1073561" cy="1177459"/>
                    </a:xfrm>
                    <a:custGeom>
                      <a:avLst/>
                      <a:gdLst>
                        <a:gd name="connsiteX0" fmla="*/ 0 w 1788304"/>
                        <a:gd name="connsiteY0" fmla="*/ 1917778 h 1917778"/>
                        <a:gd name="connsiteX1" fmla="*/ 622019 w 1788304"/>
                        <a:gd name="connsiteY1" fmla="*/ 764520 h 1917778"/>
                        <a:gd name="connsiteX2" fmla="*/ 1788304 w 1788304"/>
                        <a:gd name="connsiteY2" fmla="*/ 0 h 19177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8304" h="1917778">
                          <a:moveTo>
                            <a:pt x="0" y="1917778"/>
                          </a:moveTo>
                          <a:cubicBezTo>
                            <a:pt x="161984" y="1500964"/>
                            <a:pt x="323968" y="1084150"/>
                            <a:pt x="622019" y="764520"/>
                          </a:cubicBezTo>
                          <a:cubicBezTo>
                            <a:pt x="920070" y="444890"/>
                            <a:pt x="1788304" y="0"/>
                            <a:pt x="1788304" y="0"/>
                          </a:cubicBezTo>
                        </a:path>
                      </a:pathLst>
                    </a:custGeom>
                    <a:ln w="25400" cap="flat" cmpd="sng" algn="ctr">
                      <a:solidFill>
                        <a:srgbClr val="FFFFFF">
                          <a:alpha val="21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</p:grpSp>
      <p:sp>
        <p:nvSpPr>
          <p:cNvPr id="79" name="TextBox 78"/>
          <p:cNvSpPr txBox="1"/>
          <p:nvPr/>
        </p:nvSpPr>
        <p:spPr>
          <a:xfrm>
            <a:off x="442236" y="5549367"/>
            <a:ext cx="852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Gravitation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mit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Mathematik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(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Differentialgeometrie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zu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modellieren</a:t>
            </a:r>
            <a:endParaRPr lang="en-US" sz="24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ermöglicht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neue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Vorhersagen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und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verbessertes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Verständnis</a:t>
            </a:r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!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Mathe ermöglicht Vorhersagen wie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720" y="1597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chwarze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Löcher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Expansion</a:t>
            </a:r>
            <a:r>
              <a:rPr kumimoji="0" lang="en-US" sz="3200" b="0" i="0" u="none" strike="noStrike" kern="1200" cap="none" spc="0" normalizeH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US" sz="3200" b="0" i="0" u="none" strike="noStrike" kern="1200" cap="none" spc="0" normalizeH="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Universums</a:t>
            </a:r>
            <a:r>
              <a:rPr kumimoji="0" lang="en-US" sz="3200" b="0" i="0" u="none" strike="noStrike" kern="1200" cap="none" spc="0" normalizeH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noProof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Gravitationswellen</a:t>
            </a:r>
            <a:r>
              <a:rPr kumimoji="0" lang="en-US" sz="3200" b="0" i="0" u="none" strike="noStrike" kern="1200" cap="none" spc="0" normalizeH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Schwarzs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74" y="1551230"/>
            <a:ext cx="2108200" cy="1130300"/>
          </a:xfrm>
          <a:prstGeom prst="rect">
            <a:avLst/>
          </a:prstGeom>
        </p:spPr>
      </p:pic>
      <p:pic>
        <p:nvPicPr>
          <p:cNvPr id="7" name="Picture 6" descr="I02-06-expan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49" y="3274020"/>
            <a:ext cx="2143125" cy="1352550"/>
          </a:xfrm>
          <a:prstGeom prst="rect">
            <a:avLst/>
          </a:prstGeom>
        </p:spPr>
      </p:pic>
      <p:pic>
        <p:nvPicPr>
          <p:cNvPr id="8" name="Picture 7" descr="dn13579-1_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74" y="5102543"/>
            <a:ext cx="2062483" cy="138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Einsteins </a:t>
            </a:r>
            <a:r>
              <a:rPr lang="de-DE" sz="4400" u="sng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T</a:t>
            </a:r>
            <a:r>
              <a:rPr kumimoji="0" lang="de-DE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heorie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847" y="2163979"/>
            <a:ext cx="6032079" cy="369302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heißt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“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llg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emeine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elativitätstheorie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”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Benutzt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Ideen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aus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ifferential-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geometrie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w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Krümmung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eschreibt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ravitation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durch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eine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ifferentialgleichung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51377" y="2086529"/>
            <a:ext cx="5999890" cy="3693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Hauptg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leichung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in “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Raum-Zeit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”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=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Lichtgeschwindigkeit</a:t>
            </a: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R,	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Ric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messen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Krümmung</a:t>
            </a: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:			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messen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bstände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/Winkel</a:t>
            </a: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T: 	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beschreibt</a:t>
            </a:r>
            <a:r>
              <a:rPr lang="en-US" sz="32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Materie</a:t>
            </a: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ple Casual"/>
              <a:ea typeface="+mn-ea"/>
              <a:cs typeface="Apple Casu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Allgemeine </a:t>
            </a:r>
            <a:r>
              <a:rPr lang="de-DE" sz="4400" u="sng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R</a:t>
            </a:r>
            <a:r>
              <a:rPr kumimoji="0" lang="de-DE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elativitätstheorie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10" y="2729540"/>
            <a:ext cx="33401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Beschreibt</a:t>
            </a:r>
            <a:r>
              <a:rPr kumimoji="0" lang="de-DE" sz="44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die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Welt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847" y="2163979"/>
            <a:ext cx="6032079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Einsteins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heorie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k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onsistent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it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vielen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Messungen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Lichtablenkung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Rotverschiebung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Anwendungen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847" y="2163979"/>
            <a:ext cx="6032079" cy="36930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u="sng" dirty="0" smtClean="0">
                <a:solidFill>
                  <a:schemeClr val="bg1"/>
                </a:solidFill>
                <a:latin typeface="Apple Casual"/>
                <a:cs typeface="Apple Casual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eneral </a:t>
            </a:r>
            <a:r>
              <a:rPr lang="en-US" u="sng" dirty="0" smtClean="0">
                <a:solidFill>
                  <a:schemeClr val="bg1"/>
                </a:solidFill>
                <a:latin typeface="Apple Casual"/>
                <a:cs typeface="Apple Casual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ositioning </a:t>
            </a:r>
            <a:r>
              <a:rPr lang="en-US" u="sng" dirty="0" smtClean="0">
                <a:solidFill>
                  <a:schemeClr val="bg1"/>
                </a:solidFill>
                <a:latin typeface="Apple Casual"/>
                <a:cs typeface="Apple Casual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ystem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atelliten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Raumfahrt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3760" y="2325355"/>
            <a:ext cx="4918807" cy="3576099"/>
            <a:chOff x="1624075" y="1732898"/>
            <a:chExt cx="4918807" cy="3576099"/>
          </a:xfrm>
        </p:grpSpPr>
        <p:grpSp>
          <p:nvGrpSpPr>
            <p:cNvPr id="6" name="Group 31"/>
            <p:cNvGrpSpPr/>
            <p:nvPr/>
          </p:nvGrpSpPr>
          <p:grpSpPr>
            <a:xfrm>
              <a:off x="2401094" y="1777603"/>
              <a:ext cx="4141788" cy="3531394"/>
              <a:chOff x="2692400" y="1892300"/>
              <a:chExt cx="4141788" cy="353139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692400" y="3543300"/>
                <a:ext cx="1778000" cy="11684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692400" y="1892300"/>
                <a:ext cx="2362200" cy="1651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470400" y="3060700"/>
                <a:ext cx="2362200" cy="1651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054600" y="1892300"/>
                <a:ext cx="1778000" cy="11684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114800" y="5067300"/>
                <a:ext cx="711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698206" y="2247106"/>
                <a:ext cx="711200" cy="1588"/>
              </a:xfrm>
              <a:prstGeom prst="line">
                <a:avLst/>
              </a:prstGeom>
              <a:ln w="25400" cap="flat" cmpd="sng" algn="ctr">
                <a:solidFill>
                  <a:schemeClr val="bg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2337594" y="3898106"/>
                <a:ext cx="711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6477794" y="3415506"/>
                <a:ext cx="711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471988" y="3771900"/>
                <a:ext cx="2362200" cy="1651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693988" y="2603500"/>
                <a:ext cx="2362200" cy="1651000"/>
              </a:xfrm>
              <a:prstGeom prst="line">
                <a:avLst/>
              </a:prstGeom>
              <a:ln w="25400" cap="flat" cmpd="sng" algn="ctr">
                <a:solidFill>
                  <a:schemeClr val="bg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56188" y="2603500"/>
                <a:ext cx="1778000" cy="1168400"/>
              </a:xfrm>
              <a:prstGeom prst="line">
                <a:avLst/>
              </a:prstGeom>
              <a:ln w="25400" cap="flat" cmpd="sng" algn="ctr">
                <a:solidFill>
                  <a:schemeClr val="bg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693988" y="4254500"/>
                <a:ext cx="1778000" cy="11684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"/>
            <p:cNvGrpSpPr/>
            <p:nvPr/>
          </p:nvGrpSpPr>
          <p:grpSpPr>
            <a:xfrm>
              <a:off x="1624078" y="1732898"/>
              <a:ext cx="3265422" cy="1772302"/>
              <a:chOff x="1624078" y="1732898"/>
              <a:chExt cx="3265422" cy="1772302"/>
            </a:xfrm>
          </p:grpSpPr>
          <p:grpSp>
            <p:nvGrpSpPr>
              <p:cNvPr id="8" name="Group 44"/>
              <p:cNvGrpSpPr/>
              <p:nvPr/>
            </p:nvGrpSpPr>
            <p:grpSpPr>
              <a:xfrm>
                <a:off x="1624078" y="1732898"/>
                <a:ext cx="857568" cy="1320801"/>
                <a:chOff x="1442643" y="1777603"/>
                <a:chExt cx="1071958" cy="1651001"/>
              </a:xfrm>
              <a:solidFill>
                <a:schemeClr val="bg1"/>
              </a:solidFill>
            </p:grpSpPr>
            <p:sp>
              <p:nvSpPr>
                <p:cNvPr id="10" name="Oval 9"/>
                <p:cNvSpPr/>
                <p:nvPr/>
              </p:nvSpPr>
              <p:spPr>
                <a:xfrm>
                  <a:off x="1663700" y="2209800"/>
                  <a:ext cx="635794" cy="914400"/>
                </a:xfrm>
                <a:prstGeom prst="ellips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>
                <a:xfrm>
                  <a:off x="1798320" y="1777603"/>
                  <a:ext cx="365760" cy="365760"/>
                </a:xfrm>
                <a:prstGeom prst="ellips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2" name="Straight Connector 11"/>
                <p:cNvCxnSpPr>
                  <a:stCxn id="10" idx="0"/>
                  <a:endCxn id="11" idx="4"/>
                </p:cNvCxnSpPr>
                <p:nvPr/>
              </p:nvCxnSpPr>
              <p:spPr>
                <a:xfrm rot="16200000" flipV="1">
                  <a:off x="1948181" y="2176383"/>
                  <a:ext cx="66437" cy="397"/>
                </a:xfrm>
                <a:prstGeom prst="lin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248695" y="2209800"/>
                  <a:ext cx="265905" cy="215505"/>
                </a:xfrm>
                <a:prstGeom prst="lin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442643" y="2209802"/>
                  <a:ext cx="265903" cy="215503"/>
                </a:xfrm>
                <a:prstGeom prst="lin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10" idx="3"/>
                </p:cNvCxnSpPr>
                <p:nvPr/>
              </p:nvCxnSpPr>
              <p:spPr>
                <a:xfrm rot="5400000">
                  <a:off x="1380570" y="3052363"/>
                  <a:ext cx="438314" cy="314167"/>
                </a:xfrm>
                <a:prstGeom prst="lin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143483" y="3057486"/>
                  <a:ext cx="451013" cy="291222"/>
                </a:xfrm>
                <a:prstGeom prst="line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Freeform 8"/>
              <p:cNvSpPr/>
              <p:nvPr/>
            </p:nvSpPr>
            <p:spPr>
              <a:xfrm>
                <a:off x="2425700" y="1742017"/>
                <a:ext cx="2463800" cy="1763183"/>
              </a:xfrm>
              <a:custGeom>
                <a:avLst/>
                <a:gdLst>
                  <a:gd name="connsiteX0" fmla="*/ 0 w 2463800"/>
                  <a:gd name="connsiteY0" fmla="*/ 632883 h 1763183"/>
                  <a:gd name="connsiteX1" fmla="*/ 1524000 w 2463800"/>
                  <a:gd name="connsiteY1" fmla="*/ 188383 h 1763183"/>
                  <a:gd name="connsiteX2" fmla="*/ 2463800 w 2463800"/>
                  <a:gd name="connsiteY2" fmla="*/ 1763183 h 176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3800" h="1763183">
                    <a:moveTo>
                      <a:pt x="0" y="632883"/>
                    </a:moveTo>
                    <a:cubicBezTo>
                      <a:pt x="556683" y="316441"/>
                      <a:pt x="1113367" y="0"/>
                      <a:pt x="1524000" y="188383"/>
                    </a:cubicBezTo>
                    <a:cubicBezTo>
                      <a:pt x="1934633" y="376766"/>
                      <a:pt x="2199216" y="1069974"/>
                      <a:pt x="2463800" y="1763183"/>
                    </a:cubicBezTo>
                  </a:path>
                </a:pathLst>
              </a:custGeom>
              <a:ln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Relativitätstheorie im Alltag: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70113" y="2282040"/>
            <a:ext cx="4929125" cy="3576099"/>
            <a:chOff x="1624075" y="1732898"/>
            <a:chExt cx="4929125" cy="357609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180682" y="3657203"/>
              <a:ext cx="2362200" cy="165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2"/>
            <p:cNvGrpSpPr/>
            <p:nvPr/>
          </p:nvGrpSpPr>
          <p:grpSpPr>
            <a:xfrm>
              <a:off x="1624078" y="1732898"/>
              <a:ext cx="4929122" cy="3576099"/>
              <a:chOff x="1624078" y="1732898"/>
              <a:chExt cx="4929122" cy="357609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2401094" y="1777603"/>
                <a:ext cx="2362200" cy="16510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046288" y="3783409"/>
                <a:ext cx="711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61"/>
              <p:cNvGrpSpPr/>
              <p:nvPr/>
            </p:nvGrpSpPr>
            <p:grpSpPr>
              <a:xfrm>
                <a:off x="1624078" y="1732898"/>
                <a:ext cx="4929122" cy="3576099"/>
                <a:chOff x="1624078" y="1732898"/>
                <a:chExt cx="4929122" cy="3576099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2402682" y="2488803"/>
                  <a:ext cx="2362200" cy="1651000"/>
                </a:xfrm>
                <a:prstGeom prst="line">
                  <a:avLst/>
                </a:prstGeom>
                <a:ln w="25400" cap="flat" cmpd="sng" algn="ctr">
                  <a:solidFill>
                    <a:schemeClr val="bg1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764882" y="2488803"/>
                  <a:ext cx="1778000" cy="1168400"/>
                </a:xfrm>
                <a:prstGeom prst="line">
                  <a:avLst/>
                </a:prstGeom>
                <a:ln w="25400" cap="flat" cmpd="sng" algn="ctr">
                  <a:solidFill>
                    <a:schemeClr val="bg1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60"/>
                <p:cNvGrpSpPr/>
                <p:nvPr/>
              </p:nvGrpSpPr>
              <p:grpSpPr>
                <a:xfrm>
                  <a:off x="1624078" y="1732898"/>
                  <a:ext cx="4929122" cy="3576099"/>
                  <a:chOff x="1624078" y="1732898"/>
                  <a:chExt cx="4929122" cy="3576099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>
                    <a:off x="4419600" y="3109383"/>
                    <a:ext cx="1257300" cy="929217"/>
                  </a:xfrm>
                  <a:custGeom>
                    <a:avLst/>
                    <a:gdLst>
                      <a:gd name="connsiteX0" fmla="*/ 0 w 1257300"/>
                      <a:gd name="connsiteY0" fmla="*/ 929217 h 929217"/>
                      <a:gd name="connsiteX1" fmla="*/ 317500 w 1257300"/>
                      <a:gd name="connsiteY1" fmla="*/ 319617 h 929217"/>
                      <a:gd name="connsiteX2" fmla="*/ 1003300 w 1257300"/>
                      <a:gd name="connsiteY2" fmla="*/ 27517 h 929217"/>
                      <a:gd name="connsiteX3" fmla="*/ 1257300 w 1257300"/>
                      <a:gd name="connsiteY3" fmla="*/ 154517 h 929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7300" h="929217">
                        <a:moveTo>
                          <a:pt x="0" y="929217"/>
                        </a:moveTo>
                        <a:cubicBezTo>
                          <a:pt x="75141" y="699558"/>
                          <a:pt x="150283" y="469900"/>
                          <a:pt x="317500" y="319617"/>
                        </a:cubicBezTo>
                        <a:cubicBezTo>
                          <a:pt x="484717" y="169334"/>
                          <a:pt x="846667" y="55034"/>
                          <a:pt x="1003300" y="27517"/>
                        </a:cubicBezTo>
                        <a:cubicBezTo>
                          <a:pt x="1159933" y="0"/>
                          <a:pt x="1257300" y="154517"/>
                          <a:pt x="1257300" y="154517"/>
                        </a:cubicBezTo>
                      </a:path>
                    </a:pathLst>
                  </a:custGeom>
                  <a:ln w="25400" cap="flat" cmpd="sng" algn="ctr">
                    <a:solidFill>
                      <a:srgbClr val="FFFFFF">
                        <a:alpha val="70000"/>
                      </a:srgbClr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4394200" y="3314700"/>
                    <a:ext cx="1257300" cy="952500"/>
                  </a:xfrm>
                  <a:custGeom>
                    <a:avLst/>
                    <a:gdLst>
                      <a:gd name="connsiteX0" fmla="*/ 0 w 1257300"/>
                      <a:gd name="connsiteY0" fmla="*/ 762000 h 952500"/>
                      <a:gd name="connsiteX1" fmla="*/ 723900 w 1257300"/>
                      <a:gd name="connsiteY1" fmla="*/ 825500 h 952500"/>
                      <a:gd name="connsiteX2" fmla="*/ 1257300 w 1257300"/>
                      <a:gd name="connsiteY2" fmla="*/ 0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7300" h="952500">
                        <a:moveTo>
                          <a:pt x="0" y="762000"/>
                        </a:moveTo>
                        <a:cubicBezTo>
                          <a:pt x="257175" y="857250"/>
                          <a:pt x="514350" y="952500"/>
                          <a:pt x="723900" y="825500"/>
                        </a:cubicBezTo>
                        <a:cubicBezTo>
                          <a:pt x="933450" y="698500"/>
                          <a:pt x="1257300" y="0"/>
                          <a:pt x="1257300" y="0"/>
                        </a:cubicBezTo>
                      </a:path>
                    </a:pathLst>
                  </a:custGeom>
                  <a:ln w="25400" cap="flat" cmpd="sng" algn="ctr">
                    <a:solidFill>
                      <a:srgbClr val="FFFFFF">
                        <a:alpha val="70000"/>
                      </a:srgbClr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16" name="Group 58"/>
                  <p:cNvGrpSpPr/>
                  <p:nvPr/>
                </p:nvGrpSpPr>
                <p:grpSpPr>
                  <a:xfrm>
                    <a:off x="1624078" y="1732898"/>
                    <a:ext cx="4929122" cy="3576099"/>
                    <a:chOff x="1624078" y="1732898"/>
                    <a:chExt cx="4929122" cy="3576099"/>
                  </a:xfrm>
                </p:grpSpPr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>
                      <a:off x="3823494" y="4952603"/>
                      <a:ext cx="711200" cy="1588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>
                      <a:off x="6186488" y="3300809"/>
                      <a:ext cx="711200" cy="1588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oup 57"/>
                    <p:cNvGrpSpPr/>
                    <p:nvPr/>
                  </p:nvGrpSpPr>
                  <p:grpSpPr>
                    <a:xfrm>
                      <a:off x="1624078" y="1732898"/>
                      <a:ext cx="4929122" cy="3575305"/>
                      <a:chOff x="1624078" y="1732898"/>
                      <a:chExt cx="4929122" cy="3575305"/>
                    </a:xfrm>
                  </p:grpSpPr>
                  <p:cxnSp>
                    <p:nvCxnSpPr>
                      <p:cNvPr id="21" name="Straight Connector 16"/>
                      <p:cNvCxnSpPr/>
                      <p:nvPr/>
                    </p:nvCxnSpPr>
                    <p:spPr>
                      <a:xfrm rot="5400000">
                        <a:off x="4406900" y="2132409"/>
                        <a:ext cx="711200" cy="1588"/>
                      </a:xfrm>
                      <a:prstGeom prst="line">
                        <a:avLst/>
                      </a:prstGeom>
                      <a:ln w="25400" cap="flat" cmpd="sng" algn="ctr">
                        <a:solidFill>
                          <a:schemeClr val="bg1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2" name="Group 56"/>
                      <p:cNvGrpSpPr/>
                      <p:nvPr/>
                    </p:nvGrpSpPr>
                    <p:grpSpPr>
                      <a:xfrm>
                        <a:off x="1624078" y="1732898"/>
                        <a:ext cx="4929122" cy="3575305"/>
                        <a:chOff x="1624078" y="1732898"/>
                        <a:chExt cx="4929122" cy="3575305"/>
                      </a:xfrm>
                    </p:grpSpPr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>
                          <a:off x="2402682" y="4139803"/>
                          <a:ext cx="1778000" cy="116840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4" name="Group 47"/>
                        <p:cNvGrpSpPr/>
                        <p:nvPr/>
                      </p:nvGrpSpPr>
                      <p:grpSpPr>
                        <a:xfrm>
                          <a:off x="1624078" y="1732898"/>
                          <a:ext cx="4929122" cy="2877202"/>
                          <a:chOff x="1624078" y="1732898"/>
                          <a:chExt cx="4929122" cy="2877202"/>
                        </a:xfrm>
                      </p:grpSpPr>
                      <p:cxnSp>
                        <p:nvCxnSpPr>
                          <p:cNvPr id="25" name="Straight Connector 24"/>
                          <p:cNvCxnSpPr/>
                          <p:nvPr/>
                        </p:nvCxnSpPr>
                        <p:spPr>
                          <a:xfrm>
                            <a:off x="2401094" y="34286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6" name="Group 46"/>
                          <p:cNvGrpSpPr/>
                          <p:nvPr/>
                        </p:nvGrpSpPr>
                        <p:grpSpPr>
                          <a:xfrm>
                            <a:off x="1624078" y="1732898"/>
                            <a:ext cx="4917216" cy="2372203"/>
                            <a:chOff x="1624078" y="1732898"/>
                            <a:chExt cx="4917216" cy="2372203"/>
                          </a:xfrm>
                        </p:grpSpPr>
                        <p:cxnSp>
                          <p:nvCxnSpPr>
                            <p:cNvPr id="28" name="Straight Connector 27"/>
                            <p:cNvCxnSpPr/>
                            <p:nvPr/>
                          </p:nvCxnSpPr>
                          <p:spPr>
                            <a:xfrm>
                              <a:off x="4763294" y="1777603"/>
                              <a:ext cx="1778000" cy="11684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9" name="Group 44"/>
                            <p:cNvGrpSpPr/>
                            <p:nvPr/>
                          </p:nvGrpSpPr>
                          <p:grpSpPr>
                            <a:xfrm>
                              <a:off x="1624078" y="1732898"/>
                              <a:ext cx="857568" cy="1320801"/>
                              <a:chOff x="1442643" y="1777603"/>
                              <a:chExt cx="1071958" cy="1651001"/>
                            </a:xfrm>
                            <a:solidFill>
                              <a:schemeClr val="bg1">
                                <a:alpha val="20000"/>
                              </a:schemeClr>
                            </a:solidFill>
                          </p:grpSpPr>
                          <p:sp>
                            <p:nvSpPr>
                              <p:cNvPr id="43" name="Oval 42"/>
                              <p:cNvSpPr/>
                              <p:nvPr/>
                            </p:nvSpPr>
                            <p:spPr>
                              <a:xfrm>
                                <a:off x="1663700" y="2209800"/>
                                <a:ext cx="635794" cy="914400"/>
                              </a:xfrm>
                              <a:prstGeom prst="ellips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44" name="Oval 1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798320" y="1777603"/>
                                <a:ext cx="365760" cy="365760"/>
                              </a:xfrm>
                              <a:prstGeom prst="ellips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cxnSp>
                            <p:nvCxnSpPr>
                              <p:cNvPr id="45" name="Straight Connector 44"/>
                              <p:cNvCxnSpPr>
                                <a:stCxn id="43" idx="0"/>
                              </p:cNvCxnSpPr>
                              <p:nvPr/>
                            </p:nvCxnSpPr>
                            <p:spPr>
                              <a:xfrm rot="16200000" flipV="1">
                                <a:off x="1948181" y="2176383"/>
                                <a:ext cx="66437" cy="397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6" name="Straight Connector 45"/>
                              <p:cNvCxnSpPr/>
                              <p:nvPr/>
                            </p:nvCxnSpPr>
                            <p:spPr>
                              <a:xfrm flipV="1">
                                <a:off x="2248695" y="2209800"/>
                                <a:ext cx="265905" cy="215505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7" name="Straight Connector 46"/>
                              <p:cNvCxnSpPr/>
                              <p:nvPr/>
                            </p:nvCxnSpPr>
                            <p:spPr>
                              <a:xfrm>
                                <a:off x="1442643" y="2209802"/>
                                <a:ext cx="265903" cy="215503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8" name="Straight Connector 47"/>
                              <p:cNvCxnSpPr>
                                <a:stCxn id="43" idx="3"/>
                              </p:cNvCxnSpPr>
                              <p:nvPr/>
                            </p:nvCxnSpPr>
                            <p:spPr>
                              <a:xfrm rot="5400000">
                                <a:off x="1380570" y="3052363"/>
                                <a:ext cx="438314" cy="314167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9" name="Straight Connector 48"/>
                              <p:cNvCxnSpPr/>
                              <p:nvPr/>
                            </p:nvCxnSpPr>
                            <p:spPr>
                              <a:xfrm rot="16200000" flipH="1">
                                <a:off x="2143483" y="3057486"/>
                                <a:ext cx="451013" cy="291222"/>
                              </a:xfrm>
                              <a:prstGeom prst="line">
                                <a:avLst/>
                              </a:prstGeom>
                              <a:grpFill/>
                              <a:ln>
                                <a:solidFill>
                                  <a:srgbClr val="3366FF">
                                    <a:alpha val="20000"/>
                                  </a:srgbClr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0" name="Freeform 29"/>
                            <p:cNvSpPr/>
                            <p:nvPr/>
                          </p:nvSpPr>
                          <p:spPr>
                            <a:xfrm>
                              <a:off x="2425700" y="1742017"/>
                              <a:ext cx="2463800" cy="1763183"/>
                            </a:xfrm>
                            <a:custGeom>
                              <a:avLst/>
                              <a:gdLst>
                                <a:gd name="connsiteX0" fmla="*/ 0 w 2463800"/>
                                <a:gd name="connsiteY0" fmla="*/ 632883 h 1763183"/>
                                <a:gd name="connsiteX1" fmla="*/ 1524000 w 2463800"/>
                                <a:gd name="connsiteY1" fmla="*/ 188383 h 1763183"/>
                                <a:gd name="connsiteX2" fmla="*/ 2463800 w 2463800"/>
                                <a:gd name="connsiteY2" fmla="*/ 1763183 h 17631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463800" h="1763183">
                                  <a:moveTo>
                                    <a:pt x="0" y="632883"/>
                                  </a:moveTo>
                                  <a:cubicBezTo>
                                    <a:pt x="556683" y="316441"/>
                                    <a:pt x="1113367" y="0"/>
                                    <a:pt x="1524000" y="188383"/>
                                  </a:cubicBezTo>
                                  <a:cubicBezTo>
                                    <a:pt x="1934633" y="376766"/>
                                    <a:pt x="2199216" y="1069974"/>
                                    <a:pt x="2463800" y="1763183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3366FF">
                                  <a:alpha val="20000"/>
                                </a:srgbClr>
                              </a:solidFill>
                              <a:tailEnd type="arrow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31" name="Group 26"/>
                            <p:cNvGrpSpPr/>
                            <p:nvPr/>
                          </p:nvGrpSpPr>
                          <p:grpSpPr>
                            <a:xfrm>
                              <a:off x="4272479" y="3247533"/>
                              <a:ext cx="1320801" cy="857568"/>
                              <a:chOff x="4104482" y="3098997"/>
                              <a:chExt cx="1320801" cy="857568"/>
                            </a:xfrm>
                          </p:grpSpPr>
                          <p:grpSp>
                            <p:nvGrpSpPr>
                              <p:cNvPr id="32" name="Group 44"/>
                              <p:cNvGrpSpPr/>
                              <p:nvPr/>
                            </p:nvGrpSpPr>
                            <p:grpSpPr>
                              <a:xfrm rot="3000000">
                                <a:off x="4336099" y="2867380"/>
                                <a:ext cx="857568" cy="1320801"/>
                                <a:chOff x="1442643" y="1777603"/>
                                <a:chExt cx="1071958" cy="1651001"/>
                              </a:xfrm>
                              <a:solidFill>
                                <a:schemeClr val="bg1"/>
                              </a:solidFill>
                            </p:grpSpPr>
                            <p:sp>
                              <p:nvSpPr>
                                <p:cNvPr id="36" name="Oval 35"/>
                                <p:cNvSpPr/>
                                <p:nvPr/>
                              </p:nvSpPr>
                              <p:spPr>
                                <a:xfrm>
                                  <a:off x="1663700" y="2209800"/>
                                  <a:ext cx="635794" cy="9144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37" name="Oval 3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798320" y="1777603"/>
                                  <a:ext cx="365760" cy="36576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cxnSp>
                              <p:nvCxnSpPr>
                                <p:cNvPr id="38" name="Straight Connector 37"/>
                                <p:cNvCxnSpPr>
                                  <a:stCxn id="36" idx="0"/>
                                  <a:endCxn id="37" idx="4"/>
                                </p:cNvCxnSpPr>
                                <p:nvPr/>
                              </p:nvCxnSpPr>
                              <p:spPr>
                                <a:xfrm rot="16200000" flipV="1">
                                  <a:off x="1948181" y="2176383"/>
                                  <a:ext cx="66437" cy="39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9" name="Straight Connector 38"/>
                                <p:cNvCxnSpPr/>
                                <p:nvPr/>
                              </p:nvCxnSpPr>
                              <p:spPr>
                                <a:xfrm flipV="1">
                                  <a:off x="2248695" y="2209800"/>
                                  <a:ext cx="265905" cy="215505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0" name="Straight Connector 39"/>
                                <p:cNvCxnSpPr/>
                                <p:nvPr/>
                              </p:nvCxnSpPr>
                              <p:spPr>
                                <a:xfrm>
                                  <a:off x="1442643" y="2209802"/>
                                  <a:ext cx="265903" cy="215503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1" name="Straight Connector 40"/>
                                <p:cNvCxnSpPr>
                                  <a:stCxn id="36" idx="3"/>
                                </p:cNvCxnSpPr>
                                <p:nvPr/>
                              </p:nvCxnSpPr>
                              <p:spPr>
                                <a:xfrm rot="5400000">
                                  <a:off x="1380570" y="3052363"/>
                                  <a:ext cx="438314" cy="31416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2" name="Straight Connector 41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2143483" y="3057486"/>
                                  <a:ext cx="451013" cy="291222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3" name="Oval 32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>
                                <a:off x="5160508" y="3114468"/>
                                <a:ext cx="36576" cy="365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3366FF"/>
                              </a:solidFill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34" name="Oval 3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>
                                <a:off x="5225815" y="3192298"/>
                                <a:ext cx="36576" cy="365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3366FF"/>
                              </a:solidFill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35" name="Freeform 34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 flipH="1">
                                <a:off x="5031278" y="3199764"/>
                                <a:ext cx="191136" cy="54793"/>
                              </a:xfrm>
                              <a:custGeom>
                                <a:avLst/>
                                <a:gdLst>
                                  <a:gd name="connsiteX0" fmla="*/ 0 w 952500"/>
                                  <a:gd name="connsiteY0" fmla="*/ 0 h 273050"/>
                                  <a:gd name="connsiteX1" fmla="*/ 469900 w 952500"/>
                                  <a:gd name="connsiteY1" fmla="*/ 266700 h 273050"/>
                                  <a:gd name="connsiteX2" fmla="*/ 952500 w 952500"/>
                                  <a:gd name="connsiteY2" fmla="*/ 38100 h 2730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</a:cxnLst>
                                <a:rect l="l" t="t" r="r" b="b"/>
                                <a:pathLst>
                                  <a:path w="952500" h="273050">
                                    <a:moveTo>
                                      <a:pt x="0" y="0"/>
                                    </a:moveTo>
                                    <a:cubicBezTo>
                                      <a:pt x="155575" y="130175"/>
                                      <a:pt x="311150" y="260350"/>
                                      <a:pt x="469900" y="266700"/>
                                    </a:cubicBezTo>
                                    <a:cubicBezTo>
                                      <a:pt x="628650" y="273050"/>
                                      <a:pt x="952500" y="38100"/>
                                      <a:pt x="952500" y="38100"/>
                                    </a:cubicBezTo>
                                  </a:path>
                                </a:pathLst>
                              </a:custGeom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7" name="Freeform 26"/>
                          <p:cNvSpPr/>
                          <p:nvPr/>
                        </p:nvSpPr>
                        <p:spPr>
                          <a:xfrm>
                            <a:off x="4165600" y="2933700"/>
                            <a:ext cx="2387600" cy="1676400"/>
                          </a:xfrm>
                          <a:custGeom>
                            <a:avLst/>
                            <a:gdLst>
                              <a:gd name="connsiteX0" fmla="*/ 0 w 2387600"/>
                              <a:gd name="connsiteY0" fmla="*/ 1676400 h 1676400"/>
                              <a:gd name="connsiteX1" fmla="*/ 1358900 w 2387600"/>
                              <a:gd name="connsiteY1" fmla="*/ 1168400 h 1676400"/>
                              <a:gd name="connsiteX2" fmla="*/ 2387600 w 2387600"/>
                              <a:gd name="connsiteY2" fmla="*/ 0 h 16764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87600" h="1676400">
                                <a:moveTo>
                                  <a:pt x="0" y="1676400"/>
                                </a:moveTo>
                                <a:cubicBezTo>
                                  <a:pt x="480483" y="1562100"/>
                                  <a:pt x="960967" y="1447800"/>
                                  <a:pt x="1358900" y="1168400"/>
                                </a:cubicBezTo>
                                <a:cubicBezTo>
                                  <a:pt x="1756833" y="889000"/>
                                  <a:pt x="2387600" y="0"/>
                                  <a:pt x="2387600" y="0"/>
                                </a:cubicBezTo>
                              </a:path>
                            </a:pathLst>
                          </a:custGeom>
                          <a:ln>
                            <a:solidFill>
                              <a:srgbClr val="FFFFFF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7" name="Freeform 16"/>
                  <p:cNvSpPr/>
                  <p:nvPr/>
                </p:nvSpPr>
                <p:spPr>
                  <a:xfrm>
                    <a:off x="2959100" y="2159000"/>
                    <a:ext cx="2413000" cy="1744133"/>
                  </a:xfrm>
                  <a:custGeom>
                    <a:avLst/>
                    <a:gdLst>
                      <a:gd name="connsiteX0" fmla="*/ 0 w 2413000"/>
                      <a:gd name="connsiteY0" fmla="*/ 1625600 h 1744133"/>
                      <a:gd name="connsiteX1" fmla="*/ 800100 w 2413000"/>
                      <a:gd name="connsiteY1" fmla="*/ 1473200 h 1744133"/>
                      <a:gd name="connsiteX2" fmla="*/ 2413000 w 2413000"/>
                      <a:gd name="connsiteY2" fmla="*/ 0 h 1744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13000" h="1744133">
                        <a:moveTo>
                          <a:pt x="0" y="1625600"/>
                        </a:moveTo>
                        <a:cubicBezTo>
                          <a:pt x="198966" y="1684866"/>
                          <a:pt x="397933" y="1744133"/>
                          <a:pt x="800100" y="1473200"/>
                        </a:cubicBezTo>
                        <a:cubicBezTo>
                          <a:pt x="1202267" y="1202267"/>
                          <a:pt x="1807633" y="601133"/>
                          <a:pt x="2413000" y="0"/>
                        </a:cubicBezTo>
                      </a:path>
                    </a:pathLst>
                  </a:custGeom>
                  <a:ln w="25400" cap="flat" cmpd="sng" algn="ctr">
                    <a:solidFill>
                      <a:srgbClr val="FFFFFF">
                        <a:alpha val="70000"/>
                      </a:srgbClr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sp>
        <p:nvSpPr>
          <p:cNvPr id="50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Relativitätstheorie im Alltag: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aterie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krümmt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Raum-Zeit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2727" y="2284168"/>
            <a:ext cx="4664201" cy="3566979"/>
            <a:chOff x="1901699" y="1742018"/>
            <a:chExt cx="4664201" cy="356697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1094" y="3428603"/>
              <a:ext cx="1778000" cy="116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02682" y="4139803"/>
              <a:ext cx="1778000" cy="116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4419600" y="3109383"/>
              <a:ext cx="1257300" cy="929217"/>
            </a:xfrm>
            <a:custGeom>
              <a:avLst/>
              <a:gdLst>
                <a:gd name="connsiteX0" fmla="*/ 0 w 1257300"/>
                <a:gd name="connsiteY0" fmla="*/ 929217 h 929217"/>
                <a:gd name="connsiteX1" fmla="*/ 317500 w 1257300"/>
                <a:gd name="connsiteY1" fmla="*/ 319617 h 929217"/>
                <a:gd name="connsiteX2" fmla="*/ 1003300 w 1257300"/>
                <a:gd name="connsiteY2" fmla="*/ 27517 h 929217"/>
                <a:gd name="connsiteX3" fmla="*/ 1257300 w 1257300"/>
                <a:gd name="connsiteY3" fmla="*/ 154517 h 92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300" h="929217">
                  <a:moveTo>
                    <a:pt x="0" y="929217"/>
                  </a:moveTo>
                  <a:cubicBezTo>
                    <a:pt x="75141" y="699558"/>
                    <a:pt x="150283" y="469900"/>
                    <a:pt x="317500" y="319617"/>
                  </a:cubicBezTo>
                  <a:cubicBezTo>
                    <a:pt x="484717" y="169334"/>
                    <a:pt x="846667" y="55034"/>
                    <a:pt x="1003300" y="27517"/>
                  </a:cubicBezTo>
                  <a:cubicBezTo>
                    <a:pt x="1159933" y="0"/>
                    <a:pt x="1257300" y="154517"/>
                    <a:pt x="1257300" y="154517"/>
                  </a:cubicBezTo>
                </a:path>
              </a:pathLst>
            </a:custGeom>
            <a:ln w="25400" cap="flat" cmpd="sng" algn="ctr">
              <a:solidFill>
                <a:srgbClr val="FFFFFF">
                  <a:alpha val="70000"/>
                </a:srgb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94200" y="3314700"/>
              <a:ext cx="1257300" cy="952500"/>
            </a:xfrm>
            <a:custGeom>
              <a:avLst/>
              <a:gdLst>
                <a:gd name="connsiteX0" fmla="*/ 0 w 1257300"/>
                <a:gd name="connsiteY0" fmla="*/ 762000 h 952500"/>
                <a:gd name="connsiteX1" fmla="*/ 723900 w 1257300"/>
                <a:gd name="connsiteY1" fmla="*/ 825500 h 952500"/>
                <a:gd name="connsiteX2" fmla="*/ 1257300 w 1257300"/>
                <a:gd name="connsiteY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952500">
                  <a:moveTo>
                    <a:pt x="0" y="762000"/>
                  </a:moveTo>
                  <a:cubicBezTo>
                    <a:pt x="257175" y="857250"/>
                    <a:pt x="514350" y="952500"/>
                    <a:pt x="723900" y="825500"/>
                  </a:cubicBezTo>
                  <a:cubicBezTo>
                    <a:pt x="933450" y="698500"/>
                    <a:pt x="1257300" y="0"/>
                    <a:pt x="1257300" y="0"/>
                  </a:cubicBezTo>
                </a:path>
              </a:pathLst>
            </a:custGeom>
            <a:ln w="25400" cap="flat" cmpd="sng" algn="ctr">
              <a:solidFill>
                <a:srgbClr val="FFFFFF">
                  <a:alpha val="70000"/>
                </a:srgb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oup 73"/>
            <p:cNvGrpSpPr/>
            <p:nvPr/>
          </p:nvGrpSpPr>
          <p:grpSpPr>
            <a:xfrm>
              <a:off x="1901697" y="1742018"/>
              <a:ext cx="4664203" cy="3566979"/>
              <a:chOff x="1901697" y="1742018"/>
              <a:chExt cx="4664203" cy="3566979"/>
            </a:xfrm>
          </p:grpSpPr>
          <p:grpSp>
            <p:nvGrpSpPr>
              <p:cNvPr id="11" name="Group 26"/>
              <p:cNvGrpSpPr/>
              <p:nvPr/>
            </p:nvGrpSpPr>
            <p:grpSpPr>
              <a:xfrm>
                <a:off x="4272479" y="3247533"/>
                <a:ext cx="1320801" cy="857568"/>
                <a:chOff x="4104482" y="3098997"/>
                <a:chExt cx="1320801" cy="857568"/>
              </a:xfrm>
            </p:grpSpPr>
            <p:grpSp>
              <p:nvGrpSpPr>
                <p:cNvPr id="41" name="Group 44"/>
                <p:cNvGrpSpPr/>
                <p:nvPr/>
              </p:nvGrpSpPr>
              <p:grpSpPr>
                <a:xfrm rot="3000000">
                  <a:off x="4336099" y="2867380"/>
                  <a:ext cx="857568" cy="1320801"/>
                  <a:chOff x="1442643" y="1777603"/>
                  <a:chExt cx="1071958" cy="1651001"/>
                </a:xfrm>
                <a:solidFill>
                  <a:schemeClr val="bg1"/>
                </a:solidFill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1663700" y="2209800"/>
                    <a:ext cx="635794" cy="914400"/>
                  </a:xfrm>
                  <a:prstGeom prst="ellips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46" name="Oval 37"/>
                  <p:cNvSpPr>
                    <a:spLocks noChangeAspect="1"/>
                  </p:cNvSpPr>
                  <p:nvPr/>
                </p:nvSpPr>
                <p:spPr>
                  <a:xfrm>
                    <a:off x="1798320" y="1777603"/>
                    <a:ext cx="365760" cy="365760"/>
                  </a:xfrm>
                  <a:prstGeom prst="ellips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47" name="Straight Connector 46"/>
                  <p:cNvCxnSpPr>
                    <a:stCxn id="45" idx="0"/>
                  </p:cNvCxnSpPr>
                  <p:nvPr/>
                </p:nvCxnSpPr>
                <p:spPr>
                  <a:xfrm rot="16200000" flipV="1">
                    <a:off x="1948181" y="2176383"/>
                    <a:ext cx="66437" cy="397"/>
                  </a:xfrm>
                  <a:prstGeom prst="lin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2248695" y="2209800"/>
                    <a:ext cx="265905" cy="215505"/>
                  </a:xfrm>
                  <a:prstGeom prst="lin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1442643" y="2209802"/>
                    <a:ext cx="265903" cy="215503"/>
                  </a:xfrm>
                  <a:prstGeom prst="lin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>
                    <a:stCxn id="45" idx="3"/>
                  </p:cNvCxnSpPr>
                  <p:nvPr/>
                </p:nvCxnSpPr>
                <p:spPr>
                  <a:xfrm rot="5400000">
                    <a:off x="1380570" y="3052363"/>
                    <a:ext cx="438314" cy="314167"/>
                  </a:xfrm>
                  <a:prstGeom prst="lin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16200000" flipH="1">
                    <a:off x="2143483" y="3057486"/>
                    <a:ext cx="451013" cy="291222"/>
                  </a:xfrm>
                  <a:prstGeom prst="line">
                    <a:avLst/>
                  </a:prstGeom>
                  <a:grpFill/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 rot="3000000">
                  <a:off x="5160508" y="3114468"/>
                  <a:ext cx="36576" cy="36576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>
                <a:xfrm rot="3000000">
                  <a:off x="5225815" y="3192298"/>
                  <a:ext cx="36576" cy="36576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Freeform 43"/>
                <p:cNvSpPr>
                  <a:spLocks noChangeAspect="1"/>
                </p:cNvSpPr>
                <p:nvPr/>
              </p:nvSpPr>
              <p:spPr>
                <a:xfrm rot="3000000" flipH="1">
                  <a:off x="5031278" y="3199764"/>
                  <a:ext cx="191136" cy="54793"/>
                </a:xfrm>
                <a:custGeom>
                  <a:avLst/>
                  <a:gdLst>
                    <a:gd name="connsiteX0" fmla="*/ 0 w 952500"/>
                    <a:gd name="connsiteY0" fmla="*/ 0 h 273050"/>
                    <a:gd name="connsiteX1" fmla="*/ 469900 w 952500"/>
                    <a:gd name="connsiteY1" fmla="*/ 266700 h 273050"/>
                    <a:gd name="connsiteX2" fmla="*/ 952500 w 952500"/>
                    <a:gd name="connsiteY2" fmla="*/ 3810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00" h="273050">
                      <a:moveTo>
                        <a:pt x="0" y="0"/>
                      </a:moveTo>
                      <a:cubicBezTo>
                        <a:pt x="155575" y="130175"/>
                        <a:pt x="311150" y="260350"/>
                        <a:pt x="469900" y="266700"/>
                      </a:cubicBezTo>
                      <a:cubicBezTo>
                        <a:pt x="628650" y="273050"/>
                        <a:pt x="952500" y="38100"/>
                        <a:pt x="952500" y="38100"/>
                      </a:cubicBezTo>
                    </a:path>
                  </a:pathLst>
                </a:cu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" name="Group 68"/>
              <p:cNvGrpSpPr/>
              <p:nvPr/>
            </p:nvGrpSpPr>
            <p:grpSpPr>
              <a:xfrm>
                <a:off x="1901697" y="1742018"/>
                <a:ext cx="4664203" cy="3566979"/>
                <a:chOff x="1888997" y="1742018"/>
                <a:chExt cx="4664203" cy="356697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764882" y="2488803"/>
                  <a:ext cx="1778000" cy="1168400"/>
                </a:xfrm>
                <a:prstGeom prst="line">
                  <a:avLst/>
                </a:prstGeom>
                <a:ln w="25400" cap="flat" cmpd="sng" algn="ctr">
                  <a:solidFill>
                    <a:schemeClr val="bg1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67"/>
                <p:cNvGrpSpPr/>
                <p:nvPr/>
              </p:nvGrpSpPr>
              <p:grpSpPr>
                <a:xfrm>
                  <a:off x="1888997" y="1742018"/>
                  <a:ext cx="4664203" cy="3566979"/>
                  <a:chOff x="1888997" y="1742018"/>
                  <a:chExt cx="4664203" cy="3566979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2402682" y="2488803"/>
                    <a:ext cx="2362200" cy="1651000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1888997" y="1742018"/>
                    <a:ext cx="4664203" cy="3566979"/>
                    <a:chOff x="1888997" y="1742018"/>
                    <a:chExt cx="4664203" cy="3566979"/>
                  </a:xfrm>
                </p:grpSpPr>
                <p:cxnSp>
                  <p:nvCxnSpPr>
                    <p:cNvPr id="17" name="Straight Connector 8"/>
                    <p:cNvCxnSpPr/>
                    <p:nvPr/>
                  </p:nvCxnSpPr>
                  <p:spPr>
                    <a:xfrm flipV="1">
                      <a:off x="2401094" y="1777603"/>
                      <a:ext cx="2362200" cy="165100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>
                      <a:off x="2046288" y="3783409"/>
                      <a:ext cx="711200" cy="1588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" name="Group 49"/>
                    <p:cNvGrpSpPr/>
                    <p:nvPr/>
                  </p:nvGrpSpPr>
                  <p:grpSpPr>
                    <a:xfrm>
                      <a:off x="1888997" y="1742018"/>
                      <a:ext cx="4664203" cy="3566979"/>
                      <a:chOff x="1888997" y="1742018"/>
                      <a:chExt cx="4664203" cy="3566979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>
                        <a:off x="3823494" y="4952603"/>
                        <a:ext cx="7112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rot="5400000">
                        <a:off x="6186488" y="3300809"/>
                        <a:ext cx="711200" cy="1588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flipV="1">
                        <a:off x="4180682" y="3657203"/>
                        <a:ext cx="2362200" cy="165100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3" name="Group 45"/>
                      <p:cNvGrpSpPr/>
                      <p:nvPr/>
                    </p:nvGrpSpPr>
                    <p:grpSpPr>
                      <a:xfrm>
                        <a:off x="1888997" y="1742018"/>
                        <a:ext cx="4664203" cy="2868082"/>
                        <a:chOff x="1888997" y="1742018"/>
                        <a:chExt cx="4664203" cy="2868082"/>
                      </a:xfrm>
                    </p:grpSpPr>
                    <p:cxnSp>
                      <p:nvCxnSpPr>
                        <p:cNvPr id="24" name="Straight Connector 23"/>
                        <p:cNvCxnSpPr/>
                        <p:nvPr/>
                      </p:nvCxnSpPr>
                      <p:spPr>
                        <a:xfrm>
                          <a:off x="4763294" y="1777603"/>
                          <a:ext cx="1778000" cy="116840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Connector 24"/>
                        <p:cNvCxnSpPr/>
                        <p:nvPr/>
                      </p:nvCxnSpPr>
                      <p:spPr>
                        <a:xfrm rot="5400000">
                          <a:off x="4406900" y="2132409"/>
                          <a:ext cx="711200" cy="1588"/>
                        </a:xfrm>
                        <a:prstGeom prst="line">
                          <a:avLst/>
                        </a:prstGeom>
                        <a:ln w="25400" cap="flat" cmpd="sng" algn="ctr">
                          <a:solidFill>
                            <a:schemeClr val="bg1"/>
                          </a:solidFill>
                          <a:prstDash val="dot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" name="Freeform 25"/>
                        <p:cNvSpPr/>
                        <p:nvPr/>
                      </p:nvSpPr>
                      <p:spPr>
                        <a:xfrm>
                          <a:off x="4165600" y="2933700"/>
                          <a:ext cx="2387600" cy="1676400"/>
                        </a:xfrm>
                        <a:custGeom>
                          <a:avLst/>
                          <a:gdLst>
                            <a:gd name="connsiteX0" fmla="*/ 0 w 2387600"/>
                            <a:gd name="connsiteY0" fmla="*/ 1676400 h 1676400"/>
                            <a:gd name="connsiteX1" fmla="*/ 1358900 w 2387600"/>
                            <a:gd name="connsiteY1" fmla="*/ 1168400 h 1676400"/>
                            <a:gd name="connsiteX2" fmla="*/ 2387600 w 2387600"/>
                            <a:gd name="connsiteY2" fmla="*/ 0 h 1676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387600" h="1676400">
                              <a:moveTo>
                                <a:pt x="0" y="1676400"/>
                              </a:moveTo>
                              <a:cubicBezTo>
                                <a:pt x="480483" y="1562100"/>
                                <a:pt x="960967" y="1447800"/>
                                <a:pt x="1358900" y="1168400"/>
                              </a:cubicBezTo>
                              <a:cubicBezTo>
                                <a:pt x="1756833" y="889000"/>
                                <a:pt x="2387600" y="0"/>
                                <a:pt x="2387600" y="0"/>
                              </a:cubicBezTo>
                            </a:path>
                          </a:pathLst>
                        </a:custGeom>
                        <a:ln>
                          <a:solidFill>
                            <a:srgbClr val="FFFFFF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27" name="Freeform 26"/>
                        <p:cNvSpPr/>
                        <p:nvPr/>
                      </p:nvSpPr>
                      <p:spPr>
                        <a:xfrm>
                          <a:off x="2959100" y="2159000"/>
                          <a:ext cx="2413000" cy="1744133"/>
                        </a:xfrm>
                        <a:custGeom>
                          <a:avLst/>
                          <a:gdLst>
                            <a:gd name="connsiteX0" fmla="*/ 0 w 2413000"/>
                            <a:gd name="connsiteY0" fmla="*/ 1625600 h 1744133"/>
                            <a:gd name="connsiteX1" fmla="*/ 800100 w 2413000"/>
                            <a:gd name="connsiteY1" fmla="*/ 1473200 h 1744133"/>
                            <a:gd name="connsiteX2" fmla="*/ 2413000 w 2413000"/>
                            <a:gd name="connsiteY2" fmla="*/ 0 h 17441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413000" h="1744133">
                              <a:moveTo>
                                <a:pt x="0" y="1625600"/>
                              </a:moveTo>
                              <a:cubicBezTo>
                                <a:pt x="198966" y="1684866"/>
                                <a:pt x="397933" y="1744133"/>
                                <a:pt x="800100" y="1473200"/>
                              </a:cubicBezTo>
                              <a:cubicBezTo>
                                <a:pt x="1202267" y="1202267"/>
                                <a:pt x="1807633" y="601133"/>
                                <a:pt x="2413000" y="0"/>
                              </a:cubicBezTo>
                            </a:path>
                          </a:pathLst>
                        </a:custGeom>
                        <a:ln w="25400" cap="flat" cmpd="sng" algn="ctr">
                          <a:solidFill>
                            <a:srgbClr val="FFFFFF">
                              <a:alpha val="70000"/>
                            </a:srgbClr>
                          </a:solidFill>
                          <a:prstDash val="dot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grpSp>
                      <p:nvGrpSpPr>
                        <p:cNvPr id="28" name="Group 64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1888997" y="1777601"/>
                          <a:ext cx="686053" cy="1056641"/>
                          <a:chOff x="1442643" y="1777603"/>
                          <a:chExt cx="1071958" cy="1651001"/>
                        </a:xfrm>
                      </p:grpSpPr>
                      <p:grpSp>
                        <p:nvGrpSpPr>
                          <p:cNvPr id="30" name="Group 44"/>
                          <p:cNvGrpSpPr/>
                          <p:nvPr/>
                        </p:nvGrpSpPr>
                        <p:grpSpPr>
                          <a:xfrm>
                            <a:off x="1442643" y="1777603"/>
                            <a:ext cx="1071958" cy="1651001"/>
                            <a:chOff x="1442643" y="1777603"/>
                            <a:chExt cx="1071958" cy="1651001"/>
                          </a:xfrm>
                          <a:solidFill>
                            <a:schemeClr val="bg1"/>
                          </a:solidFill>
                        </p:grpSpPr>
                        <p:sp>
                          <p:nvSpPr>
                            <p:cNvPr id="34" name="Oval 33"/>
                            <p:cNvSpPr/>
                            <p:nvPr/>
                          </p:nvSpPr>
                          <p:spPr>
                            <a:xfrm>
                              <a:off x="1663700" y="2209800"/>
                              <a:ext cx="635794" cy="914400"/>
                            </a:xfrm>
                            <a:prstGeom prst="ellips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35" name="Oval 3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798320" y="1777603"/>
                              <a:ext cx="365760" cy="365760"/>
                            </a:xfrm>
                            <a:prstGeom prst="ellips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cxnSp>
                          <p:nvCxnSpPr>
                            <p:cNvPr id="36" name="Straight Connector 35"/>
                            <p:cNvCxnSpPr>
                              <a:stCxn id="34" idx="0"/>
                              <a:endCxn id="35" idx="4"/>
                            </p:cNvCxnSpPr>
                            <p:nvPr/>
                          </p:nvCxnSpPr>
                          <p:spPr>
                            <a:xfrm rot="16200000" flipV="1">
                              <a:off x="1948181" y="2176383"/>
                              <a:ext cx="66437" cy="397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Straight Connector 36"/>
                            <p:cNvCxnSpPr/>
                            <p:nvPr/>
                          </p:nvCxnSpPr>
                          <p:spPr>
                            <a:xfrm flipV="1">
                              <a:off x="2248695" y="2209800"/>
                              <a:ext cx="265905" cy="215505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" name="Straight Connector 37"/>
                            <p:cNvCxnSpPr/>
                            <p:nvPr/>
                          </p:nvCxnSpPr>
                          <p:spPr>
                            <a:xfrm>
                              <a:off x="1442643" y="2209802"/>
                              <a:ext cx="265903" cy="215503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Straight Connector 38"/>
                            <p:cNvCxnSpPr>
                              <a:stCxn id="34" idx="3"/>
                            </p:cNvCxnSpPr>
                            <p:nvPr/>
                          </p:nvCxnSpPr>
                          <p:spPr>
                            <a:xfrm rot="5400000">
                              <a:off x="1380570" y="3052363"/>
                              <a:ext cx="438314" cy="314167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0" name="Straight Connector 39"/>
                            <p:cNvCxnSpPr/>
                            <p:nvPr/>
                          </p:nvCxnSpPr>
                          <p:spPr>
                            <a:xfrm rot="16200000" flipH="1">
                              <a:off x="2143483" y="3057486"/>
                              <a:ext cx="451013" cy="291222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1" name="Oval 30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910081" y="1866503"/>
                            <a:ext cx="45720" cy="45720"/>
                          </a:xfrm>
                          <a:prstGeom prst="ellipse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rgbClr val="FF66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  <p:sp>
                        <p:nvSpPr>
                          <p:cNvPr id="32" name="Oval 3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2037081" y="1866503"/>
                            <a:ext cx="45720" cy="45720"/>
                          </a:xfrm>
                          <a:prstGeom prst="ellipse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rgbClr val="FF66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  <p:sp>
                        <p:nvSpPr>
                          <p:cNvPr id="33" name="Freeform 32"/>
                          <p:cNvSpPr>
                            <a:spLocks noChangeAspect="1"/>
                          </p:cNvSpPr>
                          <p:nvPr/>
                        </p:nvSpPr>
                        <p:spPr>
                          <a:xfrm flipH="1">
                            <a:off x="1862138" y="1980715"/>
                            <a:ext cx="238920" cy="68491"/>
                          </a:xfrm>
                          <a:custGeom>
                            <a:avLst/>
                            <a:gdLst>
                              <a:gd name="connsiteX0" fmla="*/ 0 w 952500"/>
                              <a:gd name="connsiteY0" fmla="*/ 0 h 273050"/>
                              <a:gd name="connsiteX1" fmla="*/ 469900 w 952500"/>
                              <a:gd name="connsiteY1" fmla="*/ 266700 h 273050"/>
                              <a:gd name="connsiteX2" fmla="*/ 952500 w 952500"/>
                              <a:gd name="connsiteY2" fmla="*/ 38100 h 2730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952500" h="273050">
                                <a:moveTo>
                                  <a:pt x="0" y="0"/>
                                </a:moveTo>
                                <a:cubicBezTo>
                                  <a:pt x="155575" y="130175"/>
                                  <a:pt x="311150" y="260350"/>
                                  <a:pt x="469900" y="266700"/>
                                </a:cubicBezTo>
                                <a:cubicBezTo>
                                  <a:pt x="628650" y="273050"/>
                                  <a:pt x="952500" y="38100"/>
                                  <a:pt x="952500" y="38100"/>
                                </a:cubicBezTo>
                              </a:path>
                            </a:pathLst>
                          </a:custGeom>
                          <a:ln>
                            <a:solidFill>
                              <a:srgbClr val="FF66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29" name="Freeform 28"/>
                        <p:cNvSpPr/>
                        <p:nvPr/>
                      </p:nvSpPr>
                      <p:spPr>
                        <a:xfrm>
                          <a:off x="2575051" y="1742018"/>
                          <a:ext cx="1605632" cy="1203985"/>
                        </a:xfrm>
                        <a:custGeom>
                          <a:avLst/>
                          <a:gdLst>
                            <a:gd name="connsiteX0" fmla="*/ 0 w 2463800"/>
                            <a:gd name="connsiteY0" fmla="*/ 632883 h 1763183"/>
                            <a:gd name="connsiteX1" fmla="*/ 1524000 w 2463800"/>
                            <a:gd name="connsiteY1" fmla="*/ 188383 h 1763183"/>
                            <a:gd name="connsiteX2" fmla="*/ 2463800 w 2463800"/>
                            <a:gd name="connsiteY2" fmla="*/ 1763183 h 17631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463800" h="1763183">
                              <a:moveTo>
                                <a:pt x="0" y="632883"/>
                              </a:moveTo>
                              <a:cubicBezTo>
                                <a:pt x="556683" y="316441"/>
                                <a:pt x="1113367" y="0"/>
                                <a:pt x="1524000" y="188383"/>
                              </a:cubicBezTo>
                              <a:cubicBezTo>
                                <a:pt x="1934633" y="376766"/>
                                <a:pt x="2199216" y="1069974"/>
                                <a:pt x="2463800" y="1763183"/>
                              </a:cubicBezTo>
                            </a:path>
                          </a:pathLst>
                        </a:custGeom>
                        <a:ln>
                          <a:solidFill>
                            <a:srgbClr val="FF66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Relativitätstheorie im Alltag: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99499" y="2278863"/>
            <a:ext cx="4664201" cy="3566979"/>
            <a:chOff x="1888999" y="1742018"/>
            <a:chExt cx="4664201" cy="3566979"/>
          </a:xfrm>
        </p:grpSpPr>
        <p:grpSp>
          <p:nvGrpSpPr>
            <p:cNvPr id="6" name="Group 85"/>
            <p:cNvGrpSpPr/>
            <p:nvPr/>
          </p:nvGrpSpPr>
          <p:grpSpPr>
            <a:xfrm>
              <a:off x="1888999" y="1834499"/>
              <a:ext cx="686052" cy="999745"/>
              <a:chOff x="1888999" y="1834499"/>
              <a:chExt cx="686052" cy="99974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2404872" y="2054209"/>
                <a:ext cx="170179" cy="137923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FF6600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84"/>
              <p:cNvGrpSpPr/>
              <p:nvPr/>
            </p:nvGrpSpPr>
            <p:grpSpPr>
              <a:xfrm>
                <a:off x="1888999" y="1834499"/>
                <a:ext cx="686052" cy="999745"/>
                <a:chOff x="1888999" y="1834499"/>
                <a:chExt cx="686052" cy="99974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888999" y="2054210"/>
                  <a:ext cx="170178" cy="13792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32" idx="3"/>
                </p:cNvCxnSpPr>
                <p:nvPr/>
              </p:nvCxnSpPr>
              <p:spPr>
                <a:xfrm rot="5400000">
                  <a:off x="1849272" y="2593450"/>
                  <a:ext cx="280521" cy="201067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2337536" y="2596728"/>
                  <a:ext cx="288648" cy="18638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56"/>
                <p:cNvSpPr>
                  <a:spLocks noChangeAspect="1"/>
                </p:cNvSpPr>
                <p:nvPr/>
              </p:nvSpPr>
              <p:spPr>
                <a:xfrm>
                  <a:off x="2188159" y="1834499"/>
                  <a:ext cx="29261" cy="29261"/>
                </a:xfrm>
                <a:prstGeom prst="ellipse">
                  <a:avLst/>
                </a:prstGeom>
                <a:solidFill>
                  <a:srgbClr val="FF6600">
                    <a:alpha val="20000"/>
                  </a:srgbClr>
                </a:solidFill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Freeform 64"/>
                <p:cNvSpPr>
                  <a:spLocks noChangeAspect="1"/>
                </p:cNvSpPr>
                <p:nvPr/>
              </p:nvSpPr>
              <p:spPr>
                <a:xfrm flipH="1">
                  <a:off x="2157476" y="1907595"/>
                  <a:ext cx="152909" cy="43834"/>
                </a:xfrm>
                <a:custGeom>
                  <a:avLst/>
                  <a:gdLst>
                    <a:gd name="connsiteX0" fmla="*/ 0 w 952500"/>
                    <a:gd name="connsiteY0" fmla="*/ 0 h 273050"/>
                    <a:gd name="connsiteX1" fmla="*/ 469900 w 952500"/>
                    <a:gd name="connsiteY1" fmla="*/ 266700 h 273050"/>
                    <a:gd name="connsiteX2" fmla="*/ 952500 w 952500"/>
                    <a:gd name="connsiteY2" fmla="*/ 3810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00" h="273050">
                      <a:moveTo>
                        <a:pt x="0" y="0"/>
                      </a:moveTo>
                      <a:cubicBezTo>
                        <a:pt x="155575" y="130175"/>
                        <a:pt x="311150" y="260350"/>
                        <a:pt x="469900" y="266700"/>
                      </a:cubicBezTo>
                      <a:cubicBezTo>
                        <a:pt x="628650" y="273050"/>
                        <a:pt x="952500" y="38100"/>
                        <a:pt x="952500" y="38100"/>
                      </a:cubicBezTo>
                    </a:path>
                  </a:pathLst>
                </a:custGeom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" name="Group 82"/>
            <p:cNvGrpSpPr/>
            <p:nvPr/>
          </p:nvGrpSpPr>
          <p:grpSpPr>
            <a:xfrm>
              <a:off x="2030475" y="1742018"/>
              <a:ext cx="4522725" cy="3566979"/>
              <a:chOff x="2030475" y="1742018"/>
              <a:chExt cx="4522725" cy="356697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6186488" y="3300809"/>
                <a:ext cx="7112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1"/>
              <p:cNvGrpSpPr/>
              <p:nvPr/>
            </p:nvGrpSpPr>
            <p:grpSpPr>
              <a:xfrm>
                <a:off x="2030475" y="1742018"/>
                <a:ext cx="4522725" cy="3566979"/>
                <a:chOff x="2030475" y="1742018"/>
                <a:chExt cx="4522725" cy="3566979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3823494" y="4952603"/>
                  <a:ext cx="711200" cy="158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Freeform 10"/>
                <p:cNvSpPr/>
                <p:nvPr/>
              </p:nvSpPr>
              <p:spPr>
                <a:xfrm>
                  <a:off x="4165600" y="2933700"/>
                  <a:ext cx="2387600" cy="1676400"/>
                </a:xfrm>
                <a:custGeom>
                  <a:avLst/>
                  <a:gdLst>
                    <a:gd name="connsiteX0" fmla="*/ 0 w 2387600"/>
                    <a:gd name="connsiteY0" fmla="*/ 1676400 h 1676400"/>
                    <a:gd name="connsiteX1" fmla="*/ 1358900 w 2387600"/>
                    <a:gd name="connsiteY1" fmla="*/ 1168400 h 1676400"/>
                    <a:gd name="connsiteX2" fmla="*/ 2387600 w 2387600"/>
                    <a:gd name="connsiteY2" fmla="*/ 0 h 16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7600" h="1676400">
                      <a:moveTo>
                        <a:pt x="0" y="1676400"/>
                      </a:moveTo>
                      <a:cubicBezTo>
                        <a:pt x="480483" y="1562100"/>
                        <a:pt x="960967" y="1447800"/>
                        <a:pt x="1358900" y="1168400"/>
                      </a:cubicBezTo>
                      <a:cubicBezTo>
                        <a:pt x="1756833" y="889000"/>
                        <a:pt x="2387600" y="0"/>
                        <a:pt x="2387600" y="0"/>
                      </a:cubicBezTo>
                    </a:path>
                  </a:pathLst>
                </a:cu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2" name="Group 80"/>
                <p:cNvGrpSpPr/>
                <p:nvPr/>
              </p:nvGrpSpPr>
              <p:grpSpPr>
                <a:xfrm>
                  <a:off x="2030475" y="1742018"/>
                  <a:ext cx="4512407" cy="3566185"/>
                  <a:chOff x="2030475" y="1742018"/>
                  <a:chExt cx="4512407" cy="3566185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 rot="5400000">
                    <a:off x="4406900" y="2132409"/>
                    <a:ext cx="711200" cy="1588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 79"/>
                  <p:cNvGrpSpPr/>
                  <p:nvPr/>
                </p:nvGrpSpPr>
                <p:grpSpPr>
                  <a:xfrm>
                    <a:off x="2030475" y="1742018"/>
                    <a:ext cx="4512407" cy="3566185"/>
                    <a:chOff x="2030475" y="1742018"/>
                    <a:chExt cx="4512407" cy="3566185"/>
                  </a:xfrm>
                </p:grpSpPr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V="1">
                      <a:off x="2402682" y="2488803"/>
                      <a:ext cx="2362200" cy="1651000"/>
                    </a:xfrm>
                    <a:prstGeom prst="line">
                      <a:avLst/>
                    </a:prstGeom>
                    <a:ln w="254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" name="Group 78"/>
                    <p:cNvGrpSpPr/>
                    <p:nvPr/>
                  </p:nvGrpSpPr>
                  <p:grpSpPr>
                    <a:xfrm>
                      <a:off x="2030475" y="1742018"/>
                      <a:ext cx="4512407" cy="3566185"/>
                      <a:chOff x="2030475" y="1742018"/>
                      <a:chExt cx="4512407" cy="3566185"/>
                    </a:xfrm>
                  </p:grpSpPr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>
                        <a:off x="4764882" y="2488803"/>
                        <a:ext cx="1778000" cy="1168400"/>
                      </a:xfrm>
                      <a:prstGeom prst="line">
                        <a:avLst/>
                      </a:prstGeom>
                      <a:ln w="25400" cap="flat" cmpd="sng" algn="ctr">
                        <a:solidFill>
                          <a:schemeClr val="bg1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" name="Group 76"/>
                      <p:cNvGrpSpPr/>
                      <p:nvPr/>
                    </p:nvGrpSpPr>
                    <p:grpSpPr>
                      <a:xfrm>
                        <a:off x="2030475" y="1742018"/>
                        <a:ext cx="4512407" cy="3566185"/>
                        <a:chOff x="2030475" y="1742018"/>
                        <a:chExt cx="4512407" cy="3566185"/>
                      </a:xfrm>
                    </p:grpSpPr>
                    <p:sp>
                      <p:nvSpPr>
                        <p:cNvPr id="20" name="Freeform 19"/>
                        <p:cNvSpPr/>
                        <p:nvPr/>
                      </p:nvSpPr>
                      <p:spPr>
                        <a:xfrm>
                          <a:off x="4419600" y="3109383"/>
                          <a:ext cx="1257300" cy="929217"/>
                        </a:xfrm>
                        <a:custGeom>
                          <a:avLst/>
                          <a:gdLst>
                            <a:gd name="connsiteX0" fmla="*/ 0 w 1257300"/>
                            <a:gd name="connsiteY0" fmla="*/ 929217 h 929217"/>
                            <a:gd name="connsiteX1" fmla="*/ 317500 w 1257300"/>
                            <a:gd name="connsiteY1" fmla="*/ 319617 h 929217"/>
                            <a:gd name="connsiteX2" fmla="*/ 1003300 w 1257300"/>
                            <a:gd name="connsiteY2" fmla="*/ 27517 h 929217"/>
                            <a:gd name="connsiteX3" fmla="*/ 1257300 w 1257300"/>
                            <a:gd name="connsiteY3" fmla="*/ 154517 h 9292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57300" h="929217">
                              <a:moveTo>
                                <a:pt x="0" y="929217"/>
                              </a:moveTo>
                              <a:cubicBezTo>
                                <a:pt x="75141" y="699558"/>
                                <a:pt x="150283" y="469900"/>
                                <a:pt x="317500" y="319617"/>
                              </a:cubicBezTo>
                              <a:cubicBezTo>
                                <a:pt x="484717" y="169334"/>
                                <a:pt x="846667" y="55034"/>
                                <a:pt x="1003300" y="27517"/>
                              </a:cubicBezTo>
                              <a:cubicBezTo>
                                <a:pt x="1159933" y="0"/>
                                <a:pt x="1257300" y="154517"/>
                                <a:pt x="1257300" y="154517"/>
                              </a:cubicBezTo>
                            </a:path>
                          </a:pathLst>
                        </a:custGeom>
                        <a:ln w="25400" cap="flat" cmpd="sng" algn="ctr">
                          <a:solidFill>
                            <a:srgbClr val="FFFFFF">
                              <a:alpha val="70000"/>
                            </a:srgbClr>
                          </a:solidFill>
                          <a:prstDash val="dot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sp>
                      <p:nvSpPr>
                        <p:cNvPr id="21" name="Freeform 20"/>
                        <p:cNvSpPr/>
                        <p:nvPr/>
                      </p:nvSpPr>
                      <p:spPr>
                        <a:xfrm>
                          <a:off x="4394200" y="3314700"/>
                          <a:ext cx="1257300" cy="952500"/>
                        </a:xfrm>
                        <a:custGeom>
                          <a:avLst/>
                          <a:gdLst>
                            <a:gd name="connsiteX0" fmla="*/ 0 w 1257300"/>
                            <a:gd name="connsiteY0" fmla="*/ 762000 h 952500"/>
                            <a:gd name="connsiteX1" fmla="*/ 723900 w 1257300"/>
                            <a:gd name="connsiteY1" fmla="*/ 825500 h 952500"/>
                            <a:gd name="connsiteX2" fmla="*/ 1257300 w 1257300"/>
                            <a:gd name="connsiteY2" fmla="*/ 0 h 9525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257300" h="952500">
                              <a:moveTo>
                                <a:pt x="0" y="762000"/>
                              </a:moveTo>
                              <a:cubicBezTo>
                                <a:pt x="257175" y="857250"/>
                                <a:pt x="514350" y="952500"/>
                                <a:pt x="723900" y="825500"/>
                              </a:cubicBezTo>
                              <a:cubicBezTo>
                                <a:pt x="933450" y="698500"/>
                                <a:pt x="1257300" y="0"/>
                                <a:pt x="1257300" y="0"/>
                              </a:cubicBezTo>
                            </a:path>
                          </a:pathLst>
                        </a:custGeom>
                        <a:ln w="25400" cap="flat" cmpd="sng" algn="ctr">
                          <a:solidFill>
                            <a:srgbClr val="FFFFFF">
                              <a:alpha val="70000"/>
                            </a:srgbClr>
                          </a:solidFill>
                          <a:prstDash val="dot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  <p:grpSp>
                      <p:nvGrpSpPr>
                        <p:cNvPr id="22" name="Group 55"/>
                        <p:cNvGrpSpPr/>
                        <p:nvPr/>
                      </p:nvGrpSpPr>
                      <p:grpSpPr>
                        <a:xfrm>
                          <a:off x="2030475" y="1742018"/>
                          <a:ext cx="4512407" cy="3566185"/>
                          <a:chOff x="2030475" y="1742018"/>
                          <a:chExt cx="4512407" cy="3566185"/>
                        </a:xfrm>
                      </p:grpSpPr>
                      <p:cxnSp>
                        <p:nvCxnSpPr>
                          <p:cNvPr id="23" name="Straight Connector 5"/>
                          <p:cNvCxnSpPr/>
                          <p:nvPr/>
                        </p:nvCxnSpPr>
                        <p:spPr>
                          <a:xfrm>
                            <a:off x="2401094" y="34286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Straight Connector 8"/>
                          <p:cNvCxnSpPr/>
                          <p:nvPr/>
                        </p:nvCxnSpPr>
                        <p:spPr>
                          <a:xfrm flipV="1">
                            <a:off x="2401094" y="1777603"/>
                            <a:ext cx="2362200" cy="1651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Straight Connector 24"/>
                          <p:cNvCxnSpPr/>
                          <p:nvPr/>
                        </p:nvCxnSpPr>
                        <p:spPr>
                          <a:xfrm>
                            <a:off x="4763294" y="17776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Straight Connector 25"/>
                          <p:cNvCxnSpPr/>
                          <p:nvPr/>
                        </p:nvCxnSpPr>
                        <p:spPr>
                          <a:xfrm rot="5400000">
                            <a:off x="2046288" y="3783409"/>
                            <a:ext cx="711200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Straight Connector 26"/>
                          <p:cNvCxnSpPr/>
                          <p:nvPr/>
                        </p:nvCxnSpPr>
                        <p:spPr>
                          <a:xfrm flipV="1">
                            <a:off x="4180682" y="3657203"/>
                            <a:ext cx="2362200" cy="1651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Straight Connector 27"/>
                          <p:cNvCxnSpPr/>
                          <p:nvPr/>
                        </p:nvCxnSpPr>
                        <p:spPr>
                          <a:xfrm>
                            <a:off x="2402682" y="41398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9" name="Freeform 28"/>
                          <p:cNvSpPr/>
                          <p:nvPr/>
                        </p:nvSpPr>
                        <p:spPr>
                          <a:xfrm>
                            <a:off x="2959100" y="2159000"/>
                            <a:ext cx="2413000" cy="1744133"/>
                          </a:xfrm>
                          <a:custGeom>
                            <a:avLst/>
                            <a:gdLst>
                              <a:gd name="connsiteX0" fmla="*/ 0 w 2413000"/>
                              <a:gd name="connsiteY0" fmla="*/ 1625600 h 1744133"/>
                              <a:gd name="connsiteX1" fmla="*/ 800100 w 2413000"/>
                              <a:gd name="connsiteY1" fmla="*/ 1473200 h 1744133"/>
                              <a:gd name="connsiteX2" fmla="*/ 2413000 w 2413000"/>
                              <a:gd name="connsiteY2" fmla="*/ 0 h 17441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413000" h="1744133">
                                <a:moveTo>
                                  <a:pt x="0" y="1625600"/>
                                </a:moveTo>
                                <a:cubicBezTo>
                                  <a:pt x="198966" y="1684866"/>
                                  <a:pt x="397933" y="1744133"/>
                                  <a:pt x="800100" y="1473200"/>
                                </a:cubicBezTo>
                                <a:cubicBezTo>
                                  <a:pt x="1202267" y="1202267"/>
                                  <a:pt x="1807633" y="601133"/>
                                  <a:pt x="2413000" y="0"/>
                                </a:cubicBezTo>
                              </a:path>
                            </a:pathLst>
                          </a:custGeom>
                          <a:ln w="25400" cap="flat" cmpd="sng" algn="ctr">
                            <a:solidFill>
                              <a:srgbClr val="FFFFFF">
                                <a:alpha val="70000"/>
                              </a:srgbClr>
                            </a:solidFill>
                            <a:prstDash val="dot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  <p:grpSp>
                        <p:nvGrpSpPr>
                          <p:cNvPr id="30" name="Group 54"/>
                          <p:cNvGrpSpPr/>
                          <p:nvPr/>
                        </p:nvGrpSpPr>
                        <p:grpSpPr>
                          <a:xfrm>
                            <a:off x="2030475" y="1742018"/>
                            <a:ext cx="3562805" cy="2363083"/>
                            <a:chOff x="2030475" y="1742018"/>
                            <a:chExt cx="3562805" cy="2363083"/>
                          </a:xfrm>
                        </p:grpSpPr>
                        <p:grpSp>
                          <p:nvGrpSpPr>
                            <p:cNvPr id="31" name="Group 26"/>
                            <p:cNvGrpSpPr/>
                            <p:nvPr/>
                          </p:nvGrpSpPr>
                          <p:grpSpPr>
                            <a:xfrm>
                              <a:off x="4272479" y="3247533"/>
                              <a:ext cx="1320801" cy="857568"/>
                              <a:chOff x="4104482" y="3098997"/>
                              <a:chExt cx="1320801" cy="857568"/>
                            </a:xfrm>
                          </p:grpSpPr>
                          <p:grpSp>
                            <p:nvGrpSpPr>
                              <p:cNvPr id="48" name="Group 47"/>
                              <p:cNvGrpSpPr/>
                              <p:nvPr/>
                            </p:nvGrpSpPr>
                            <p:grpSpPr>
                              <a:xfrm rot="3000000">
                                <a:off x="4336099" y="2867380"/>
                                <a:ext cx="857568" cy="1320801"/>
                                <a:chOff x="1442643" y="1777603"/>
                                <a:chExt cx="1071958" cy="1651001"/>
                              </a:xfrm>
                              <a:solidFill>
                                <a:schemeClr val="bg1"/>
                              </a:solidFill>
                            </p:grpSpPr>
                            <p:sp>
                              <p:nvSpPr>
                                <p:cNvPr id="52" name="Oval 51"/>
                                <p:cNvSpPr/>
                                <p:nvPr/>
                              </p:nvSpPr>
                              <p:spPr>
                                <a:xfrm>
                                  <a:off x="1663700" y="2209800"/>
                                  <a:ext cx="635794" cy="9144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53" name="Oval 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798320" y="1777603"/>
                                  <a:ext cx="365760" cy="36576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cxnSp>
                              <p:nvCxnSpPr>
                                <p:cNvPr id="54" name="Straight Connector 53"/>
                                <p:cNvCxnSpPr>
                                  <a:stCxn id="52" idx="0"/>
                                  <a:endCxn id="53" idx="4"/>
                                </p:cNvCxnSpPr>
                                <p:nvPr/>
                              </p:nvCxnSpPr>
                              <p:spPr>
                                <a:xfrm rot="16200000" flipV="1">
                                  <a:off x="1948181" y="2176383"/>
                                  <a:ext cx="66437" cy="39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5" name="Straight Connector 54"/>
                                <p:cNvCxnSpPr/>
                                <p:nvPr/>
                              </p:nvCxnSpPr>
                              <p:spPr>
                                <a:xfrm flipV="1">
                                  <a:off x="2248695" y="2209800"/>
                                  <a:ext cx="265905" cy="215505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6" name="Straight Connector 55"/>
                                <p:cNvCxnSpPr/>
                                <p:nvPr/>
                              </p:nvCxnSpPr>
                              <p:spPr>
                                <a:xfrm>
                                  <a:off x="1442643" y="2209802"/>
                                  <a:ext cx="265903" cy="215503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7" name="Straight Connector 56"/>
                                <p:cNvCxnSpPr>
                                  <a:stCxn id="52" idx="3"/>
                                </p:cNvCxnSpPr>
                                <p:nvPr/>
                              </p:nvCxnSpPr>
                              <p:spPr>
                                <a:xfrm rot="5400000">
                                  <a:off x="1380570" y="3052363"/>
                                  <a:ext cx="438314" cy="31416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8" name="Straight Connector 44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2143483" y="3057486"/>
                                  <a:ext cx="451013" cy="291222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3366FF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49" name="Oval 32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>
                                <a:off x="5160508" y="3114468"/>
                                <a:ext cx="36576" cy="365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3366FF"/>
                              </a:solidFill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50" name="Oval 3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>
                                <a:off x="5225815" y="3192298"/>
                                <a:ext cx="36576" cy="365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3366FF"/>
                              </a:solidFill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51" name="Freeform 5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3000000" flipH="1">
                                <a:off x="5031278" y="3199764"/>
                                <a:ext cx="191136" cy="54793"/>
                              </a:xfrm>
                              <a:custGeom>
                                <a:avLst/>
                                <a:gdLst>
                                  <a:gd name="connsiteX0" fmla="*/ 0 w 952500"/>
                                  <a:gd name="connsiteY0" fmla="*/ 0 h 273050"/>
                                  <a:gd name="connsiteX1" fmla="*/ 469900 w 952500"/>
                                  <a:gd name="connsiteY1" fmla="*/ 266700 h 273050"/>
                                  <a:gd name="connsiteX2" fmla="*/ 952500 w 952500"/>
                                  <a:gd name="connsiteY2" fmla="*/ 38100 h 2730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</a:cxnLst>
                                <a:rect l="l" t="t" r="r" b="b"/>
                                <a:pathLst>
                                  <a:path w="952500" h="273050">
                                    <a:moveTo>
                                      <a:pt x="0" y="0"/>
                                    </a:moveTo>
                                    <a:cubicBezTo>
                                      <a:pt x="155575" y="130175"/>
                                      <a:pt x="311150" y="260350"/>
                                      <a:pt x="469900" y="266700"/>
                                    </a:cubicBezTo>
                                    <a:cubicBezTo>
                                      <a:pt x="628650" y="273050"/>
                                      <a:pt x="952500" y="38100"/>
                                      <a:pt x="952500" y="38100"/>
                                    </a:cubicBezTo>
                                  </a:path>
                                </a:pathLst>
                              </a:custGeom>
                              <a:ln>
                                <a:solidFill>
                                  <a:srgbClr val="3366FF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32" name="Oval 31"/>
                            <p:cNvSpPr/>
                            <p:nvPr/>
                          </p:nvSpPr>
                          <p:spPr>
                            <a:xfrm>
                              <a:off x="2030475" y="2054209"/>
                              <a:ext cx="406908" cy="585216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20000"/>
                              </a:schemeClr>
                            </a:solidFill>
                            <a:ln>
                              <a:solidFill>
                                <a:srgbClr val="FF6600">
                                  <a:alpha val="20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33" name="Oval 3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2116632" y="1777603"/>
                              <a:ext cx="234086" cy="234086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20000"/>
                              </a:schemeClr>
                            </a:solidFill>
                            <a:ln>
                              <a:solidFill>
                                <a:srgbClr val="FF6600">
                                  <a:alpha val="20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34" name="Oval 3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2269439" y="1834499"/>
                              <a:ext cx="29261" cy="29261"/>
                            </a:xfrm>
                            <a:prstGeom prst="ellipse">
                              <a:avLst/>
                            </a:prstGeom>
                            <a:solidFill>
                              <a:srgbClr val="FF6600">
                                <a:alpha val="20000"/>
                              </a:srgbClr>
                            </a:solidFill>
                            <a:ln>
                              <a:solidFill>
                                <a:srgbClr val="FF6600">
                                  <a:alpha val="20000"/>
                                </a:srgb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35" name="Freeform 34"/>
                            <p:cNvSpPr/>
                            <p:nvPr/>
                          </p:nvSpPr>
                          <p:spPr>
                            <a:xfrm>
                              <a:off x="2575051" y="1742018"/>
                              <a:ext cx="1605632" cy="1203985"/>
                            </a:xfrm>
                            <a:custGeom>
                              <a:avLst/>
                              <a:gdLst>
                                <a:gd name="connsiteX0" fmla="*/ 0 w 2463800"/>
                                <a:gd name="connsiteY0" fmla="*/ 632883 h 1763183"/>
                                <a:gd name="connsiteX1" fmla="*/ 1524000 w 2463800"/>
                                <a:gd name="connsiteY1" fmla="*/ 188383 h 1763183"/>
                                <a:gd name="connsiteX2" fmla="*/ 2463800 w 2463800"/>
                                <a:gd name="connsiteY2" fmla="*/ 1763183 h 17631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463800" h="1763183">
                                  <a:moveTo>
                                    <a:pt x="0" y="632883"/>
                                  </a:moveTo>
                                  <a:cubicBezTo>
                                    <a:pt x="556683" y="316441"/>
                                    <a:pt x="1113367" y="0"/>
                                    <a:pt x="1524000" y="188383"/>
                                  </a:cubicBezTo>
                                  <a:cubicBezTo>
                                    <a:pt x="1934633" y="376766"/>
                                    <a:pt x="2199216" y="1069974"/>
                                    <a:pt x="2463800" y="1763183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rgbClr val="FF6600">
                                  <a:alpha val="20000"/>
                                </a:srgbClr>
                              </a:solidFill>
                              <a:tailEnd type="arrow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36" name="Group 64"/>
                            <p:cNvGrpSpPr>
                              <a:grpSpLocks noChangeAspect="1"/>
                            </p:cNvGrpSpPr>
                            <p:nvPr/>
                          </p:nvGrpSpPr>
                          <p:grpSpPr>
                            <a:xfrm rot="3000000">
                              <a:off x="3837656" y="2422869"/>
                              <a:ext cx="686053" cy="1056641"/>
                              <a:chOff x="1442643" y="1777603"/>
                              <a:chExt cx="1071958" cy="1651001"/>
                            </a:xfrm>
                          </p:grpSpPr>
                          <p:grpSp>
                            <p:nvGrpSpPr>
                              <p:cNvPr id="37" name="Group 44"/>
                              <p:cNvGrpSpPr/>
                              <p:nvPr/>
                            </p:nvGrpSpPr>
                            <p:grpSpPr>
                              <a:xfrm>
                                <a:off x="1442643" y="1777603"/>
                                <a:ext cx="1071958" cy="1651001"/>
                                <a:chOff x="1442643" y="1777603"/>
                                <a:chExt cx="1071958" cy="1651001"/>
                              </a:xfrm>
                              <a:solidFill>
                                <a:schemeClr val="bg1"/>
                              </a:solidFill>
                            </p:grpSpPr>
                            <p:sp>
                              <p:nvSpPr>
                                <p:cNvPr id="41" name="Oval 40"/>
                                <p:cNvSpPr/>
                                <p:nvPr/>
                              </p:nvSpPr>
                              <p:spPr>
                                <a:xfrm>
                                  <a:off x="1663700" y="2209800"/>
                                  <a:ext cx="635794" cy="91440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42" name="Oval 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>
                                <a:xfrm>
                                  <a:off x="1798320" y="1777603"/>
                                  <a:ext cx="365760" cy="365760"/>
                                </a:xfrm>
                                <a:prstGeom prst="ellips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  <p:cxnSp>
                              <p:nvCxnSpPr>
                                <p:cNvPr id="43" name="Straight Connector 42"/>
                                <p:cNvCxnSpPr>
                                  <a:stCxn id="41" idx="0"/>
                                  <a:endCxn id="42" idx="4"/>
                                </p:cNvCxnSpPr>
                                <p:nvPr/>
                              </p:nvCxnSpPr>
                              <p:spPr>
                                <a:xfrm rot="16200000" flipV="1">
                                  <a:off x="1948181" y="2176383"/>
                                  <a:ext cx="66437" cy="39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4" name="Straight Connector 43"/>
                                <p:cNvCxnSpPr/>
                                <p:nvPr/>
                              </p:nvCxnSpPr>
                              <p:spPr>
                                <a:xfrm flipV="1">
                                  <a:off x="2248695" y="2209800"/>
                                  <a:ext cx="265905" cy="215505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5" name="Straight Connector 44"/>
                                <p:cNvCxnSpPr/>
                                <p:nvPr/>
                              </p:nvCxnSpPr>
                              <p:spPr>
                                <a:xfrm>
                                  <a:off x="1442643" y="2209802"/>
                                  <a:ext cx="265903" cy="215503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6" name="Straight Connector 45"/>
                                <p:cNvCxnSpPr>
                                  <a:stCxn id="41" idx="3"/>
                                </p:cNvCxnSpPr>
                                <p:nvPr/>
                              </p:nvCxnSpPr>
                              <p:spPr>
                                <a:xfrm rot="5400000">
                                  <a:off x="1380570" y="3052363"/>
                                  <a:ext cx="438314" cy="314167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7" name="Straight Connector 46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2143483" y="3057486"/>
                                  <a:ext cx="451013" cy="291222"/>
                                </a:xfrm>
                                <a:prstGeom prst="line">
                                  <a:avLst/>
                                </a:prstGeom>
                                <a:grpFill/>
                                <a:ln>
                                  <a:solidFill>
                                    <a:srgbClr val="FF66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38" name="Oval 37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1910081" y="1866503"/>
                                <a:ext cx="45720" cy="4572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6600"/>
                              </a:solidFill>
                              <a:ln>
                                <a:solidFill>
                                  <a:srgbClr val="FF66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39" name="Oval 38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2037081" y="1866503"/>
                                <a:ext cx="45720" cy="45720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6600"/>
                              </a:solidFill>
                              <a:ln>
                                <a:solidFill>
                                  <a:srgbClr val="FF6600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40" name="Freeform 3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flipH="1">
                                <a:off x="1862138" y="1980715"/>
                                <a:ext cx="238920" cy="68491"/>
                              </a:xfrm>
                              <a:custGeom>
                                <a:avLst/>
                                <a:gdLst>
                                  <a:gd name="connsiteX0" fmla="*/ 0 w 952500"/>
                                  <a:gd name="connsiteY0" fmla="*/ 0 h 273050"/>
                                  <a:gd name="connsiteX1" fmla="*/ 469900 w 952500"/>
                                  <a:gd name="connsiteY1" fmla="*/ 266700 h 273050"/>
                                  <a:gd name="connsiteX2" fmla="*/ 952500 w 952500"/>
                                  <a:gd name="connsiteY2" fmla="*/ 38100 h 2730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</a:cxnLst>
                                <a:rect l="l" t="t" r="r" b="b"/>
                                <a:pathLst>
                                  <a:path w="952500" h="273050">
                                    <a:moveTo>
                                      <a:pt x="0" y="0"/>
                                    </a:moveTo>
                                    <a:cubicBezTo>
                                      <a:pt x="155575" y="130175"/>
                                      <a:pt x="311150" y="260350"/>
                                      <a:pt x="469900" y="266700"/>
                                    </a:cubicBezTo>
                                    <a:cubicBezTo>
                                      <a:pt x="628650" y="273050"/>
                                      <a:pt x="952500" y="38100"/>
                                      <a:pt x="952500" y="38100"/>
                                    </a:cubicBezTo>
                                  </a:path>
                                </a:pathLst>
                              </a:custGeom>
                              <a:ln>
                                <a:solidFill>
                                  <a:srgbClr val="FF660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15" name="Freeform 14"/>
                  <p:cNvSpPr/>
                  <p:nvPr/>
                </p:nvSpPr>
                <p:spPr>
                  <a:xfrm>
                    <a:off x="4394200" y="3098800"/>
                    <a:ext cx="215900" cy="393700"/>
                  </a:xfrm>
                  <a:custGeom>
                    <a:avLst/>
                    <a:gdLst>
                      <a:gd name="connsiteX0" fmla="*/ 0 w 215900"/>
                      <a:gd name="connsiteY0" fmla="*/ 0 h 393700"/>
                      <a:gd name="connsiteX1" fmla="*/ 101600 w 215900"/>
                      <a:gd name="connsiteY1" fmla="*/ 241300 h 393700"/>
                      <a:gd name="connsiteX2" fmla="*/ 215900 w 215900"/>
                      <a:gd name="connsiteY2" fmla="*/ 393700 h 393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900" h="393700">
                        <a:moveTo>
                          <a:pt x="0" y="0"/>
                        </a:moveTo>
                        <a:cubicBezTo>
                          <a:pt x="32808" y="87841"/>
                          <a:pt x="65617" y="175683"/>
                          <a:pt x="101600" y="241300"/>
                        </a:cubicBezTo>
                        <a:cubicBezTo>
                          <a:pt x="137583" y="306917"/>
                          <a:pt x="176741" y="350308"/>
                          <a:pt x="215900" y="393700"/>
                        </a:cubicBezTo>
                      </a:path>
                    </a:pathLst>
                  </a:cu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sp>
        <p:nvSpPr>
          <p:cNvPr id="66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Relativitätstheorie im Alltag: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Krümmung</a:t>
            </a:r>
            <a:r>
              <a:rPr lang="en-US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beeinflusst</a:t>
            </a:r>
            <a:r>
              <a:rPr lang="en-US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Bewegung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187029" y="1009419"/>
            <a:ext cx="3802641" cy="4671714"/>
            <a:chOff x="3588758" y="1009419"/>
            <a:chExt cx="3802641" cy="4671714"/>
          </a:xfrm>
        </p:grpSpPr>
        <p:grpSp>
          <p:nvGrpSpPr>
            <p:cNvPr id="24" name="Group 14"/>
            <p:cNvGrpSpPr/>
            <p:nvPr/>
          </p:nvGrpSpPr>
          <p:grpSpPr>
            <a:xfrm>
              <a:off x="3588758" y="1009419"/>
              <a:ext cx="3802641" cy="4671714"/>
              <a:chOff x="3588758" y="1009419"/>
              <a:chExt cx="3802641" cy="467171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774267" y="2008486"/>
                <a:ext cx="541866" cy="367264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7" name="Group 10"/>
              <p:cNvGrpSpPr/>
              <p:nvPr/>
            </p:nvGrpSpPr>
            <p:grpSpPr>
              <a:xfrm>
                <a:off x="3588758" y="1009419"/>
                <a:ext cx="3802641" cy="4375977"/>
                <a:chOff x="3588758" y="1009419"/>
                <a:chExt cx="3802641" cy="4375977"/>
              </a:xfrm>
            </p:grpSpPr>
            <p:pic>
              <p:nvPicPr>
                <p:cNvPr id="28" name="Picture 27" descr="Newton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88758" y="3120372"/>
                  <a:ext cx="1794318" cy="2265024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A026359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1465" y="1339209"/>
                  <a:ext cx="672681" cy="669277"/>
                </a:xfrm>
                <a:prstGeom prst="rect">
                  <a:avLst/>
                </a:prstGeom>
              </p:spPr>
            </p:pic>
            <p:sp>
              <p:nvSpPr>
                <p:cNvPr id="30" name="Freeform 29"/>
                <p:cNvSpPr/>
                <p:nvPr/>
              </p:nvSpPr>
              <p:spPr>
                <a:xfrm>
                  <a:off x="4478867" y="1009419"/>
                  <a:ext cx="1490133" cy="999067"/>
                </a:xfrm>
                <a:custGeom>
                  <a:avLst/>
                  <a:gdLst>
                    <a:gd name="connsiteX0" fmla="*/ 1490133 w 1490133"/>
                    <a:gd name="connsiteY0" fmla="*/ 999067 h 999067"/>
                    <a:gd name="connsiteX1" fmla="*/ 999066 w 1490133"/>
                    <a:gd name="connsiteY1" fmla="*/ 93133 h 999067"/>
                    <a:gd name="connsiteX2" fmla="*/ 0 w 1490133"/>
                    <a:gd name="connsiteY2" fmla="*/ 440267 h 99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0133" h="999067">
                      <a:moveTo>
                        <a:pt x="1490133" y="999067"/>
                      </a:moveTo>
                      <a:cubicBezTo>
                        <a:pt x="1368777" y="592666"/>
                        <a:pt x="1247421" y="186266"/>
                        <a:pt x="999066" y="93133"/>
                      </a:cubicBezTo>
                      <a:cubicBezTo>
                        <a:pt x="750711" y="0"/>
                        <a:pt x="0" y="440267"/>
                        <a:pt x="0" y="440267"/>
                      </a:cubicBezTo>
                    </a:path>
                  </a:pathLst>
                </a:custGeom>
                <a:ln>
                  <a:solidFill>
                    <a:srgbClr val="984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6112933" y="1117600"/>
                  <a:ext cx="1278466" cy="939800"/>
                </a:xfrm>
                <a:custGeom>
                  <a:avLst/>
                  <a:gdLst>
                    <a:gd name="connsiteX0" fmla="*/ 0 w 1278466"/>
                    <a:gd name="connsiteY0" fmla="*/ 939800 h 939800"/>
                    <a:gd name="connsiteX1" fmla="*/ 76200 w 1278466"/>
                    <a:gd name="connsiteY1" fmla="*/ 770467 h 939800"/>
                    <a:gd name="connsiteX2" fmla="*/ 397933 w 1278466"/>
                    <a:gd name="connsiteY2" fmla="*/ 194734 h 939800"/>
                    <a:gd name="connsiteX3" fmla="*/ 1278466 w 1278466"/>
                    <a:gd name="connsiteY3" fmla="*/ 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8466" h="939800">
                      <a:moveTo>
                        <a:pt x="0" y="939800"/>
                      </a:moveTo>
                      <a:cubicBezTo>
                        <a:pt x="4939" y="917222"/>
                        <a:pt x="9878" y="894645"/>
                        <a:pt x="76200" y="770467"/>
                      </a:cubicBezTo>
                      <a:cubicBezTo>
                        <a:pt x="142522" y="646289"/>
                        <a:pt x="197555" y="323145"/>
                        <a:pt x="397933" y="194734"/>
                      </a:cubicBezTo>
                      <a:cubicBezTo>
                        <a:pt x="598311" y="66323"/>
                        <a:pt x="1278466" y="0"/>
                        <a:pt x="1278466" y="0"/>
                      </a:cubicBezTo>
                    </a:path>
                  </a:pathLst>
                </a:custGeom>
                <a:ln>
                  <a:solidFill>
                    <a:srgbClr val="984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5934428" y="1153353"/>
                  <a:ext cx="357010" cy="855133"/>
                </a:xfrm>
                <a:custGeom>
                  <a:avLst/>
                  <a:gdLst>
                    <a:gd name="connsiteX0" fmla="*/ 94544 w 357010"/>
                    <a:gd name="connsiteY0" fmla="*/ 855133 h 855133"/>
                    <a:gd name="connsiteX1" fmla="*/ 43744 w 357010"/>
                    <a:gd name="connsiteY1" fmla="*/ 711200 h 855133"/>
                    <a:gd name="connsiteX2" fmla="*/ 357010 w 357010"/>
                    <a:gd name="connsiteY2" fmla="*/ 0 h 855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010" h="855133">
                      <a:moveTo>
                        <a:pt x="94544" y="855133"/>
                      </a:moveTo>
                      <a:cubicBezTo>
                        <a:pt x="47272" y="854427"/>
                        <a:pt x="0" y="853722"/>
                        <a:pt x="43744" y="711200"/>
                      </a:cubicBezTo>
                      <a:cubicBezTo>
                        <a:pt x="87488" y="568678"/>
                        <a:pt x="357010" y="0"/>
                        <a:pt x="357010" y="0"/>
                      </a:cubicBezTo>
                    </a:path>
                  </a:pathLst>
                </a:custGeom>
                <a:ln>
                  <a:solidFill>
                    <a:srgbClr val="984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Oval Callout 32"/>
                <p:cNvSpPr/>
                <p:nvPr/>
              </p:nvSpPr>
              <p:spPr>
                <a:xfrm>
                  <a:off x="5747792" y="2170817"/>
                  <a:ext cx="1438418" cy="949555"/>
                </a:xfrm>
                <a:prstGeom prst="wedgeEllipseCallout">
                  <a:avLst>
                    <a:gd name="adj1" fmla="val -122870"/>
                    <a:gd name="adj2" fmla="val 111147"/>
                  </a:avLst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6291438" y="233554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n>
                    <a:solidFill>
                      <a:srgbClr val="FF6600"/>
                    </a:solidFill>
                  </a:ln>
                  <a:solidFill>
                    <a:srgbClr val="FFFF00"/>
                  </a:solidFill>
                  <a:latin typeface="Apple Casual"/>
                  <a:cs typeface="Apple Casual"/>
                </a:rPr>
                <a:t>?</a:t>
              </a:r>
              <a:endParaRPr lang="de-DE" sz="280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Apple Casual"/>
                <a:cs typeface="Apple Casu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2929" y="2300682"/>
            <a:ext cx="4152106" cy="3531394"/>
            <a:chOff x="3445934" y="3154972"/>
            <a:chExt cx="4152106" cy="3531394"/>
          </a:xfrm>
        </p:grpSpPr>
        <p:grpSp>
          <p:nvGrpSpPr>
            <p:cNvPr id="6" name="Group 62"/>
            <p:cNvGrpSpPr/>
            <p:nvPr/>
          </p:nvGrpSpPr>
          <p:grpSpPr>
            <a:xfrm>
              <a:off x="3445934" y="3154972"/>
              <a:ext cx="4152106" cy="3531394"/>
              <a:chOff x="2401094" y="1777603"/>
              <a:chExt cx="4152106" cy="353139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959100" y="2159000"/>
                <a:ext cx="2413000" cy="1744133"/>
              </a:xfrm>
              <a:custGeom>
                <a:avLst/>
                <a:gdLst>
                  <a:gd name="connsiteX0" fmla="*/ 0 w 2413000"/>
                  <a:gd name="connsiteY0" fmla="*/ 1625600 h 1744133"/>
                  <a:gd name="connsiteX1" fmla="*/ 800100 w 2413000"/>
                  <a:gd name="connsiteY1" fmla="*/ 1473200 h 1744133"/>
                  <a:gd name="connsiteX2" fmla="*/ 2413000 w 2413000"/>
                  <a:gd name="connsiteY2" fmla="*/ 0 h 174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0" h="1744133">
                    <a:moveTo>
                      <a:pt x="0" y="1625600"/>
                    </a:moveTo>
                    <a:cubicBezTo>
                      <a:pt x="198966" y="1684866"/>
                      <a:pt x="397933" y="1744133"/>
                      <a:pt x="800100" y="1473200"/>
                    </a:cubicBezTo>
                    <a:cubicBezTo>
                      <a:pt x="1202267" y="1202267"/>
                      <a:pt x="1807633" y="601133"/>
                      <a:pt x="2413000" y="0"/>
                    </a:cubicBezTo>
                  </a:path>
                </a:pathLst>
              </a:custGeom>
              <a:ln w="25400" cap="flat" cmpd="sng" algn="ctr">
                <a:solidFill>
                  <a:srgbClr val="FFFFFF">
                    <a:alpha val="70000"/>
                  </a:srgb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394200" y="3098800"/>
                <a:ext cx="215900" cy="393700"/>
              </a:xfrm>
              <a:custGeom>
                <a:avLst/>
                <a:gdLst>
                  <a:gd name="connsiteX0" fmla="*/ 0 w 215900"/>
                  <a:gd name="connsiteY0" fmla="*/ 0 h 393700"/>
                  <a:gd name="connsiteX1" fmla="*/ 101600 w 215900"/>
                  <a:gd name="connsiteY1" fmla="*/ 241300 h 393700"/>
                  <a:gd name="connsiteX2" fmla="*/ 215900 w 215900"/>
                  <a:gd name="connsiteY2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900" h="393700">
                    <a:moveTo>
                      <a:pt x="0" y="0"/>
                    </a:moveTo>
                    <a:cubicBezTo>
                      <a:pt x="32808" y="87841"/>
                      <a:pt x="65617" y="175683"/>
                      <a:pt x="101600" y="241300"/>
                    </a:cubicBezTo>
                    <a:cubicBezTo>
                      <a:pt x="137583" y="306917"/>
                      <a:pt x="176741" y="350308"/>
                      <a:pt x="215900" y="393700"/>
                    </a:cubicBezTo>
                  </a:path>
                </a:pathLst>
              </a:custGeom>
              <a:ln>
                <a:solidFill>
                  <a:srgbClr val="FF6600">
                    <a:alpha val="20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4" name="Group 61"/>
              <p:cNvGrpSpPr/>
              <p:nvPr/>
            </p:nvGrpSpPr>
            <p:grpSpPr>
              <a:xfrm>
                <a:off x="2401094" y="1777603"/>
                <a:ext cx="4152106" cy="3531394"/>
                <a:chOff x="2401094" y="1777603"/>
                <a:chExt cx="4152106" cy="3531394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4419600" y="3109383"/>
                  <a:ext cx="1257300" cy="929217"/>
                </a:xfrm>
                <a:custGeom>
                  <a:avLst/>
                  <a:gdLst>
                    <a:gd name="connsiteX0" fmla="*/ 0 w 1257300"/>
                    <a:gd name="connsiteY0" fmla="*/ 929217 h 929217"/>
                    <a:gd name="connsiteX1" fmla="*/ 317500 w 1257300"/>
                    <a:gd name="connsiteY1" fmla="*/ 319617 h 929217"/>
                    <a:gd name="connsiteX2" fmla="*/ 1003300 w 1257300"/>
                    <a:gd name="connsiteY2" fmla="*/ 27517 h 929217"/>
                    <a:gd name="connsiteX3" fmla="*/ 1257300 w 1257300"/>
                    <a:gd name="connsiteY3" fmla="*/ 154517 h 929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7300" h="929217">
                      <a:moveTo>
                        <a:pt x="0" y="929217"/>
                      </a:moveTo>
                      <a:cubicBezTo>
                        <a:pt x="75141" y="699558"/>
                        <a:pt x="150283" y="469900"/>
                        <a:pt x="317500" y="319617"/>
                      </a:cubicBezTo>
                      <a:cubicBezTo>
                        <a:pt x="484717" y="169334"/>
                        <a:pt x="846667" y="55034"/>
                        <a:pt x="1003300" y="27517"/>
                      </a:cubicBezTo>
                      <a:cubicBezTo>
                        <a:pt x="1159933" y="0"/>
                        <a:pt x="1257300" y="154517"/>
                        <a:pt x="1257300" y="154517"/>
                      </a:cubicBezTo>
                    </a:path>
                  </a:pathLst>
                </a:custGeom>
                <a:ln w="25400" cap="flat" cmpd="sng" algn="ctr">
                  <a:solidFill>
                    <a:srgbClr val="FFFFFF">
                      <a:alpha val="70000"/>
                    </a:srgbClr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394200" y="3314700"/>
                  <a:ext cx="1257300" cy="952500"/>
                </a:xfrm>
                <a:custGeom>
                  <a:avLst/>
                  <a:gdLst>
                    <a:gd name="connsiteX0" fmla="*/ 0 w 1257300"/>
                    <a:gd name="connsiteY0" fmla="*/ 762000 h 952500"/>
                    <a:gd name="connsiteX1" fmla="*/ 723900 w 1257300"/>
                    <a:gd name="connsiteY1" fmla="*/ 825500 h 952500"/>
                    <a:gd name="connsiteX2" fmla="*/ 1257300 w 1257300"/>
                    <a:gd name="connsiteY2" fmla="*/ 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7300" h="952500">
                      <a:moveTo>
                        <a:pt x="0" y="762000"/>
                      </a:moveTo>
                      <a:cubicBezTo>
                        <a:pt x="257175" y="857250"/>
                        <a:pt x="514350" y="952500"/>
                        <a:pt x="723900" y="825500"/>
                      </a:cubicBezTo>
                      <a:cubicBezTo>
                        <a:pt x="933450" y="698500"/>
                        <a:pt x="1257300" y="0"/>
                        <a:pt x="1257300" y="0"/>
                      </a:cubicBezTo>
                    </a:path>
                  </a:pathLst>
                </a:custGeom>
                <a:ln w="25400" cap="flat" cmpd="sng" algn="ctr">
                  <a:solidFill>
                    <a:srgbClr val="FFFFFF">
                      <a:alpha val="70000"/>
                    </a:srgbClr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7" name="Group 60"/>
                <p:cNvGrpSpPr/>
                <p:nvPr/>
              </p:nvGrpSpPr>
              <p:grpSpPr>
                <a:xfrm>
                  <a:off x="2401094" y="1777603"/>
                  <a:ext cx="4152106" cy="3531394"/>
                  <a:chOff x="2401094" y="1777603"/>
                  <a:chExt cx="4152106" cy="353139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4764882" y="2488803"/>
                    <a:ext cx="1778000" cy="1168400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26"/>
                  <p:cNvGrpSpPr/>
                  <p:nvPr/>
                </p:nvGrpSpPr>
                <p:grpSpPr>
                  <a:xfrm>
                    <a:off x="4272479" y="3247533"/>
                    <a:ext cx="1320801" cy="857568"/>
                    <a:chOff x="4104482" y="3098997"/>
                    <a:chExt cx="1320801" cy="857568"/>
                  </a:xfrm>
                </p:grpSpPr>
                <p:grpSp>
                  <p:nvGrpSpPr>
                    <p:cNvPr id="53" name="Group 44"/>
                    <p:cNvGrpSpPr/>
                    <p:nvPr/>
                  </p:nvGrpSpPr>
                  <p:grpSpPr>
                    <a:xfrm rot="3000000">
                      <a:off x="4336099" y="2867380"/>
                      <a:ext cx="857568" cy="1320801"/>
                      <a:chOff x="1442643" y="1777603"/>
                      <a:chExt cx="1071958" cy="1651001"/>
                    </a:xfrm>
                    <a:solidFill>
                      <a:schemeClr val="bg1"/>
                    </a:solidFill>
                  </p:grpSpPr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1663700" y="2209800"/>
                        <a:ext cx="635794" cy="9144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" name="Oval 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98320" y="1777603"/>
                        <a:ext cx="365760" cy="36576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59" name="Straight Connector 58"/>
                      <p:cNvCxnSpPr>
                        <a:stCxn id="57" idx="0"/>
                        <a:endCxn id="58" idx="4"/>
                      </p:cNvCxnSpPr>
                      <p:nvPr/>
                    </p:nvCxnSpPr>
                    <p:spPr>
                      <a:xfrm rot="16200000" flipV="1">
                        <a:off x="1948181" y="2176383"/>
                        <a:ext cx="66437" cy="397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flipV="1">
                        <a:off x="2248695" y="2209800"/>
                        <a:ext cx="265905" cy="215505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1442643" y="2209802"/>
                        <a:ext cx="265903" cy="215503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>
                        <a:stCxn id="57" idx="3"/>
                      </p:cNvCxnSpPr>
                      <p:nvPr/>
                    </p:nvCxnSpPr>
                    <p:spPr>
                      <a:xfrm rot="5400000">
                        <a:off x="1380570" y="3052363"/>
                        <a:ext cx="438314" cy="314167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 rot="16200000" flipH="1">
                        <a:off x="2143483" y="3057486"/>
                        <a:ext cx="451013" cy="291222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3366FF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4" name="Oval 53"/>
                    <p:cNvSpPr>
                      <a:spLocks noChangeAspect="1"/>
                    </p:cNvSpPr>
                    <p:nvPr/>
                  </p:nvSpPr>
                  <p:spPr>
                    <a:xfrm rot="3000000">
                      <a:off x="5160508" y="3114468"/>
                      <a:ext cx="36576" cy="36576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3366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5" name="Oval 54"/>
                    <p:cNvSpPr>
                      <a:spLocks noChangeAspect="1"/>
                    </p:cNvSpPr>
                    <p:nvPr/>
                  </p:nvSpPr>
                  <p:spPr>
                    <a:xfrm rot="3000000">
                      <a:off x="5225815" y="3192298"/>
                      <a:ext cx="36576" cy="36576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>
                      <a:solidFill>
                        <a:srgbClr val="3366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6" name="Freeform 55"/>
                    <p:cNvSpPr>
                      <a:spLocks noChangeAspect="1"/>
                    </p:cNvSpPr>
                    <p:nvPr/>
                  </p:nvSpPr>
                  <p:spPr>
                    <a:xfrm rot="3000000" flipH="1">
                      <a:off x="5031278" y="3199764"/>
                      <a:ext cx="191136" cy="54793"/>
                    </a:xfrm>
                    <a:custGeom>
                      <a:avLst/>
                      <a:gdLst>
                        <a:gd name="connsiteX0" fmla="*/ 0 w 952500"/>
                        <a:gd name="connsiteY0" fmla="*/ 0 h 273050"/>
                        <a:gd name="connsiteX1" fmla="*/ 469900 w 952500"/>
                        <a:gd name="connsiteY1" fmla="*/ 266700 h 273050"/>
                        <a:gd name="connsiteX2" fmla="*/ 952500 w 952500"/>
                        <a:gd name="connsiteY2" fmla="*/ 38100 h 27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52500" h="273050">
                          <a:moveTo>
                            <a:pt x="0" y="0"/>
                          </a:moveTo>
                          <a:cubicBezTo>
                            <a:pt x="155575" y="130175"/>
                            <a:pt x="311150" y="260350"/>
                            <a:pt x="469900" y="266700"/>
                          </a:cubicBezTo>
                          <a:cubicBezTo>
                            <a:pt x="628650" y="273050"/>
                            <a:pt x="952500" y="38100"/>
                            <a:pt x="952500" y="38100"/>
                          </a:cubicBezTo>
                        </a:path>
                      </a:pathLst>
                    </a:custGeom>
                    <a:ln>
                      <a:solidFill>
                        <a:srgbClr val="3366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20" name="Group 44"/>
                  <p:cNvGrpSpPr/>
                  <p:nvPr/>
                </p:nvGrpSpPr>
                <p:grpSpPr>
                  <a:xfrm rot="3000000">
                    <a:off x="3837656" y="2422867"/>
                    <a:ext cx="686053" cy="1056641"/>
                    <a:chOff x="1442643" y="1777603"/>
                    <a:chExt cx="1071958" cy="1651001"/>
                  </a:xfrm>
                  <a:solidFill>
                    <a:schemeClr val="bg1">
                      <a:alpha val="20000"/>
                    </a:schemeClr>
                  </a:solidFill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1663700" y="2209800"/>
                      <a:ext cx="635794" cy="9144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47" name="Oval 46"/>
                    <p:cNvSpPr>
                      <a:spLocks noChangeAspect="1"/>
                    </p:cNvSpPr>
                    <p:nvPr/>
                  </p:nvSpPr>
                  <p:spPr>
                    <a:xfrm>
                      <a:off x="1798320" y="1777603"/>
                      <a:ext cx="365760" cy="36576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48" name="Straight Connector 47"/>
                    <p:cNvCxnSpPr>
                      <a:stCxn id="46" idx="0"/>
                      <a:endCxn id="47" idx="4"/>
                    </p:cNvCxnSpPr>
                    <p:nvPr/>
                  </p:nvCxnSpPr>
                  <p:spPr>
                    <a:xfrm rot="16200000" flipV="1">
                      <a:off x="1948181" y="2176383"/>
                      <a:ext cx="66437" cy="397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V="1">
                      <a:off x="2248695" y="2209800"/>
                      <a:ext cx="265905" cy="215505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1442643" y="2209802"/>
                      <a:ext cx="265903" cy="215503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>
                      <a:stCxn id="46" idx="3"/>
                    </p:cNvCxnSpPr>
                    <p:nvPr/>
                  </p:nvCxnSpPr>
                  <p:spPr>
                    <a:xfrm rot="5400000">
                      <a:off x="1380570" y="3052363"/>
                      <a:ext cx="438314" cy="314167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16200000" flipH="1">
                      <a:off x="2143483" y="3057486"/>
                      <a:ext cx="451013" cy="291222"/>
                    </a:xfrm>
                    <a:prstGeom prst="line">
                      <a:avLst/>
                    </a:prstGeom>
                    <a:grpFill/>
                    <a:ln>
                      <a:solidFill>
                        <a:srgbClr val="FF6600">
                          <a:alpha val="20000"/>
                        </a:srgb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59"/>
                  <p:cNvGrpSpPr/>
                  <p:nvPr/>
                </p:nvGrpSpPr>
                <p:grpSpPr>
                  <a:xfrm>
                    <a:off x="2401094" y="1777603"/>
                    <a:ext cx="4152106" cy="3531394"/>
                    <a:chOff x="2401094" y="1777603"/>
                    <a:chExt cx="4152106" cy="3531394"/>
                  </a:xfrm>
                </p:grpSpPr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rot="5400000">
                      <a:off x="6186488" y="3300809"/>
                      <a:ext cx="711200" cy="1588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" name="Group 58"/>
                    <p:cNvGrpSpPr/>
                    <p:nvPr/>
                  </p:nvGrpSpPr>
                  <p:grpSpPr>
                    <a:xfrm>
                      <a:off x="2401094" y="1777603"/>
                      <a:ext cx="4152106" cy="3531394"/>
                      <a:chOff x="2401094" y="1777603"/>
                      <a:chExt cx="4152106" cy="3531394"/>
                    </a:xfrm>
                  </p:grpSpPr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V="1">
                        <a:off x="2402682" y="2488803"/>
                        <a:ext cx="2362200" cy="1651000"/>
                      </a:xfrm>
                      <a:prstGeom prst="line">
                        <a:avLst/>
                      </a:prstGeom>
                      <a:ln w="25400" cap="flat" cmpd="sng" algn="ctr">
                        <a:solidFill>
                          <a:schemeClr val="bg1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V="1">
                        <a:off x="2401094" y="1777603"/>
                        <a:ext cx="2362200" cy="165100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2402682" y="4139803"/>
                        <a:ext cx="1778000" cy="116840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7" name="Group 57"/>
                      <p:cNvGrpSpPr/>
                      <p:nvPr/>
                    </p:nvGrpSpPr>
                    <p:grpSpPr>
                      <a:xfrm>
                        <a:off x="2401094" y="1777603"/>
                        <a:ext cx="4152106" cy="3531394"/>
                        <a:chOff x="2401094" y="1777603"/>
                        <a:chExt cx="4152106" cy="3531394"/>
                      </a:xfrm>
                    </p:grpSpPr>
                    <p:grpSp>
                      <p:nvGrpSpPr>
                        <p:cNvPr id="28" name="Group 54"/>
                        <p:cNvGrpSpPr/>
                        <p:nvPr/>
                      </p:nvGrpSpPr>
                      <p:grpSpPr>
                        <a:xfrm>
                          <a:off x="2401094" y="1777603"/>
                          <a:ext cx="4152106" cy="3530600"/>
                          <a:chOff x="2401094" y="1777603"/>
                          <a:chExt cx="4152106" cy="3530600"/>
                        </a:xfrm>
                      </p:grpSpPr>
                      <p:cxnSp>
                        <p:nvCxnSpPr>
                          <p:cNvPr id="40" name="Straight Connector 5"/>
                          <p:cNvCxnSpPr/>
                          <p:nvPr/>
                        </p:nvCxnSpPr>
                        <p:spPr>
                          <a:xfrm>
                            <a:off x="2401094" y="34286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Straight Connector 40"/>
                          <p:cNvCxnSpPr/>
                          <p:nvPr/>
                        </p:nvCxnSpPr>
                        <p:spPr>
                          <a:xfrm>
                            <a:off x="4763294" y="1777603"/>
                            <a:ext cx="1778000" cy="11684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Straight Connector 16"/>
                          <p:cNvCxnSpPr/>
                          <p:nvPr/>
                        </p:nvCxnSpPr>
                        <p:spPr>
                          <a:xfrm rot="5400000">
                            <a:off x="4406900" y="2132409"/>
                            <a:ext cx="711200" cy="1588"/>
                          </a:xfrm>
                          <a:prstGeom prst="line">
                            <a:avLst/>
                          </a:prstGeom>
                          <a:ln w="25400" cap="flat" cmpd="sng" algn="ctr">
                            <a:solidFill>
                              <a:schemeClr val="bg1"/>
                            </a:solidFill>
                            <a:prstDash val="dot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Straight Connector 17"/>
                          <p:cNvCxnSpPr/>
                          <p:nvPr/>
                        </p:nvCxnSpPr>
                        <p:spPr>
                          <a:xfrm rot="5400000">
                            <a:off x="2046288" y="3783409"/>
                            <a:ext cx="711200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Straight Connector 27"/>
                          <p:cNvCxnSpPr/>
                          <p:nvPr/>
                        </p:nvCxnSpPr>
                        <p:spPr>
                          <a:xfrm flipV="1">
                            <a:off x="4180682" y="3657203"/>
                            <a:ext cx="2362200" cy="1651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5" name="Freeform 44"/>
                          <p:cNvSpPr/>
                          <p:nvPr/>
                        </p:nvSpPr>
                        <p:spPr>
                          <a:xfrm>
                            <a:off x="4165600" y="2933700"/>
                            <a:ext cx="2387600" cy="1676400"/>
                          </a:xfrm>
                          <a:custGeom>
                            <a:avLst/>
                            <a:gdLst>
                              <a:gd name="connsiteX0" fmla="*/ 0 w 2387600"/>
                              <a:gd name="connsiteY0" fmla="*/ 1676400 h 1676400"/>
                              <a:gd name="connsiteX1" fmla="*/ 1358900 w 2387600"/>
                              <a:gd name="connsiteY1" fmla="*/ 1168400 h 1676400"/>
                              <a:gd name="connsiteX2" fmla="*/ 2387600 w 2387600"/>
                              <a:gd name="connsiteY2" fmla="*/ 0 h 16764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387600" h="1676400">
                                <a:moveTo>
                                  <a:pt x="0" y="1676400"/>
                                </a:moveTo>
                                <a:cubicBezTo>
                                  <a:pt x="480483" y="1562100"/>
                                  <a:pt x="960967" y="1447800"/>
                                  <a:pt x="1358900" y="1168400"/>
                                </a:cubicBezTo>
                                <a:cubicBezTo>
                                  <a:pt x="1756833" y="889000"/>
                                  <a:pt x="2387600" y="0"/>
                                  <a:pt x="2387600" y="0"/>
                                </a:cubicBezTo>
                              </a:path>
                            </a:pathLst>
                          </a:custGeom>
                          <a:ln>
                            <a:solidFill>
                              <a:srgbClr val="FFFFFF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29" name="Group 55"/>
                        <p:cNvGrpSpPr/>
                        <p:nvPr/>
                      </p:nvGrpSpPr>
                      <p:grpSpPr>
                        <a:xfrm>
                          <a:off x="3978235" y="2719457"/>
                          <a:ext cx="1944172" cy="2589540"/>
                          <a:chOff x="3978235" y="2719457"/>
                          <a:chExt cx="1944172" cy="2589540"/>
                        </a:xfrm>
                      </p:grpSpPr>
                      <p:cxnSp>
                        <p:nvCxnSpPr>
                          <p:cNvPr id="30" name="Straight Connector 29"/>
                          <p:cNvCxnSpPr/>
                          <p:nvPr/>
                        </p:nvCxnSpPr>
                        <p:spPr>
                          <a:xfrm rot="5400000">
                            <a:off x="3823494" y="4952603"/>
                            <a:ext cx="711200" cy="158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31" name="Group 44"/>
                          <p:cNvGrpSpPr/>
                          <p:nvPr/>
                        </p:nvGrpSpPr>
                        <p:grpSpPr>
                          <a:xfrm rot="3000000">
                            <a:off x="4409022" y="3148248"/>
                            <a:ext cx="686053" cy="1056641"/>
                            <a:chOff x="1442643" y="1777603"/>
                            <a:chExt cx="1071958" cy="1651001"/>
                          </a:xfrm>
                          <a:solidFill>
                            <a:schemeClr val="bg1"/>
                          </a:solidFill>
                        </p:grpSpPr>
                        <p:sp>
                          <p:nvSpPr>
                            <p:cNvPr id="33" name="Oval 32"/>
                            <p:cNvSpPr/>
                            <p:nvPr/>
                          </p:nvSpPr>
                          <p:spPr>
                            <a:xfrm>
                              <a:off x="1663700" y="2209800"/>
                              <a:ext cx="635794" cy="914400"/>
                            </a:xfrm>
                            <a:prstGeom prst="ellips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sp>
                          <p:nvSpPr>
                            <p:cNvPr id="34" name="Oval 3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798320" y="1777603"/>
                              <a:ext cx="365760" cy="365760"/>
                            </a:xfrm>
                            <a:prstGeom prst="ellips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de-DE"/>
                            </a:p>
                          </p:txBody>
                        </p:sp>
                        <p:cxnSp>
                          <p:nvCxnSpPr>
                            <p:cNvPr id="35" name="Straight Connector 34"/>
                            <p:cNvCxnSpPr>
                              <a:stCxn id="33" idx="0"/>
                              <a:endCxn id="34" idx="4"/>
                            </p:cNvCxnSpPr>
                            <p:nvPr/>
                          </p:nvCxnSpPr>
                          <p:spPr>
                            <a:xfrm rot="16200000" flipV="1">
                              <a:off x="1948181" y="2176383"/>
                              <a:ext cx="66437" cy="397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" name="Straight Connector 35"/>
                            <p:cNvCxnSpPr/>
                            <p:nvPr/>
                          </p:nvCxnSpPr>
                          <p:spPr>
                            <a:xfrm flipV="1">
                              <a:off x="2248695" y="2209800"/>
                              <a:ext cx="265905" cy="215505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Straight Connector 36"/>
                            <p:cNvCxnSpPr/>
                            <p:nvPr/>
                          </p:nvCxnSpPr>
                          <p:spPr>
                            <a:xfrm>
                              <a:off x="1442643" y="2209802"/>
                              <a:ext cx="265903" cy="215503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" name="Straight Connector 37"/>
                            <p:cNvCxnSpPr>
                              <a:stCxn id="33" idx="3"/>
                            </p:cNvCxnSpPr>
                            <p:nvPr/>
                          </p:nvCxnSpPr>
                          <p:spPr>
                            <a:xfrm rot="5400000">
                              <a:off x="1380570" y="3052363"/>
                              <a:ext cx="438314" cy="314167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9" name="Straight Connector 38"/>
                            <p:cNvCxnSpPr/>
                            <p:nvPr/>
                          </p:nvCxnSpPr>
                          <p:spPr>
                            <a:xfrm rot="16200000" flipH="1">
                              <a:off x="2143483" y="3057486"/>
                              <a:ext cx="451013" cy="291222"/>
                            </a:xfrm>
                            <a:prstGeom prst="line">
                              <a:avLst/>
                            </a:prstGeom>
                            <a:grpFill/>
                            <a:ln>
                              <a:solidFill>
                                <a:srgbClr val="FF66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2" name="Heart 31"/>
                          <p:cNvSpPr/>
                          <p:nvPr/>
                        </p:nvSpPr>
                        <p:spPr>
                          <a:xfrm>
                            <a:off x="3978235" y="2719457"/>
                            <a:ext cx="1944172" cy="1875491"/>
                          </a:xfrm>
                          <a:prstGeom prst="hear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7" name="Group 64"/>
            <p:cNvGrpSpPr/>
            <p:nvPr/>
          </p:nvGrpSpPr>
          <p:grpSpPr>
            <a:xfrm>
              <a:off x="5480032" y="4001602"/>
              <a:ext cx="130353" cy="166608"/>
              <a:chOff x="4448338" y="2620542"/>
              <a:chExt cx="130353" cy="166608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 rot="3000000">
                <a:off x="4497184" y="2620542"/>
                <a:ext cx="29261" cy="29261"/>
              </a:xfrm>
              <a:prstGeom prst="ellipse">
                <a:avLst/>
              </a:prstGeom>
              <a:solidFill>
                <a:srgbClr val="FF6600">
                  <a:alpha val="20000"/>
                </a:srgbClr>
              </a:solidFill>
              <a:ln>
                <a:solidFill>
                  <a:srgbClr val="FF6600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9" name="Group 63"/>
              <p:cNvGrpSpPr/>
              <p:nvPr/>
            </p:nvGrpSpPr>
            <p:grpSpPr>
              <a:xfrm>
                <a:off x="4448338" y="2634241"/>
                <a:ext cx="130353" cy="152909"/>
                <a:chOff x="4448338" y="2634241"/>
                <a:chExt cx="130353" cy="152909"/>
              </a:xfrm>
            </p:grpSpPr>
            <p:sp>
              <p:nvSpPr>
                <p:cNvPr id="10" name="Oval 9"/>
                <p:cNvSpPr>
                  <a:spLocks noChangeAspect="1"/>
                </p:cNvSpPr>
                <p:nvPr/>
              </p:nvSpPr>
              <p:spPr>
                <a:xfrm rot="3000000">
                  <a:off x="4549430" y="2682806"/>
                  <a:ext cx="29261" cy="29261"/>
                </a:xfrm>
                <a:prstGeom prst="ellipse">
                  <a:avLst/>
                </a:prstGeom>
                <a:solidFill>
                  <a:srgbClr val="FF6600">
                    <a:alpha val="20000"/>
                  </a:srgbClr>
                </a:solidFill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Freeform 10"/>
                <p:cNvSpPr>
                  <a:spLocks noChangeAspect="1"/>
                </p:cNvSpPr>
                <p:nvPr/>
              </p:nvSpPr>
              <p:spPr>
                <a:xfrm rot="3000000" flipH="1">
                  <a:off x="4393800" y="2688779"/>
                  <a:ext cx="152909" cy="43834"/>
                </a:xfrm>
                <a:custGeom>
                  <a:avLst/>
                  <a:gdLst>
                    <a:gd name="connsiteX0" fmla="*/ 0 w 952500"/>
                    <a:gd name="connsiteY0" fmla="*/ 0 h 273050"/>
                    <a:gd name="connsiteX1" fmla="*/ 469900 w 952500"/>
                    <a:gd name="connsiteY1" fmla="*/ 266700 h 273050"/>
                    <a:gd name="connsiteX2" fmla="*/ 952500 w 952500"/>
                    <a:gd name="connsiteY2" fmla="*/ 3810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00" h="273050">
                      <a:moveTo>
                        <a:pt x="0" y="0"/>
                      </a:moveTo>
                      <a:cubicBezTo>
                        <a:pt x="155575" y="130175"/>
                        <a:pt x="311150" y="260350"/>
                        <a:pt x="469900" y="266700"/>
                      </a:cubicBezTo>
                      <a:cubicBezTo>
                        <a:pt x="628650" y="273050"/>
                        <a:pt x="952500" y="38100"/>
                        <a:pt x="952500" y="38100"/>
                      </a:cubicBezTo>
                    </a:path>
                  </a:pathLst>
                </a:custGeom>
                <a:ln>
                  <a:solidFill>
                    <a:srgbClr val="FF6600">
                      <a:alpha val="20000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182" name="Title 1"/>
          <p:cNvSpPr txBox="1">
            <a:spLocks/>
          </p:cNvSpPr>
          <p:nvPr/>
        </p:nvSpPr>
        <p:spPr>
          <a:xfrm>
            <a:off x="607120" y="4400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Relativitätstheorie im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Alltag: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418221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Apple Casual"/>
                <a:cs typeface="Apple Casual"/>
              </a:rPr>
              <a:t>Philosophie/Moral</a:t>
            </a:r>
            <a:endParaRPr lang="de-DE" sz="36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Erneut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Modelliere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Gravitation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mit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Mathe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.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liefert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bessere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Methoden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Vorhersagen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Hilft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, Gravitation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besser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zu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verstehen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Gauß/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Riemanns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Mathe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erlaubt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Physik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vorherzusagen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!</a:t>
            </a:r>
            <a:endParaRPr lang="en-US" dirty="0"/>
          </a:p>
        </p:txBody>
      </p:sp>
      <p:pic>
        <p:nvPicPr>
          <p:cNvPr id="5" name="Content Placeholder 6" descr="2mathgr.gif"/>
          <p:cNvPicPr>
            <a:picLocks noChangeAspect="1"/>
          </p:cNvPicPr>
          <p:nvPr/>
        </p:nvPicPr>
        <p:blipFill>
          <a:blip r:embed="rId2"/>
          <a:srcRect l="-18793" r="-18793"/>
          <a:stretch>
            <a:fillRect/>
          </a:stretch>
        </p:blipFill>
        <p:spPr>
          <a:xfrm>
            <a:off x="943862" y="4651120"/>
            <a:ext cx="2610473" cy="1435654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3906259" y="5401681"/>
            <a:ext cx="1256995" cy="1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02-06-expan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24" y="4181868"/>
            <a:ext cx="1487066" cy="938504"/>
          </a:xfrm>
          <a:prstGeom prst="rect">
            <a:avLst/>
          </a:prstGeom>
        </p:spPr>
      </p:pic>
      <p:pic>
        <p:nvPicPr>
          <p:cNvPr id="31" name="Picture 30" descr="Schwarzschi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75" y="4651120"/>
            <a:ext cx="1399925" cy="750562"/>
          </a:xfrm>
          <a:prstGeom prst="rect">
            <a:avLst/>
          </a:prstGeom>
        </p:spPr>
      </p:pic>
      <p:pic>
        <p:nvPicPr>
          <p:cNvPr id="32" name="Picture 31" descr="dn13579-1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52" y="5355212"/>
            <a:ext cx="1524000" cy="102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6170" y="418221"/>
            <a:ext cx="9027830" cy="5777600"/>
            <a:chOff x="116170" y="418221"/>
            <a:chExt cx="9027830" cy="5777600"/>
          </a:xfrm>
        </p:grpSpPr>
        <p:grpSp>
          <p:nvGrpSpPr>
            <p:cNvPr id="3" name="Group 3"/>
            <p:cNvGrpSpPr/>
            <p:nvPr/>
          </p:nvGrpSpPr>
          <p:grpSpPr>
            <a:xfrm>
              <a:off x="116170" y="418221"/>
              <a:ext cx="8681275" cy="5777600"/>
              <a:chOff x="116170" y="418221"/>
              <a:chExt cx="8681275" cy="57776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14500" y="418221"/>
                <a:ext cx="538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>
                    <a:solidFill>
                      <a:schemeClr val="bg1"/>
                    </a:solidFill>
                    <a:latin typeface="Apple Casual"/>
                    <a:cs typeface="Apple Casual"/>
                  </a:rPr>
                  <a:t>Reiseroute</a:t>
                </a:r>
                <a:endParaRPr lang="de-DE" sz="3600" dirty="0">
                  <a:solidFill>
                    <a:schemeClr val="bg1"/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4" name="Group 40"/>
              <p:cNvGrpSpPr/>
              <p:nvPr/>
            </p:nvGrpSpPr>
            <p:grpSpPr>
              <a:xfrm>
                <a:off x="116170" y="1155280"/>
                <a:ext cx="8681275" cy="5040541"/>
                <a:chOff x="116170" y="1155280"/>
                <a:chExt cx="8681275" cy="5040541"/>
              </a:xfrm>
            </p:grpSpPr>
            <p:grpSp>
              <p:nvGrpSpPr>
                <p:cNvPr id="5" name="Group 3"/>
                <p:cNvGrpSpPr/>
                <p:nvPr/>
              </p:nvGrpSpPr>
              <p:grpSpPr>
                <a:xfrm>
                  <a:off x="116170" y="1550612"/>
                  <a:ext cx="8681275" cy="4645209"/>
                  <a:chOff x="116170" y="1550612"/>
                  <a:chExt cx="8681275" cy="4645209"/>
                </a:xfrm>
              </p:grpSpPr>
              <p:grpSp>
                <p:nvGrpSpPr>
                  <p:cNvPr id="6" name="Group 36"/>
                  <p:cNvGrpSpPr/>
                  <p:nvPr/>
                </p:nvGrpSpPr>
                <p:grpSpPr>
                  <a:xfrm>
                    <a:off x="116170" y="1550612"/>
                    <a:ext cx="8681275" cy="4645209"/>
                    <a:chOff x="116170" y="1550612"/>
                    <a:chExt cx="8681275" cy="4645209"/>
                  </a:xfrm>
                </p:grpSpPr>
                <p:grpSp>
                  <p:nvGrpSpPr>
                    <p:cNvPr id="12" name="Group 7"/>
                    <p:cNvGrpSpPr/>
                    <p:nvPr/>
                  </p:nvGrpSpPr>
                  <p:grpSpPr>
                    <a:xfrm>
                      <a:off x="116170" y="2040400"/>
                      <a:ext cx="1595309" cy="2217924"/>
                      <a:chOff x="1413999" y="2193504"/>
                      <a:chExt cx="1595309" cy="2217924"/>
                    </a:xfrm>
                  </p:grpSpPr>
                  <p:pic>
                    <p:nvPicPr>
                      <p:cNvPr id="42" name="Picture 8" descr="Newton.png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9043" y="2193504"/>
                        <a:ext cx="780051" cy="9846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3" name="TextBox 9"/>
                      <p:cNvSpPr txBox="1"/>
                      <p:nvPr/>
                    </p:nvSpPr>
                    <p:spPr>
                      <a:xfrm>
                        <a:off x="1413999" y="3211100"/>
                        <a:ext cx="1595309" cy="12003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Sir Isaac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Newton</a:t>
                        </a:r>
                      </a:p>
                      <a:p>
                        <a:r>
                          <a:rPr lang="de-DE" sz="2400" dirty="0" smtClean="0">
                            <a:solidFill>
                              <a:schemeClr val="bg1"/>
                            </a:solidFill>
                            <a:latin typeface="Apple Casual"/>
                            <a:cs typeface="Apple Casual"/>
                          </a:rPr>
                          <a:t>1643-1727</a:t>
                        </a:r>
                        <a:endParaRPr lang="de-DE" sz="2400" dirty="0">
                          <a:solidFill>
                            <a:schemeClr val="bg1"/>
                          </a:solidFill>
                          <a:latin typeface="Apple Casual"/>
                          <a:cs typeface="Apple Casual"/>
                        </a:endParaRPr>
                      </a:p>
                    </p:txBody>
                  </p:sp>
                </p:grpSp>
                <p:grpSp>
                  <p:nvGrpSpPr>
                    <p:cNvPr id="13" name="Group 35"/>
                    <p:cNvGrpSpPr/>
                    <p:nvPr/>
                  </p:nvGrpSpPr>
                  <p:grpSpPr>
                    <a:xfrm>
                      <a:off x="216838" y="1550612"/>
                      <a:ext cx="8580607" cy="4645209"/>
                      <a:chOff x="216838" y="1550612"/>
                      <a:chExt cx="8580607" cy="4645209"/>
                    </a:xfrm>
                  </p:grpSpPr>
                  <p:grpSp>
                    <p:nvGrpSpPr>
                      <p:cNvPr id="14" name="Group 33"/>
                      <p:cNvGrpSpPr/>
                      <p:nvPr/>
                    </p:nvGrpSpPr>
                    <p:grpSpPr>
                      <a:xfrm>
                        <a:off x="216838" y="1566102"/>
                        <a:ext cx="8580607" cy="4629719"/>
                        <a:chOff x="216838" y="1566102"/>
                        <a:chExt cx="8580607" cy="4629719"/>
                      </a:xfrm>
                    </p:grpSpPr>
                    <p:grpSp>
                      <p:nvGrpSpPr>
                        <p:cNvPr id="15" name="Group 32"/>
                        <p:cNvGrpSpPr/>
                        <p:nvPr/>
                      </p:nvGrpSpPr>
                      <p:grpSpPr>
                        <a:xfrm>
                          <a:off x="216838" y="1626402"/>
                          <a:ext cx="8580607" cy="4569419"/>
                          <a:chOff x="216838" y="1626402"/>
                          <a:chExt cx="8580607" cy="4569419"/>
                        </a:xfrm>
                      </p:grpSpPr>
                      <p:grpSp>
                        <p:nvGrpSpPr>
                          <p:cNvPr id="20" name="Group 31"/>
                          <p:cNvGrpSpPr/>
                          <p:nvPr/>
                        </p:nvGrpSpPr>
                        <p:grpSpPr>
                          <a:xfrm>
                            <a:off x="216838" y="1626402"/>
                            <a:ext cx="8580607" cy="4569419"/>
                            <a:chOff x="309766" y="1626402"/>
                            <a:chExt cx="8580607" cy="4569419"/>
                          </a:xfrm>
                        </p:grpSpPr>
                        <p:grpSp>
                          <p:nvGrpSpPr>
                            <p:cNvPr id="22" name="Group 30"/>
                            <p:cNvGrpSpPr/>
                            <p:nvPr/>
                          </p:nvGrpSpPr>
                          <p:grpSpPr>
                            <a:xfrm>
                              <a:off x="309766" y="1626402"/>
                              <a:ext cx="8580607" cy="4569419"/>
                              <a:chOff x="201350" y="1626402"/>
                              <a:chExt cx="8580607" cy="4569419"/>
                            </a:xfrm>
                          </p:grpSpPr>
                          <p:grpSp>
                            <p:nvGrpSpPr>
                              <p:cNvPr id="23" name="Group 28"/>
                              <p:cNvGrpSpPr/>
                              <p:nvPr/>
                            </p:nvGrpSpPr>
                            <p:grpSpPr>
                              <a:xfrm>
                                <a:off x="201350" y="1626402"/>
                                <a:ext cx="8580607" cy="4569419"/>
                                <a:chOff x="201350" y="1626402"/>
                                <a:chExt cx="8580607" cy="4569419"/>
                              </a:xfrm>
                            </p:grpSpPr>
                            <p:grpSp>
                              <p:nvGrpSpPr>
                                <p:cNvPr id="24" name="Group 26"/>
                                <p:cNvGrpSpPr/>
                                <p:nvPr/>
                              </p:nvGrpSpPr>
                              <p:grpSpPr>
                                <a:xfrm>
                                  <a:off x="201350" y="1626402"/>
                                  <a:ext cx="8580607" cy="4569419"/>
                                  <a:chOff x="201350" y="1626402"/>
                                  <a:chExt cx="8580607" cy="4569419"/>
                                </a:xfrm>
                              </p:grpSpPr>
                              <p:grpSp>
                                <p:nvGrpSpPr>
                                  <p:cNvPr id="26" name="Group 24"/>
                                  <p:cNvGrpSpPr/>
                                  <p:nvPr/>
                                </p:nvGrpSpPr>
                                <p:grpSpPr>
                                  <a:xfrm>
                                    <a:off x="201350" y="1626402"/>
                                    <a:ext cx="8580607" cy="4569419"/>
                                    <a:chOff x="201350" y="1626402"/>
                                    <a:chExt cx="8580607" cy="4569419"/>
                                  </a:xfrm>
                                </p:grpSpPr>
                                <p:grpSp>
                                  <p:nvGrpSpPr>
                                    <p:cNvPr id="28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1350" y="1626402"/>
                                      <a:ext cx="8580607" cy="4569419"/>
                                      <a:chOff x="201350" y="1626402"/>
                                      <a:chExt cx="8580607" cy="4569419"/>
                                    </a:xfrm>
                                  </p:grpSpPr>
                                  <p:sp>
                                    <p:nvSpPr>
                                      <p:cNvPr id="40" name="Freeform 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1350" y="1626402"/>
                                        <a:ext cx="8580607" cy="456941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5329 w 4773130"/>
                                          <a:gd name="connsiteY0" fmla="*/ 116622 h 2798920"/>
                                          <a:gd name="connsiteX1" fmla="*/ 406040 w 4773130"/>
                                          <a:gd name="connsiteY1" fmla="*/ 116622 h 2798920"/>
                                          <a:gd name="connsiteX2" fmla="*/ 2751569 w 4773130"/>
                                          <a:gd name="connsiteY2" fmla="*/ 816352 h 2798920"/>
                                          <a:gd name="connsiteX3" fmla="*/ 2660858 w 4773130"/>
                                          <a:gd name="connsiteY3" fmla="*/ 2151022 h 2798920"/>
                                          <a:gd name="connsiteX4" fmla="*/ 4773130 w 4773130"/>
                                          <a:gd name="connsiteY4" fmla="*/ 2798920 h 279892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73130" h="2798920">
                                            <a:moveTo>
                                              <a:pt x="315329" y="116622"/>
                                            </a:moveTo>
                                            <a:cubicBezTo>
                                              <a:pt x="157664" y="58311"/>
                                              <a:pt x="0" y="0"/>
                                              <a:pt x="406040" y="116622"/>
                                            </a:cubicBezTo>
                                            <a:cubicBezTo>
                                              <a:pt x="812080" y="233244"/>
                                              <a:pt x="2375766" y="477285"/>
                                              <a:pt x="2751569" y="816352"/>
                                            </a:cubicBezTo>
                                            <a:cubicBezTo>
                                              <a:pt x="3127372" y="1155419"/>
                                              <a:pt x="2323931" y="1820594"/>
                                              <a:pt x="2660858" y="2151022"/>
                                            </a:cubicBezTo>
                                            <a:cubicBezTo>
                                              <a:pt x="2997785" y="2481450"/>
                                              <a:pt x="4773130" y="2798920"/>
                                              <a:pt x="4773130" y="2798920"/>
                                            </a:cubicBezTo>
                                          </a:path>
                                        </a:pathLst>
                                      </a:custGeom>
                                      <a:ln>
                                        <a:solidFill>
                                          <a:srgbClr val="FFFFFF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1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41" name="Regular Pentagon 1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50905" y="5696545"/>
                                        <a:ext cx="299225" cy="310991"/>
                                      </a:xfrm>
                                      <a:prstGeom prst="pentagon">
                                        <a:avLst/>
                                      </a:prstGeom>
                                      <a:solidFill>
                                        <a:srgbClr val="FF6600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3">
                                        <a:schemeClr val="accent1"/>
                                      </a:fillRef>
                                      <a:effectRef idx="2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de-DE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9" name="TextBox 20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950905" y="5665565"/>
                                      <a:ext cx="301660" cy="36933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US" dirty="0">
                                          <a:ln>
                                            <a:solidFill>
                                              <a:srgbClr val="000000"/>
                                            </a:solidFill>
                                          </a:ln>
                                        </a:rPr>
                                        <a:t>5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7" name="Regular Pentagon 14"/>
                                  <p:cNvSpPr/>
                                  <p:nvPr/>
                                </p:nvSpPr>
                                <p:spPr>
                                  <a:xfrm>
                                    <a:off x="4698604" y="4739203"/>
                                    <a:ext cx="299225" cy="310991"/>
                                  </a:xfrm>
                                  <a:prstGeom prst="pentagon">
                                    <a:avLst/>
                                  </a:prstGeom>
                                  <a:solidFill>
                                    <a:srgbClr val="FF6600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3">
                                    <a:schemeClr val="accent1"/>
                                  </a:fillRef>
                                  <a:effectRef idx="2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Regular Pentagon 13"/>
                                <p:cNvSpPr/>
                                <p:nvPr/>
                              </p:nvSpPr>
                              <p:spPr>
                                <a:xfrm>
                                  <a:off x="5160170" y="3057996"/>
                                  <a:ext cx="299225" cy="310991"/>
                                </a:xfrm>
                                <a:prstGeom prst="pentagon">
                                  <a:avLst/>
                                </a:prstGeom>
                                <a:solidFill>
                                  <a:srgbClr val="FF6600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3">
                                  <a:schemeClr val="accent1"/>
                                </a:fillRef>
                                <a:effectRef idx="2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33" name="TextBox 17"/>
                              <p:cNvSpPr txBox="1"/>
                              <p:nvPr/>
                            </p:nvSpPr>
                            <p:spPr>
                              <a:xfrm>
                                <a:off x="5157735" y="3025081"/>
                                <a:ext cx="301660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US" dirty="0">
                                    <a:ln>
                                      <a:solidFill>
                                        <a:srgbClr val="000000"/>
                                      </a:solidFill>
                                    </a:ln>
                                  </a:rPr>
                                  <a:t>3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31" name="TextBox 15"/>
                            <p:cNvSpPr txBox="1"/>
                            <p:nvPr/>
                          </p:nvSpPr>
                          <p:spPr>
                            <a:xfrm>
                              <a:off x="4807020" y="4708223"/>
                              <a:ext cx="30166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dirty="0">
                                  <a:ln>
                                    <a:solidFill>
                                      <a:srgbClr val="000000"/>
                                    </a:solidFill>
                                  </a:ln>
                                </a:rPr>
                                <a:t>4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9" name="Regular Pentagon 12"/>
                          <p:cNvSpPr/>
                          <p:nvPr/>
                        </p:nvSpPr>
                        <p:spPr>
                          <a:xfrm>
                            <a:off x="3180408" y="2161405"/>
                            <a:ext cx="299225" cy="310991"/>
                          </a:xfrm>
                          <a:prstGeom prst="pentagon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de-DE" dirty="0">
                              <a:ln>
                                <a:solidFill>
                                  <a:srgbClr val="000000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Regular Pentagon 11"/>
                        <p:cNvSpPr/>
                        <p:nvPr/>
                      </p:nvSpPr>
                      <p:spPr>
                        <a:xfrm>
                          <a:off x="464015" y="1566102"/>
                          <a:ext cx="299225" cy="310991"/>
                        </a:xfrm>
                        <a:prstGeom prst="pentagon">
                          <a:avLst/>
                        </a:prstGeom>
                        <a:solidFill>
                          <a:srgbClr val="FF6600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DE"/>
                        </a:p>
                      </p:txBody>
                    </p:sp>
                  </p:grp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64015" y="1550612"/>
                        <a:ext cx="3016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ln>
                              <a:solidFill>
                                <a:srgbClr val="000000"/>
                              </a:solidFill>
                            </a:ln>
                          </a:rPr>
                          <a:t>1</a:t>
                        </a:r>
                        <a:endParaRPr lang="en-US" dirty="0">
                          <a:ln>
                            <a:solidFill>
                              <a:srgbClr val="000000"/>
                            </a:solidFill>
                          </a:ln>
                        </a:endParaRPr>
                      </a:p>
                    </p:txBody>
                  </p:sp>
                </p:grpSp>
              </p:grpSp>
              <p:sp>
                <p:nvSpPr>
                  <p:cNvPr id="21" name="TextBox 5"/>
                  <p:cNvSpPr txBox="1"/>
                  <p:nvPr/>
                </p:nvSpPr>
                <p:spPr>
                  <a:xfrm>
                    <a:off x="3177973" y="2130425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n>
                          <a:solidFill>
                            <a:srgbClr val="000000"/>
                          </a:solidFill>
                        </a:ln>
                      </a:rPr>
                      <a:t>2</a:t>
                    </a:r>
                    <a:endParaRPr lang="en-US" dirty="0">
                      <a:ln>
                        <a:solidFill>
                          <a:srgbClr val="000000"/>
                        </a:solidFill>
                      </a:ln>
                    </a:endParaRPr>
                  </a:p>
                </p:txBody>
              </p:sp>
            </p:grpSp>
            <p:grpSp>
              <p:nvGrpSpPr>
                <p:cNvPr id="30" name="Group 37"/>
                <p:cNvGrpSpPr/>
                <p:nvPr/>
              </p:nvGrpSpPr>
              <p:grpSpPr>
                <a:xfrm>
                  <a:off x="2463933" y="1155280"/>
                  <a:ext cx="3449664" cy="885119"/>
                  <a:chOff x="3755101" y="1123980"/>
                  <a:chExt cx="3449664" cy="885119"/>
                </a:xfrm>
              </p:grpSpPr>
              <p:pic>
                <p:nvPicPr>
                  <p:cNvPr id="18" name="Picture 11" descr="200px-Simeon_Poisson.jp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55101" y="1225668"/>
                    <a:ext cx="666750" cy="783431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2"/>
                  <p:cNvSpPr txBox="1"/>
                  <p:nvPr/>
                </p:nvSpPr>
                <p:spPr>
                  <a:xfrm>
                    <a:off x="4480942" y="1123980"/>
                    <a:ext cx="2723823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Siméon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Denis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Poisson</a:t>
                    </a:r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 1781-1840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  <p:grpSp>
              <p:nvGrpSpPr>
                <p:cNvPr id="32" name="Group 39"/>
                <p:cNvGrpSpPr/>
                <p:nvPr/>
              </p:nvGrpSpPr>
              <p:grpSpPr>
                <a:xfrm>
                  <a:off x="1826785" y="2472396"/>
                  <a:ext cx="1923501" cy="2034457"/>
                  <a:chOff x="1826785" y="2472396"/>
                  <a:chExt cx="1923501" cy="2034457"/>
                </a:xfrm>
              </p:grpSpPr>
              <p:pic>
                <p:nvPicPr>
                  <p:cNvPr id="16" name="Picture 9" descr="220px-Pierre-Simon_Laplace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15411" y="2472396"/>
                    <a:ext cx="628650" cy="837248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9"/>
                  <p:cNvSpPr txBox="1"/>
                  <p:nvPr/>
                </p:nvSpPr>
                <p:spPr>
                  <a:xfrm>
                    <a:off x="1826785" y="3306525"/>
                    <a:ext cx="1923501" cy="12003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Pierre Simon</a:t>
                    </a:r>
                  </a:p>
                  <a:p>
                    <a:r>
                      <a:rPr lang="de-DE" sz="2400" dirty="0" err="1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Laplace</a:t>
                    </a:r>
                    <a:endParaRPr lang="de-DE" sz="2400" dirty="0" smtClean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1749-1827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</p:grpSp>
        </p:grpSp>
        <p:grpSp>
          <p:nvGrpSpPr>
            <p:cNvPr id="34" name="Group 37"/>
            <p:cNvGrpSpPr/>
            <p:nvPr/>
          </p:nvGrpSpPr>
          <p:grpSpPr>
            <a:xfrm>
              <a:off x="5536835" y="1981559"/>
              <a:ext cx="2810483" cy="1297105"/>
              <a:chOff x="5026289" y="1123243"/>
              <a:chExt cx="2810483" cy="1297105"/>
            </a:xfrm>
          </p:grpSpPr>
          <p:pic>
            <p:nvPicPr>
              <p:cNvPr id="9" name="Picture 8" descr="Gauss_frei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6289" y="1152777"/>
                <a:ext cx="562778" cy="126757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686668" y="1123243"/>
                <a:ext cx="2150104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Carl Friedrich Gauß</a:t>
                </a:r>
              </a:p>
              <a:p>
                <a:r>
                  <a:rPr lang="de-DE" sz="2400" dirty="0" smtClean="0">
                    <a:solidFill>
                      <a:srgbClr val="FFFFFF"/>
                    </a:solidFill>
                    <a:latin typeface="Apple Casual"/>
                    <a:cs typeface="Apple Casual"/>
                  </a:rPr>
                  <a:t>1777-1855</a:t>
                </a:r>
              </a:p>
            </p:txBody>
          </p:sp>
        </p:grpSp>
        <p:pic>
          <p:nvPicPr>
            <p:cNvPr id="7" name="Picture 6" descr="225px-Georg_Friedrich_Bernhard_Rieman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5859" y="3394413"/>
              <a:ext cx="642938" cy="7029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97213" y="3306525"/>
              <a:ext cx="2946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Bernhard Riemann</a:t>
              </a:r>
            </a:p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1826-1866</a:t>
              </a:r>
            </a:p>
          </p:txBody>
        </p:sp>
      </p:grpSp>
      <p:grpSp>
        <p:nvGrpSpPr>
          <p:cNvPr id="36" name="Group 43"/>
          <p:cNvGrpSpPr/>
          <p:nvPr/>
        </p:nvGrpSpPr>
        <p:grpSpPr>
          <a:xfrm>
            <a:off x="3162902" y="4330803"/>
            <a:ext cx="2208615" cy="1905484"/>
            <a:chOff x="4677531" y="3618842"/>
            <a:chExt cx="2208615" cy="1905484"/>
          </a:xfrm>
        </p:grpSpPr>
        <p:pic>
          <p:nvPicPr>
            <p:cNvPr id="45" name="Content Placeholder 5" descr="Einstein.jpg"/>
            <p:cNvPicPr>
              <a:picLocks noChangeAspect="1"/>
            </p:cNvPicPr>
            <p:nvPr/>
          </p:nvPicPr>
          <p:blipFill>
            <a:blip r:embed="rId7"/>
            <a:srcRect l="-68725" r="-68725"/>
            <a:stretch>
              <a:fillRect/>
            </a:stretch>
          </p:blipFill>
          <p:spPr>
            <a:xfrm>
              <a:off x="4846916" y="3618842"/>
              <a:ext cx="1794291" cy="98679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677531" y="4693329"/>
              <a:ext cx="2208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Albert Einstein</a:t>
              </a:r>
            </a:p>
            <a:p>
              <a:r>
                <a:rPr lang="de-DE" sz="2400" dirty="0" smtClean="0">
                  <a:solidFill>
                    <a:srgbClr val="FFFFFF"/>
                  </a:solidFill>
                  <a:latin typeface="Apple Casual"/>
                  <a:cs typeface="Apple Casual"/>
                </a:rPr>
                <a:t>1879-1955</a:t>
              </a:r>
              <a:endParaRPr lang="de-DE" sz="2400" dirty="0">
                <a:solidFill>
                  <a:srgbClr val="FFFFFF"/>
                </a:solidFill>
                <a:latin typeface="Apple Casual"/>
                <a:cs typeface="Apple Casual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99299" y="4739203"/>
            <a:ext cx="255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Apple Casual"/>
                <a:cs typeface="Apple Casual"/>
              </a:rPr>
              <a:t>Jürgen Ehlers</a:t>
            </a:r>
          </a:p>
          <a:p>
            <a:r>
              <a:rPr lang="de-DE" sz="2400" dirty="0" smtClean="0">
                <a:solidFill>
                  <a:srgbClr val="FFFFFF"/>
                </a:solidFill>
                <a:latin typeface="Apple Casual"/>
                <a:cs typeface="Apple Casual"/>
              </a:rPr>
              <a:t>1929-2008</a:t>
            </a:r>
          </a:p>
        </p:txBody>
      </p:sp>
      <p:pic>
        <p:nvPicPr>
          <p:cNvPr id="48" name="Picture 47" descr="Juergen_Ehler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213" y="4654550"/>
            <a:ext cx="876300" cy="965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825621" y="6118371"/>
            <a:ext cx="116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Apple Casual"/>
                <a:cs typeface="Apple Casual"/>
              </a:rPr>
              <a:t>heute</a:t>
            </a:r>
            <a:endParaRPr lang="de-DE" sz="2400" dirty="0" smtClean="0">
              <a:solidFill>
                <a:srgbClr val="FFFF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Können wir Newton vergessen?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Naiv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gesehen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: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Ja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!</a:t>
            </a:r>
            <a:endParaRPr lang="en-US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Einsteins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Relativitätstheorie</a:t>
            </a:r>
            <a:endParaRPr lang="en-US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ist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viel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besser</a:t>
            </a:r>
            <a:endParaRPr lang="en-US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(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im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Beobachtungen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Vorhersagen</a:t>
            </a:r>
            <a:r>
              <a:rPr lang="en-US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u</a:t>
            </a:r>
            <a:r>
              <a:rPr kumimoji="0" lang="en-US" sz="3500" b="0" i="0" u="none" strike="noStrike" kern="1200" cap="none" spc="0" normalizeH="0" baseline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nd </a:t>
            </a:r>
            <a:r>
              <a:rPr kumimoji="0" lang="en-US" sz="3500" b="0" i="0" u="none" strike="noStrike" kern="1200" cap="none" spc="0" normalizeH="0" baseline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viel</a:t>
            </a:r>
            <a:r>
              <a:rPr kumimoji="0" lang="en-US" sz="3500" b="0" i="0" u="none" strike="noStrike" kern="1200" cap="none" spc="0" normalizeH="0" baseline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en-US" sz="3500" b="0" i="0" u="none" strike="noStrike" kern="1200" cap="none" spc="0" normalizeH="0" baseline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schöner</a:t>
            </a:r>
            <a:r>
              <a:rPr kumimoji="0" lang="en-US" sz="3500" b="0" i="0" u="none" strike="noStrike" kern="1200" cap="none" spc="0" normalizeH="0" baseline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!</a:t>
            </a:r>
            <a:endParaRPr kumimoji="0" lang="en-US" sz="3500" b="0" i="0" u="none" strike="noStrike" kern="1200" cap="none" spc="0" normalizeH="0" baseline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Aber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: 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auch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viel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schwieriger</a:t>
            </a:r>
            <a:endParaRPr lang="en-US" sz="3500" noProof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u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nd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weniger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en-US" sz="3500" noProof="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intuitiv</a:t>
            </a:r>
            <a:r>
              <a:rPr lang="en-US" sz="350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!</a:t>
            </a:r>
            <a:endParaRPr lang="en-US" sz="3500" noProof="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Können wir Newton vergessen?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Besser</a:t>
            </a:r>
            <a:r>
              <a:rPr lang="de-DE" sz="3500" noProof="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: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T</a:t>
            </a:r>
            <a:r>
              <a:rPr lang="de-DE" sz="3500" noProof="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heorien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versöhnen: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Newtons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T</a:t>
            </a:r>
            <a:r>
              <a:rPr kumimoji="0" lang="de-DE" sz="3500" b="0" i="0" u="none" strike="noStrike" kern="1200" cap="none" spc="0" normalizeH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heorie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als </a:t>
            </a:r>
            <a:r>
              <a:rPr lang="de-DE" sz="35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Näherung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an Einsteins Theorie verstehen!</a:t>
            </a: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Und:</a:t>
            </a:r>
          </a:p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Aus Newtons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T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heorie lernen, wie man relativistische Konzepte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cs typeface="Apple Casual"/>
              </a:rPr>
              <a:t>interpretiert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!</a:t>
            </a: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334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Beispiel:</a:t>
            </a:r>
            <a:endParaRPr kumimoji="0" lang="de-DE" sz="35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Was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ist Masse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in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Relativitätstheorie?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971239293_763e448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80" y="5003758"/>
            <a:ext cx="3506304" cy="15778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82700" y="3932152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Im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Unendlichen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905" y="1734830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Negative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Masse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di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89" y="2820733"/>
            <a:ext cx="1634087" cy="11114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19404" y="1975767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Viele verschiedene Definitionen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7376" y="3615271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Hawking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83352" y="5227552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ADM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334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Was ist eine gute </a:t>
            </a:r>
            <a:r>
              <a:rPr kumimoji="0" lang="de-DE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lokale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Definition 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relativistischer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Masse?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1: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Differentialgeometrie	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    </a:t>
            </a: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  +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Newtonsche Gravitation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=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neue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F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ormel für Masse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2: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Newtonschen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L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imes von</a:t>
            </a:r>
            <a:r>
              <a:rPr lang="de-DE" sz="3500" dirty="0" smtClean="0">
                <a:ln>
                  <a:solidFill>
                    <a:schemeClr val="tx1"/>
                  </a:solidFill>
                </a:ln>
                <a:latin typeface="Apple Casual"/>
                <a:ea typeface="+mj-ea"/>
                <a:cs typeface="Apple Casual"/>
              </a:rPr>
              <a:t>.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rlaubt, die neue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efinition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it der Newtonschen Masse zu vergleichen</a:t>
            </a: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  <p:pic>
        <p:nvPicPr>
          <p:cNvPr id="6" name="Picture 5" descr="Juergen_Ehl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10" y="4068286"/>
            <a:ext cx="8763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Masse 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in</a:t>
            </a:r>
            <a:r>
              <a:rPr kumimoji="0" lang="de-DE" sz="44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Relativitätstheorie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847" y="2138063"/>
            <a:ext cx="6032079" cy="36930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ormel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Masse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(analog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zur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ormel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U,		  ,   ,	 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berechnet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aus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eometrie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pple Casual"/>
                <a:cs typeface="Apple Casual"/>
              </a:rPr>
              <a:t>statischer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Raum-Zeit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64" y="4838973"/>
            <a:ext cx="3302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0" y="4854463"/>
            <a:ext cx="4318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822" y="4800873"/>
            <a:ext cx="4318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50" y="3342522"/>
            <a:ext cx="4432300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Satz 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[C.</a:t>
            </a:r>
            <a:r>
              <a:rPr kumimoji="0" lang="de-DE" sz="2051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lang="de-DE" sz="4410" u="sng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‘</a:t>
            </a:r>
            <a:r>
              <a:rPr kumimoji="0" lang="de-DE" sz="441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11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]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86895" y="2163979"/>
            <a:ext cx="6217941" cy="36930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Sei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		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auf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jeder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pple Casual"/>
                <a:cs typeface="Apple Casual"/>
              </a:rPr>
              <a:t>guten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Fläche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in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einer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statischen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Raum-Zeit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.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Dann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									.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22" y="2145403"/>
            <a:ext cx="5442353" cy="832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452" y="5203730"/>
            <a:ext cx="11176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272" y="3050151"/>
            <a:ext cx="2241860" cy="747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093" y="5204246"/>
            <a:ext cx="3390900" cy="469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Schritt 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2: 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Newtonscher Limes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86895" y="2163979"/>
            <a:ext cx="6466092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heorie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unendlich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Einsteins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heorie:c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= 300.000km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/s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Newtonscher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Limes: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	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lasse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unendlich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werden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87029" y="1339209"/>
            <a:ext cx="3610411" cy="4046187"/>
            <a:chOff x="3575799" y="1339209"/>
            <a:chExt cx="3610411" cy="4046187"/>
          </a:xfrm>
        </p:grpSpPr>
        <p:grpSp>
          <p:nvGrpSpPr>
            <p:cNvPr id="5" name="Group 6"/>
            <p:cNvGrpSpPr/>
            <p:nvPr/>
          </p:nvGrpSpPr>
          <p:grpSpPr>
            <a:xfrm>
              <a:off x="3575799" y="1339209"/>
              <a:ext cx="3610411" cy="4046187"/>
              <a:chOff x="3575799" y="1339209"/>
              <a:chExt cx="3610411" cy="4046187"/>
            </a:xfrm>
          </p:grpSpPr>
          <p:pic>
            <p:nvPicPr>
              <p:cNvPr id="7" name="Picture 6" descr="Newton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75799" y="3120372"/>
                <a:ext cx="1794318" cy="2265024"/>
              </a:xfrm>
              <a:prstGeom prst="rect">
                <a:avLst/>
              </a:prstGeom>
            </p:spPr>
          </p:pic>
          <p:sp>
            <p:nvSpPr>
              <p:cNvPr id="8" name="Oval Callout 2"/>
              <p:cNvSpPr/>
              <p:nvPr/>
            </p:nvSpPr>
            <p:spPr>
              <a:xfrm>
                <a:off x="5747792" y="2170817"/>
                <a:ext cx="1438418" cy="949555"/>
              </a:xfrm>
              <a:prstGeom prst="wedgeEllipseCallout">
                <a:avLst>
                  <a:gd name="adj1" fmla="val -122870"/>
                  <a:gd name="adj2" fmla="val 111147"/>
                </a:avLst>
              </a:prstGeom>
              <a:solidFill>
                <a:srgbClr val="FFFF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" name="Picture 4" descr="AA026359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1465" y="1339209"/>
                <a:ext cx="672681" cy="669277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3888902" y="2726759"/>
                <a:ext cx="1111885" cy="1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801067" y="2361457"/>
              <a:ext cx="1346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pple Casual"/>
                  <a:cs typeface="Apple Casual"/>
                </a:rPr>
                <a:t>Auts</a:t>
              </a:r>
              <a:r>
                <a:rPr lang="de-DE" sz="28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pple Casual"/>
                  <a:cs typeface="Apple Casual"/>
                </a:rPr>
                <a:t>ch</a:t>
              </a:r>
              <a:r>
                <a:rPr lang="de-DE" sz="2800" dirty="0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pple Casual"/>
                  <a:cs typeface="Apple Casual"/>
                </a:rPr>
                <a:t>!</a:t>
              </a:r>
              <a:endParaRPr lang="de-DE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pple Casual"/>
                <a:cs typeface="Apple Casu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u="sng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Satz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[C</a:t>
            </a:r>
            <a:r>
              <a:rPr lang="de-DE" sz="4400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.</a:t>
            </a:r>
            <a:r>
              <a:rPr lang="de-DE" sz="2051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de-DE" sz="4400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‘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11]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21" y="2273168"/>
            <a:ext cx="6022645" cy="233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679" y="1967180"/>
            <a:ext cx="8232080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Resultat: 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Wenn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ein Stern oder schwarzes Loch sich nicht bewegt,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dann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ist seine relativistische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asse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äherungsweise gleich</a:t>
            </a:r>
          </a:p>
          <a:p>
            <a:pPr lvl="0" algn="ctr">
              <a:spcBef>
                <a:spcPct val="0"/>
              </a:spcBef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seiner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Newtonschen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M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asse.</a:t>
            </a: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Wann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ist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relativistische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Masse näherungsweise Newtonsche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kumimoji="0" lang="de-DE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asse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4046698" y="2912033"/>
            <a:ext cx="1312679" cy="1436294"/>
            <a:chOff x="3156446" y="2199512"/>
            <a:chExt cx="2625357" cy="2872586"/>
          </a:xfrm>
        </p:grpSpPr>
        <p:grpSp>
          <p:nvGrpSpPr>
            <p:cNvPr id="6" name="Group 12"/>
            <p:cNvGrpSpPr/>
            <p:nvPr/>
          </p:nvGrpSpPr>
          <p:grpSpPr>
            <a:xfrm>
              <a:off x="3156446" y="2199512"/>
              <a:ext cx="2625357" cy="2872586"/>
              <a:chOff x="3156446" y="2199512"/>
              <a:chExt cx="2625357" cy="2872586"/>
            </a:xfrm>
          </p:grpSpPr>
          <p:grpSp>
            <p:nvGrpSpPr>
              <p:cNvPr id="7" name="Group 10"/>
              <p:cNvGrpSpPr/>
              <p:nvPr/>
            </p:nvGrpSpPr>
            <p:grpSpPr>
              <a:xfrm>
                <a:off x="3376484" y="2199512"/>
                <a:ext cx="2230339" cy="1669267"/>
                <a:chOff x="3376484" y="2199512"/>
                <a:chExt cx="2230339" cy="1669267"/>
              </a:xfrm>
            </p:grpSpPr>
            <p:pic>
              <p:nvPicPr>
                <p:cNvPr id="11" name="Picture 10" descr="13435609_400x400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67549" y="2199512"/>
                  <a:ext cx="1669267" cy="1669267"/>
                </a:xfrm>
                <a:prstGeom prst="rect">
                  <a:avLst/>
                </a:prstGeom>
              </p:spPr>
            </p:pic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376484" y="2307942"/>
                  <a:ext cx="2230339" cy="758993"/>
                </a:xfrm>
                <a:prstGeom prst="line">
                  <a:avLst/>
                </a:prstGeom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376484" y="2307942"/>
                  <a:ext cx="2230339" cy="758993"/>
                </a:xfrm>
                <a:prstGeom prst="line">
                  <a:avLst/>
                </a:prstGeom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3156446" y="3779437"/>
                <a:ext cx="2625357" cy="1292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0 </a:t>
                </a:r>
                <a:r>
                  <a:rPr lang="en-US" sz="3600" dirty="0" err="1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m/h</a:t>
                </a:r>
                <a:endParaRPr lang="en-US" sz="3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775111" y="2949870"/>
              <a:ext cx="26702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: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Wie finden wir den Schwerpunkt?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021" y="3469643"/>
            <a:ext cx="2957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FFFFFF"/>
                </a:solidFill>
                <a:latin typeface="Apple Casual"/>
                <a:cs typeface="Apple Casual"/>
              </a:rPr>
              <a:t>center</a:t>
            </a:r>
            <a:r>
              <a:rPr lang="de-DE" sz="3200" dirty="0" smtClean="0">
                <a:solidFill>
                  <a:srgbClr val="FFFFFF"/>
                </a:solidFill>
                <a:latin typeface="Apple Casual"/>
                <a:cs typeface="Apple Casual"/>
              </a:rPr>
              <a:t> of </a:t>
            </a:r>
            <a:r>
              <a:rPr lang="de-DE" sz="3200" dirty="0" err="1" smtClean="0">
                <a:solidFill>
                  <a:srgbClr val="FFFFFF"/>
                </a:solidFill>
                <a:latin typeface="Apple Casual"/>
                <a:cs typeface="Apple Casual"/>
              </a:rPr>
              <a:t>mass</a:t>
            </a:r>
            <a:endParaRPr lang="en-US" sz="3200" dirty="0"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hwerpunk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95" y="2706694"/>
            <a:ext cx="2112894" cy="19886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0248" y="1657269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Newton: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334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Was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ist der Schwerpunkt</a:t>
            </a: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in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der Relativitätstheorie?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971239293_763e448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068" y="3781565"/>
            <a:ext cx="3506304" cy="15778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80752" y="2599691"/>
            <a:ext cx="3601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Alle im Unendlichen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720" y="2474971"/>
            <a:ext cx="44314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viele verschiedene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efinitionen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2772173" y="3957576"/>
            <a:ext cx="596101" cy="544235"/>
          </a:xfrm>
          <a:prstGeom prst="quadArrowCallou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05" y="3589354"/>
            <a:ext cx="2616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Huisken-Yau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85869" y="4462937"/>
            <a:ext cx="1800810" cy="75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Metzger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01955" y="3781565"/>
            <a:ext cx="1800810" cy="75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err="1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Huang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26144" y="4483660"/>
            <a:ext cx="1800810" cy="75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ADM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334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Was ist eine gute </a:t>
            </a:r>
            <a:r>
              <a:rPr kumimoji="0" lang="de-DE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lokale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Definition des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relativistischen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Schwerpunkts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1: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Differentialgeometrie	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    </a:t>
            </a: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  +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Newtonsche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G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ravitation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=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neue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F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ormel für Schwerpunkt!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2: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Newtonscher </a:t>
            </a:r>
            <a:r>
              <a:rPr lang="de-DE" sz="3500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Limers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von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rlaubt, neue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efinition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it Newtonschem Schwerpunkt zu vergleichen.</a:t>
            </a: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  <p:pic>
        <p:nvPicPr>
          <p:cNvPr id="6" name="Picture 5" descr="Juergen_Ehl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28" y="3925748"/>
            <a:ext cx="8763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Schwerpunkt in ART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48847" y="2138063"/>
            <a:ext cx="6032079" cy="36930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Neue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ormel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Schwerpunkt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analog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zur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Newtonschen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ormel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U,		 </a:t>
            </a:r>
            <a:r>
              <a:rPr lang="en-US" sz="1622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,</a:t>
            </a:r>
            <a:r>
              <a:rPr lang="en-US" sz="1622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 ,	 ,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berechnet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aus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G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eometrie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pple Casual"/>
                <a:cs typeface="Apple Casual"/>
              </a:rPr>
              <a:t>statischer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pple Casual"/>
                <a:cs typeface="Apple Casual"/>
              </a:rPr>
              <a:t>Raum-Zeit</a:t>
            </a: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69" y="4838973"/>
            <a:ext cx="3302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840" y="4854463"/>
            <a:ext cx="4318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683" y="4800873"/>
            <a:ext cx="4318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392" y="3374788"/>
            <a:ext cx="6172200" cy="1041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012" y="4840541"/>
            <a:ext cx="2032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Theorem [C.</a:t>
            </a:r>
            <a:r>
              <a:rPr kumimoji="0" lang="de-DE" sz="2051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lang="de-DE" sz="4410" u="sng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‘</a:t>
            </a:r>
            <a:r>
              <a:rPr kumimoji="0" lang="de-DE" sz="441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11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]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86895" y="2163979"/>
            <a:ext cx="6217941" cy="3693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Let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and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on every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pple Casual"/>
                <a:cs typeface="Apple Casual"/>
              </a:rPr>
              <a:t>okay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 surface in a static space-time.</a:t>
            </a: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Then					</a:t>
            </a:r>
            <a:r>
              <a:rPr lang="en-US" sz="1600" dirty="0" smtClean="0">
                <a:solidFill>
                  <a:schemeClr val="bg1"/>
                </a:solidFill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pple Casual"/>
                <a:cs typeface="Apple Casual"/>
              </a:rPr>
              <a:t>=					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36" y="2204083"/>
            <a:ext cx="5155708" cy="597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065" y="3002589"/>
            <a:ext cx="4655887" cy="742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427" y="5129041"/>
            <a:ext cx="5842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782" y="5129040"/>
            <a:ext cx="1252686" cy="39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831" y="4510129"/>
            <a:ext cx="1839913" cy="143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336" y="1075510"/>
            <a:ext cx="5792550" cy="91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Theorem [C</a:t>
            </a:r>
            <a:r>
              <a:rPr lang="de-DE" sz="4400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.</a:t>
            </a:r>
            <a:r>
              <a:rPr lang="de-DE" sz="2051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de-DE" sz="4400" u="sng" noProof="0" dirty="0" smtClean="0">
                <a:solidFill>
                  <a:schemeClr val="bg1"/>
                </a:solidFill>
                <a:latin typeface="Apple Casual"/>
                <a:ea typeface="+mj-ea"/>
                <a:cs typeface="Apple Casual"/>
              </a:rPr>
              <a:t>‘</a:t>
            </a:r>
            <a:r>
              <a:rPr kumimoji="0" lang="de-DE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11]</a:t>
            </a:r>
            <a:endParaRPr kumimoji="0" lang="en-US" sz="4400" b="0" i="0" u="sng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42" y="2220724"/>
            <a:ext cx="6053728" cy="289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4720" y="1967180"/>
            <a:ext cx="8232080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Resultat: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Wenn ein Stern oder schwarzes Loch sich nicht bewegt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,</a:t>
            </a:r>
          </a:p>
          <a:p>
            <a:pPr lvl="0" algn="ctr">
              <a:spcBef>
                <a:spcPct val="0"/>
              </a:spcBef>
              <a:defRPr/>
            </a:pP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dann ist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sein relativistischer Schwerpunkt näherungsweise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gleich</a:t>
            </a:r>
          </a:p>
          <a:p>
            <a:pPr lvl="0" algn="ctr">
              <a:spcBef>
                <a:spcPct val="0"/>
              </a:spcBef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seinem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Newtonschen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 Schwerpunkt.</a:t>
            </a:r>
            <a:endParaRPr lang="de-DE" sz="3500" dirty="0" smtClean="0">
              <a:solidFill>
                <a:srgbClr val="FFFFFF"/>
              </a:solidFill>
              <a:latin typeface="Apple Casual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noProof="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298" y="287628"/>
            <a:ext cx="8464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Wann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ist</a:t>
            </a:r>
            <a:r>
              <a:rPr kumimoji="0" lang="de-DE" sz="35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 der relativistische Schwerpunkt </a:t>
            </a: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näherungsweise der Newtonsche?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>
          <a:xfrm>
            <a:off x="4046698" y="2912033"/>
            <a:ext cx="1312679" cy="1436294"/>
            <a:chOff x="3156446" y="2199512"/>
            <a:chExt cx="2625357" cy="2872586"/>
          </a:xfrm>
        </p:grpSpPr>
        <p:grpSp>
          <p:nvGrpSpPr>
            <p:cNvPr id="6" name="Group 12"/>
            <p:cNvGrpSpPr/>
            <p:nvPr/>
          </p:nvGrpSpPr>
          <p:grpSpPr>
            <a:xfrm>
              <a:off x="3156446" y="2199512"/>
              <a:ext cx="2625357" cy="2872586"/>
              <a:chOff x="3156446" y="2199512"/>
              <a:chExt cx="2625357" cy="2872586"/>
            </a:xfrm>
          </p:grpSpPr>
          <p:grpSp>
            <p:nvGrpSpPr>
              <p:cNvPr id="7" name="Group 10"/>
              <p:cNvGrpSpPr/>
              <p:nvPr/>
            </p:nvGrpSpPr>
            <p:grpSpPr>
              <a:xfrm>
                <a:off x="3376484" y="2199512"/>
                <a:ext cx="2230339" cy="1669267"/>
                <a:chOff x="3376484" y="2199512"/>
                <a:chExt cx="2230339" cy="1669267"/>
              </a:xfrm>
            </p:grpSpPr>
            <p:pic>
              <p:nvPicPr>
                <p:cNvPr id="11" name="Picture 10" descr="13435609_400x400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67549" y="2199512"/>
                  <a:ext cx="1669267" cy="1669267"/>
                </a:xfrm>
                <a:prstGeom prst="rect">
                  <a:avLst/>
                </a:prstGeom>
              </p:spPr>
            </p:pic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376484" y="2307942"/>
                  <a:ext cx="2230339" cy="758993"/>
                </a:xfrm>
                <a:prstGeom prst="line">
                  <a:avLst/>
                </a:prstGeom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376484" y="2307942"/>
                  <a:ext cx="2230339" cy="758993"/>
                </a:xfrm>
                <a:prstGeom prst="line">
                  <a:avLst/>
                </a:prstGeom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3156446" y="3779437"/>
                <a:ext cx="2625357" cy="1292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0 </a:t>
                </a:r>
                <a:r>
                  <a:rPr lang="en-US" sz="3600" dirty="0" err="1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m/h</a:t>
                </a:r>
                <a:endParaRPr lang="en-US" sz="36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775111" y="2949870"/>
              <a:ext cx="26702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: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720" y="3340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Philosophie/Moral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1: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de-DE" sz="350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erhalte</a:t>
            </a: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neue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F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ormeln für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M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asse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u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nd Schwerpunkt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inspiriert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von den Newtonschen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F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ormeln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differentialgeometrischer Sprache </a:t>
            </a: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500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Schritt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2: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 nutze den Newtonschen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L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imes, um die neuen 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D</a:t>
            </a:r>
            <a:r>
              <a:rPr lang="de-DE" sz="350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efinitionen mit den Newtonschen zu vergleichen: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gute </a:t>
            </a:r>
            <a:r>
              <a:rPr lang="de-DE" sz="3500" dirty="0" err="1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Näherung</a:t>
            </a:r>
            <a:r>
              <a:rPr lang="de-DE" sz="3500" dirty="0" smtClean="0">
                <a:ln>
                  <a:solidFill>
                    <a:srgbClr val="FF0000"/>
                  </a:solidFill>
                </a:ln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!</a:t>
            </a:r>
            <a:endParaRPr lang="de-DE" sz="3500" dirty="0" smtClean="0">
              <a:ln>
                <a:solidFill>
                  <a:srgbClr val="FF0000"/>
                </a:solidFill>
              </a:ln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72729" y="2170817"/>
            <a:ext cx="3711752" cy="3384661"/>
            <a:chOff x="3474458" y="2170817"/>
            <a:chExt cx="3711752" cy="3384661"/>
          </a:xfrm>
        </p:grpSpPr>
        <p:pic>
          <p:nvPicPr>
            <p:cNvPr id="5" name="Picture 4" descr="Newt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8758" y="3120372"/>
              <a:ext cx="1794318" cy="2265024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>
              <a:off x="5747792" y="2170817"/>
              <a:ext cx="1438418" cy="949555"/>
            </a:xfrm>
            <a:prstGeom prst="wedgeEllipseCallout">
              <a:avLst>
                <a:gd name="adj1" fmla="val -122870"/>
                <a:gd name="adj2" fmla="val 111147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8973" y="2335541"/>
              <a:ext cx="897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n>
                    <a:solidFill>
                      <a:srgbClr val="FF6600"/>
                    </a:solidFill>
                  </a:ln>
                  <a:solidFill>
                    <a:srgbClr val="FFFF00"/>
                  </a:solidFill>
                  <a:latin typeface="Apple Casual"/>
                  <a:cs typeface="Apple Casual"/>
                </a:rPr>
                <a:t>Aha!</a:t>
              </a:r>
              <a:endParaRPr lang="de-DE" sz="2800" dirty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latin typeface="Apple Casual"/>
                <a:cs typeface="Apple Casual"/>
              </a:endParaRPr>
            </a:p>
          </p:txBody>
        </p:sp>
        <p:pic>
          <p:nvPicPr>
            <p:cNvPr id="8" name="Picture 7" descr="AA02635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4458" y="4886201"/>
              <a:ext cx="672681" cy="6692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Was ist der Newtonsche Limes?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720" y="1734830"/>
            <a:ext cx="8232079" cy="470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noProof="0" dirty="0" smtClean="0">
                <a:solidFill>
                  <a:srgbClr val="FFFFFF"/>
                </a:solidFill>
                <a:latin typeface="Apple Casual"/>
                <a:ea typeface="+mj-ea"/>
                <a:cs typeface="Apple Casual"/>
              </a:rPr>
              <a:t>Film zeigen</a:t>
            </a:r>
            <a:endParaRPr lang="de-DE" sz="3500" dirty="0" smtClean="0">
              <a:solidFill>
                <a:srgbClr val="FFFFFF"/>
              </a:solidFill>
              <a:latin typeface="Apple Casual"/>
              <a:ea typeface="+mj-ea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Quellen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der</a:t>
            </a:r>
            <a:r>
              <a:rPr lang="en-US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Bilder</a:t>
            </a:r>
            <a:endParaRPr 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www.wikipedia.org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www.myflyprofile.com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www2.ed.gov</a:t>
            </a:r>
          </a:p>
          <a:p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www.universe-review.ca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www.newscientist.com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www.flickr.com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/photos/ ak42/2971239293</a:t>
            </a:r>
          </a:p>
          <a:p>
            <a:pPr>
              <a:buClr>
                <a:schemeClr val="bg1"/>
              </a:buClr>
            </a:pPr>
            <a:r>
              <a:rPr lang="en-US" dirty="0" err="1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www.beyonddieting.com</a:t>
            </a:r>
            <a:endParaRPr lang="en-US" dirty="0" smtClean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err="1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www.ugr.es</a:t>
            </a:r>
            <a:endParaRPr lang="en-US" dirty="0" smtClean="0"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99287" y="3072766"/>
            <a:ext cx="2679808" cy="1814746"/>
            <a:chOff x="4099287" y="3072766"/>
            <a:chExt cx="2679808" cy="1814746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>
              <a:off x="5013688" y="3949250"/>
              <a:ext cx="506729" cy="271000"/>
            </a:xfrm>
            <a:prstGeom prst="straightConnector1">
              <a:avLst/>
            </a:prstGeom>
            <a:ln w="2540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3"/>
            <p:cNvGrpSpPr/>
            <p:nvPr/>
          </p:nvGrpSpPr>
          <p:grpSpPr>
            <a:xfrm>
              <a:off x="4099287" y="3072766"/>
              <a:ext cx="2679808" cy="1814746"/>
              <a:chOff x="4099287" y="3072766"/>
              <a:chExt cx="2679808" cy="181474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69307" y="3305850"/>
                <a:ext cx="909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  <a:latin typeface="Apple Casual"/>
                    <a:cs typeface="Apple Casual"/>
                  </a:rPr>
                  <a:t>träge</a:t>
                </a:r>
                <a:endParaRPr lang="de-DE" sz="2400" dirty="0">
                  <a:solidFill>
                    <a:schemeClr val="bg1"/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18" name="Group 12"/>
              <p:cNvGrpSpPr/>
              <p:nvPr/>
            </p:nvGrpSpPr>
            <p:grpSpPr>
              <a:xfrm>
                <a:off x="4099287" y="3072766"/>
                <a:ext cx="1991313" cy="1814746"/>
                <a:chOff x="4099287" y="3072766"/>
                <a:chExt cx="1991313" cy="1814746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4099287" y="3305850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rot="16200000" flipV="1">
                  <a:off x="4823403" y="3523237"/>
                  <a:ext cx="1147485" cy="246544"/>
                </a:xfrm>
                <a:prstGeom prst="straightConnector1">
                  <a:avLst/>
                </a:prstGeom>
                <a:ln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rot="5400000" flipH="1" flipV="1">
                  <a:off x="5231766" y="3361416"/>
                  <a:ext cx="1147484" cy="570184"/>
                </a:xfrm>
                <a:prstGeom prst="straightConnector1">
                  <a:avLst/>
                </a:prstGeom>
                <a:ln w="25400" cap="flat" cmpd="sng" algn="ctr">
                  <a:solidFill>
                    <a:srgbClr val="FFFFFF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4103899" y="4187550"/>
                  <a:ext cx="1120820" cy="699962"/>
                  <a:chOff x="4103899" y="4187550"/>
                  <a:chExt cx="1120820" cy="69996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103899" y="4425847"/>
                    <a:ext cx="11208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smtClean="0">
                        <a:solidFill>
                          <a:schemeClr val="bg1"/>
                        </a:solidFill>
                        <a:latin typeface="Apple Casual"/>
                        <a:cs typeface="Apple Casual"/>
                      </a:rPr>
                      <a:t>schwer</a:t>
                    </a:r>
                    <a:endParaRPr lang="de-DE" sz="2400" dirty="0">
                      <a:solidFill>
                        <a:schemeClr val="bg1"/>
                      </a:solidFill>
                      <a:latin typeface="Apple Casual"/>
                      <a:cs typeface="Apple Casual"/>
                    </a:endParaRP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 rot="5400000" flipH="1" flipV="1">
                    <a:off x="4798021" y="4210179"/>
                    <a:ext cx="238297" cy="193040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Oval 19"/>
                <p:cNvSpPr/>
                <p:nvPr/>
              </p:nvSpPr>
              <p:spPr>
                <a:xfrm>
                  <a:off x="5273873" y="3949250"/>
                  <a:ext cx="426970" cy="476597"/>
                </a:xfrm>
                <a:prstGeom prst="ellips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6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ple Casual"/>
                <a:ea typeface="+mj-ea"/>
                <a:cs typeface="Apple Casual"/>
              </a:rPr>
              <a:t>Warum kreisen die Planeten um die Sonne?</a:t>
            </a:r>
            <a:endParaRPr kumimoji="0" lang="en-US" sz="3500" b="0" i="0" u="none" strike="noStrike" kern="120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99287" y="1686264"/>
            <a:ext cx="2589325" cy="3201248"/>
            <a:chOff x="4099287" y="1686264"/>
            <a:chExt cx="2589325" cy="3201248"/>
          </a:xfrm>
        </p:grpSpPr>
        <p:sp>
          <p:nvSpPr>
            <p:cNvPr id="5" name="TextBox 4"/>
            <p:cNvSpPr txBox="1"/>
            <p:nvPr/>
          </p:nvSpPr>
          <p:spPr>
            <a:xfrm>
              <a:off x="5869307" y="3305850"/>
              <a:ext cx="81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bg1">
                      <a:alpha val="13000"/>
                    </a:schemeClr>
                  </a:solidFill>
                  <a:latin typeface="Apple Casual"/>
                  <a:cs typeface="Apple Casual"/>
                </a:rPr>
                <a:t>inert</a:t>
              </a:r>
              <a:endParaRPr lang="de-DE" sz="2400" dirty="0">
                <a:solidFill>
                  <a:schemeClr val="bg1">
                    <a:alpha val="13000"/>
                  </a:schemeClr>
                </a:solidFill>
                <a:latin typeface="Apple Casual"/>
                <a:cs typeface="Apple Casual"/>
              </a:endParaRPr>
            </a:p>
          </p:txBody>
        </p:sp>
        <p:grpSp>
          <p:nvGrpSpPr>
            <p:cNvPr id="6" name="Group 22"/>
            <p:cNvGrpSpPr/>
            <p:nvPr/>
          </p:nvGrpSpPr>
          <p:grpSpPr>
            <a:xfrm>
              <a:off x="4099287" y="1686264"/>
              <a:ext cx="1991313" cy="3201248"/>
              <a:chOff x="4099287" y="1686264"/>
              <a:chExt cx="1991313" cy="3201248"/>
            </a:xfrm>
          </p:grpSpPr>
          <p:grpSp>
            <p:nvGrpSpPr>
              <p:cNvPr id="7" name="Group 21"/>
              <p:cNvGrpSpPr/>
              <p:nvPr/>
            </p:nvGrpSpPr>
            <p:grpSpPr>
              <a:xfrm>
                <a:off x="4099287" y="1686264"/>
                <a:ext cx="1991313" cy="3201248"/>
                <a:chOff x="4099287" y="1686264"/>
                <a:chExt cx="1991313" cy="3201248"/>
              </a:xfrm>
            </p:grpSpPr>
            <p:grpSp>
              <p:nvGrpSpPr>
                <p:cNvPr id="9" name="Group 19"/>
                <p:cNvGrpSpPr/>
                <p:nvPr/>
              </p:nvGrpSpPr>
              <p:grpSpPr>
                <a:xfrm>
                  <a:off x="4099287" y="1686264"/>
                  <a:ext cx="1991313" cy="2739583"/>
                  <a:chOff x="4099287" y="1686264"/>
                  <a:chExt cx="1991313" cy="2739583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rot="10800000">
                    <a:off x="5013688" y="3949250"/>
                    <a:ext cx="506729" cy="271000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6200000" flipV="1">
                    <a:off x="4823403" y="3523237"/>
                    <a:ext cx="1147485" cy="246544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rot="5400000" flipH="1" flipV="1">
                    <a:off x="5231766" y="3361416"/>
                    <a:ext cx="1147484" cy="570184"/>
                  </a:xfrm>
                  <a:prstGeom prst="straightConnector1">
                    <a:avLst/>
                  </a:prstGeom>
                  <a:ln w="25400" cap="flat" cmpd="sng" algn="ctr">
                    <a:solidFill>
                      <a:schemeClr val="bg1"/>
                    </a:solidFill>
                    <a:prstDash val="dash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13"/>
                  <p:cNvGrpSpPr/>
                  <p:nvPr/>
                </p:nvGrpSpPr>
                <p:grpSpPr>
                  <a:xfrm>
                    <a:off x="4099287" y="1686264"/>
                    <a:ext cx="1341370" cy="2533986"/>
                    <a:chOff x="4099287" y="1686264"/>
                    <a:chExt cx="1341370" cy="2533986"/>
                  </a:xfrm>
                </p:grpSpPr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4099287" y="3305850"/>
                      <a:ext cx="914400" cy="91440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rot="16200000" flipV="1">
                      <a:off x="4550765" y="2149188"/>
                      <a:ext cx="1147484" cy="221636"/>
                    </a:xfrm>
                    <a:prstGeom prst="straightConnector1">
                      <a:avLst/>
                    </a:prstGeom>
                    <a:ln w="254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2"/>
                    <p:cNvCxnSpPr/>
                    <p:nvPr/>
                  </p:nvCxnSpPr>
                  <p:spPr>
                    <a:xfrm rot="5400000">
                      <a:off x="4791936" y="2862461"/>
                      <a:ext cx="472101" cy="414677"/>
                    </a:xfrm>
                    <a:prstGeom prst="straightConnector1">
                      <a:avLst/>
                    </a:prstGeom>
                    <a:ln w="254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 rot="10800000">
                      <a:off x="4099287" y="2833750"/>
                      <a:ext cx="1136038" cy="3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5013687" y="2596169"/>
                      <a:ext cx="426970" cy="476597"/>
                    </a:xfrm>
                    <a:prstGeom prst="ellipse">
                      <a:avLst/>
                    </a:prstGeom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1" name="Oval 10"/>
                  <p:cNvSpPr/>
                  <p:nvPr/>
                </p:nvSpPr>
                <p:spPr>
                  <a:xfrm>
                    <a:off x="5273873" y="3949250"/>
                    <a:ext cx="426970" cy="476597"/>
                  </a:xfrm>
                  <a:prstGeom prst="ellipse">
                    <a:avLst/>
                  </a:prstGeom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4103899" y="4425847"/>
                  <a:ext cx="9633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400" dirty="0" err="1" smtClean="0">
                      <a:solidFill>
                        <a:schemeClr val="bg1">
                          <a:alpha val="13000"/>
                        </a:schemeClr>
                      </a:solidFill>
                      <a:latin typeface="Apple Casual"/>
                      <a:cs typeface="Apple Casual"/>
                    </a:rPr>
                    <a:t>heavy</a:t>
                  </a:r>
                  <a:endParaRPr lang="de-DE" sz="2400" dirty="0">
                    <a:solidFill>
                      <a:schemeClr val="bg1">
                        <a:alpha val="13000"/>
                      </a:schemeClr>
                    </a:solidFill>
                    <a:latin typeface="Apple Casual"/>
                    <a:cs typeface="Apple Casual"/>
                  </a:endParaRP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4798021" y="4210179"/>
                <a:ext cx="238297" cy="193040"/>
              </a:xfrm>
              <a:prstGeom prst="straightConnector1">
                <a:avLst/>
              </a:prstGeom>
              <a:ln>
                <a:solidFill>
                  <a:srgbClr val="FFFFFF">
                    <a:alpha val="13000"/>
                  </a:srgb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Warum kreisen die Planeten um die Sonne?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402" y="1920705"/>
            <a:ext cx="90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träge</a:t>
            </a:r>
            <a:endParaRPr lang="de-DE" sz="24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799" y="275564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schwer</a:t>
            </a:r>
            <a:endParaRPr lang="de-DE" sz="24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4720" y="287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500" dirty="0" smtClean="0">
                <a:solidFill>
                  <a:srgbClr val="FFFFFF"/>
                </a:solidFill>
                <a:latin typeface="Apple Casual"/>
                <a:cs typeface="Apple Casual"/>
              </a:rPr>
              <a:t>Warum kreisen die Planeten um die Sonne?</a:t>
            </a:r>
            <a:endParaRPr lang="en-US" sz="350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19943" y="1686264"/>
            <a:ext cx="3868669" cy="3201248"/>
            <a:chOff x="2819943" y="1686264"/>
            <a:chExt cx="3868669" cy="3201248"/>
          </a:xfrm>
        </p:grpSpPr>
        <p:grpSp>
          <p:nvGrpSpPr>
            <p:cNvPr id="4" name="Group 3"/>
            <p:cNvGrpSpPr/>
            <p:nvPr/>
          </p:nvGrpSpPr>
          <p:grpSpPr>
            <a:xfrm>
              <a:off x="4099287" y="1686264"/>
              <a:ext cx="2589325" cy="3201248"/>
              <a:chOff x="4099287" y="1686264"/>
              <a:chExt cx="2589325" cy="320124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69307" y="3305850"/>
                <a:ext cx="81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err="1" smtClean="0">
                    <a:solidFill>
                      <a:schemeClr val="bg1">
                        <a:alpha val="13000"/>
                      </a:schemeClr>
                    </a:solidFill>
                    <a:latin typeface="Apple Casual"/>
                    <a:cs typeface="Apple Casual"/>
                  </a:rPr>
                  <a:t>inert</a:t>
                </a:r>
                <a:endParaRPr lang="de-DE" sz="2400" dirty="0">
                  <a:solidFill>
                    <a:schemeClr val="bg1">
                      <a:alpha val="13000"/>
                    </a:schemeClr>
                  </a:solidFill>
                  <a:latin typeface="Apple Casual"/>
                  <a:cs typeface="Apple Casual"/>
                </a:endParaRPr>
              </a:p>
            </p:txBody>
          </p:sp>
          <p:grpSp>
            <p:nvGrpSpPr>
              <p:cNvPr id="6" name="Group 22"/>
              <p:cNvGrpSpPr/>
              <p:nvPr/>
            </p:nvGrpSpPr>
            <p:grpSpPr>
              <a:xfrm>
                <a:off x="4099287" y="1686264"/>
                <a:ext cx="1991313" cy="3201248"/>
                <a:chOff x="4099287" y="1686264"/>
                <a:chExt cx="1991313" cy="3201248"/>
              </a:xfrm>
            </p:grpSpPr>
            <p:grpSp>
              <p:nvGrpSpPr>
                <p:cNvPr id="7" name="Group 21"/>
                <p:cNvGrpSpPr/>
                <p:nvPr/>
              </p:nvGrpSpPr>
              <p:grpSpPr>
                <a:xfrm>
                  <a:off x="4099287" y="1686264"/>
                  <a:ext cx="1991313" cy="3201248"/>
                  <a:chOff x="4099287" y="1686264"/>
                  <a:chExt cx="1991313" cy="3201248"/>
                </a:xfrm>
              </p:grpSpPr>
              <p:grpSp>
                <p:nvGrpSpPr>
                  <p:cNvPr id="9" name="Group 19"/>
                  <p:cNvGrpSpPr/>
                  <p:nvPr/>
                </p:nvGrpSpPr>
                <p:grpSpPr>
                  <a:xfrm>
                    <a:off x="4099287" y="1686264"/>
                    <a:ext cx="1991313" cy="2739583"/>
                    <a:chOff x="4099287" y="1686264"/>
                    <a:chExt cx="1991313" cy="2739583"/>
                  </a:xfrm>
                </p:grpSpPr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rot="10800000">
                      <a:off x="5013688" y="3949250"/>
                      <a:ext cx="506729" cy="271000"/>
                    </a:xfrm>
                    <a:prstGeom prst="straightConnector1">
                      <a:avLst/>
                    </a:prstGeom>
                    <a:ln w="254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16200000" flipV="1">
                      <a:off x="4823403" y="3523237"/>
                      <a:ext cx="1147485" cy="246544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/>
                    <p:nvPr/>
                  </p:nvCxnSpPr>
                  <p:spPr>
                    <a:xfrm rot="5400000" flipH="1" flipV="1">
                      <a:off x="5231766" y="3361416"/>
                      <a:ext cx="1147484" cy="570184"/>
                    </a:xfrm>
                    <a:prstGeom prst="straightConnector1">
                      <a:avLst/>
                    </a:prstGeom>
                    <a:ln w="254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" name="Group 13"/>
                    <p:cNvGrpSpPr/>
                    <p:nvPr/>
                  </p:nvGrpSpPr>
                  <p:grpSpPr>
                    <a:xfrm>
                      <a:off x="4099287" y="1686264"/>
                      <a:ext cx="1341370" cy="2533986"/>
                      <a:chOff x="4099287" y="1686264"/>
                      <a:chExt cx="1341370" cy="2533986"/>
                    </a:xfrm>
                  </p:grpSpPr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4099287" y="3305850"/>
                        <a:ext cx="914400" cy="91440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17" name="Straight Arrow Connector 16"/>
                      <p:cNvCxnSpPr/>
                      <p:nvPr/>
                    </p:nvCxnSpPr>
                    <p:spPr>
                      <a:xfrm rot="16200000" flipV="1">
                        <a:off x="4550765" y="2149188"/>
                        <a:ext cx="1147484" cy="221636"/>
                      </a:xfrm>
                      <a:prstGeom prst="straightConnector1">
                        <a:avLst/>
                      </a:prstGeom>
                      <a:ln w="25400" cap="flat" cmpd="sng" algn="ctr">
                        <a:solidFill>
                          <a:schemeClr val="bg1"/>
                        </a:solidFill>
                        <a:prstDash val="dash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Arrow Connector 12"/>
                      <p:cNvCxnSpPr/>
                      <p:nvPr/>
                    </p:nvCxnSpPr>
                    <p:spPr>
                      <a:xfrm rot="5400000">
                        <a:off x="4791936" y="2862461"/>
                        <a:ext cx="472101" cy="414677"/>
                      </a:xfrm>
                      <a:prstGeom prst="straightConnector1">
                        <a:avLst/>
                      </a:prstGeom>
                      <a:ln w="25400" cap="flat" cmpd="sng" algn="ctr">
                        <a:solidFill>
                          <a:schemeClr val="bg1"/>
                        </a:solidFill>
                        <a:prstDash val="sysDash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 rot="10800000">
                        <a:off x="4099287" y="2833750"/>
                        <a:ext cx="1136038" cy="3"/>
                      </a:xfrm>
                      <a:prstGeom prst="straightConnector1">
                        <a:avLst/>
                      </a:prstGeom>
                      <a:ln>
                        <a:solidFill>
                          <a:srgbClr val="FFFFFF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" name="Oval 17"/>
                      <p:cNvSpPr/>
                      <p:nvPr/>
                    </p:nvSpPr>
                    <p:spPr>
                      <a:xfrm>
                        <a:off x="5013687" y="2596169"/>
                        <a:ext cx="426970" cy="476597"/>
                      </a:xfrm>
                      <a:prstGeom prst="ellipse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5273873" y="3949250"/>
                      <a:ext cx="426970" cy="476597"/>
                    </a:xfrm>
                    <a:prstGeom prst="ellipse">
                      <a:avLst/>
                    </a:prstGeom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103899" y="4425847"/>
                    <a:ext cx="96334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2400" dirty="0" err="1" smtClean="0">
                        <a:solidFill>
                          <a:schemeClr val="bg1">
                            <a:alpha val="13000"/>
                          </a:schemeClr>
                        </a:solidFill>
                        <a:latin typeface="Apple Casual"/>
                        <a:cs typeface="Apple Casual"/>
                      </a:rPr>
                      <a:t>heavy</a:t>
                    </a:r>
                    <a:endParaRPr lang="de-DE" sz="2400" dirty="0">
                      <a:solidFill>
                        <a:schemeClr val="bg1">
                          <a:alpha val="13000"/>
                        </a:schemeClr>
                      </a:solidFill>
                      <a:latin typeface="Apple Casual"/>
                      <a:cs typeface="Apple Casual"/>
                    </a:endParaRPr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4798021" y="4210179"/>
                  <a:ext cx="238297" cy="193040"/>
                </a:xfrm>
                <a:prstGeom prst="straightConnector1">
                  <a:avLst/>
                </a:prstGeom>
                <a:ln>
                  <a:solidFill>
                    <a:srgbClr val="FFFFFF">
                      <a:alpha val="13000"/>
                    </a:srgb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819943" y="2611659"/>
              <a:ext cx="1412501" cy="1163369"/>
              <a:chOff x="2850919" y="2596169"/>
              <a:chExt cx="1412501" cy="1163369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rot="10800000" flipV="1">
                <a:off x="2850919" y="2833748"/>
                <a:ext cx="1043035" cy="5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3844120" y="2886550"/>
                <a:ext cx="469135" cy="369464"/>
              </a:xfrm>
              <a:prstGeom prst="straightConnector1">
                <a:avLst/>
              </a:prstGeom>
              <a:ln w="25400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3162238" y="3027821"/>
                <a:ext cx="925789" cy="537645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3672317" y="2596169"/>
                <a:ext cx="426970" cy="476597"/>
              </a:xfrm>
              <a:prstGeom prst="ellipse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552493" y="2272396"/>
            <a:ext cx="909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träge</a:t>
            </a:r>
            <a:endParaRPr lang="de-DE" sz="24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5121" y="3032839"/>
            <a:ext cx="127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pple Casual"/>
                <a:cs typeface="Apple Casual"/>
              </a:rPr>
              <a:t>schwer</a:t>
            </a:r>
            <a:endParaRPr lang="de-DE" sz="24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2717" y="1920705"/>
            <a:ext cx="81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bg1">
                    <a:alpha val="13000"/>
                  </a:schemeClr>
                </a:solidFill>
                <a:latin typeface="Apple Casual"/>
                <a:cs typeface="Apple Casual"/>
              </a:rPr>
              <a:t>inert</a:t>
            </a:r>
            <a:endParaRPr lang="de-DE" sz="2400" dirty="0">
              <a:solidFill>
                <a:schemeClr val="bg1">
                  <a:alpha val="13000"/>
                </a:schemeClr>
              </a:solidFill>
              <a:latin typeface="Apple Casual"/>
              <a:cs typeface="Apple Casu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1326" y="2752586"/>
            <a:ext cx="96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bg1">
                    <a:alpha val="13000"/>
                  </a:schemeClr>
                </a:solidFill>
                <a:latin typeface="Apple Casual"/>
                <a:cs typeface="Apple Casual"/>
              </a:rPr>
              <a:t>heavy</a:t>
            </a:r>
            <a:endParaRPr lang="de-DE" sz="2400" dirty="0">
              <a:solidFill>
                <a:schemeClr val="bg1">
                  <a:alpha val="13000"/>
                </a:schemeClr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1277</Words>
  <Application>Microsoft Macintosh PowerPoint</Application>
  <PresentationFormat>On-screen Show (4:3)</PresentationFormat>
  <Paragraphs>366</Paragraphs>
  <Slides>61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Warum kreisen die Planeten um die Sonne?</vt:lpstr>
      <vt:lpstr>Slide 4</vt:lpstr>
      <vt:lpstr>Slide 5</vt:lpstr>
      <vt:lpstr>Slide 6</vt:lpstr>
      <vt:lpstr>Slide 7</vt:lpstr>
      <vt:lpstr>Slide 8</vt:lpstr>
      <vt:lpstr>Slide 9</vt:lpstr>
      <vt:lpstr>Newtons neue Mathe</vt:lpstr>
      <vt:lpstr>Newtons Gravitationsgesetz</vt:lpstr>
      <vt:lpstr>Slide 12</vt:lpstr>
      <vt:lpstr>Slide 13</vt:lpstr>
      <vt:lpstr>Slide 14</vt:lpstr>
      <vt:lpstr>Vektoranalysis</vt:lpstr>
      <vt:lpstr>Nochmal: Newtons Idee</vt:lpstr>
      <vt:lpstr>Wo ist  ?</vt:lpstr>
      <vt:lpstr>Was ist hier Masse M?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Quellen der Bilder</vt:lpstr>
    </vt:vector>
  </TitlesOfParts>
  <Company>FU Berlin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Carla Cederbaum</dc:creator>
  <cp:lastModifiedBy>Carla Cederbaum</cp:lastModifiedBy>
  <cp:revision>260</cp:revision>
  <cp:lastPrinted>2012-04-27T20:39:53Z</cp:lastPrinted>
  <dcterms:created xsi:type="dcterms:W3CDTF">2013-12-06T13:29:59Z</dcterms:created>
  <dcterms:modified xsi:type="dcterms:W3CDTF">2013-12-06T14:39:43Z</dcterms:modified>
</cp:coreProperties>
</file>