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6" r:id="rId1"/>
    <p:sldMasterId id="2147483701" r:id="rId2"/>
    <p:sldMasterId id="2147483652" r:id="rId3"/>
  </p:sldMasterIdLst>
  <p:notesMasterIdLst>
    <p:notesMasterId r:id="rId30"/>
  </p:notesMasterIdLst>
  <p:sldIdLst>
    <p:sldId id="278" r:id="rId4"/>
    <p:sldId id="280" r:id="rId5"/>
    <p:sldId id="281" r:id="rId6"/>
    <p:sldId id="279" r:id="rId7"/>
    <p:sldId id="282" r:id="rId8"/>
    <p:sldId id="306" r:id="rId9"/>
    <p:sldId id="277" r:id="rId10"/>
    <p:sldId id="285" r:id="rId11"/>
    <p:sldId id="297" r:id="rId12"/>
    <p:sldId id="286" r:id="rId13"/>
    <p:sldId id="307" r:id="rId14"/>
    <p:sldId id="287" r:id="rId15"/>
    <p:sldId id="289" r:id="rId16"/>
    <p:sldId id="298" r:id="rId17"/>
    <p:sldId id="299" r:id="rId18"/>
    <p:sldId id="300" r:id="rId19"/>
    <p:sldId id="301" r:id="rId20"/>
    <p:sldId id="288" r:id="rId21"/>
    <p:sldId id="303" r:id="rId22"/>
    <p:sldId id="283" r:id="rId23"/>
    <p:sldId id="290" r:id="rId24"/>
    <p:sldId id="291" r:id="rId25"/>
    <p:sldId id="292" r:id="rId26"/>
    <p:sldId id="293" r:id="rId27"/>
    <p:sldId id="294" r:id="rId28"/>
    <p:sldId id="295" r:id="rId29"/>
  </p:sldIdLst>
  <p:sldSz cx="9144000" cy="6858000" type="screen4x3"/>
  <p:notesSz cx="7099300" cy="10234613"/>
  <p:defaultTextStyle>
    <a:defPPr>
      <a:defRPr lang="de-DE"/>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85"/>
    <a:srgbClr val="FFCC99"/>
    <a:srgbClr val="FF5050"/>
    <a:srgbClr val="CCCCFF"/>
    <a:srgbClr val="00FF00"/>
    <a:srgbClr val="99FF66"/>
    <a:srgbClr val="66FF66"/>
    <a:srgbClr val="CCFF99"/>
    <a:srgbClr val="990033"/>
    <a:srgbClr val="EEF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snapToGrid="0">
      <p:cViewPr varScale="1">
        <p:scale>
          <a:sx n="91" d="100"/>
          <a:sy n="91" d="100"/>
        </p:scale>
        <p:origin x="68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latin typeface="Arial" charset="0"/>
              </a:defRPr>
            </a:lvl1pPr>
          </a:lstStyle>
          <a:p>
            <a:endParaRPr lang="de-DE" dirty="0"/>
          </a:p>
        </p:txBody>
      </p:sp>
      <p:sp>
        <p:nvSpPr>
          <p:cNvPr id="59395" name="Rectangle 3"/>
          <p:cNvSpPr>
            <a:spLocks noGrp="1" noChangeArrowheads="1"/>
          </p:cNvSpPr>
          <p:nvPr>
            <p:ph type="dt" idx="1"/>
          </p:nvPr>
        </p:nvSpPr>
        <p:spPr bwMode="auto">
          <a:xfrm>
            <a:off x="4021294"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latin typeface="Arial" charset="0"/>
              </a:defRPr>
            </a:lvl1pPr>
          </a:lstStyle>
          <a:p>
            <a:endParaRPr lang="de-DE" dirty="0"/>
          </a:p>
        </p:txBody>
      </p:sp>
      <p:sp>
        <p:nvSpPr>
          <p:cNvPr id="593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709930" y="4861441"/>
            <a:ext cx="5679440"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59398" name="Rectangle 6"/>
          <p:cNvSpPr>
            <a:spLocks noGrp="1" noChangeArrowheads="1"/>
          </p:cNvSpPr>
          <p:nvPr>
            <p:ph type="ftr" sz="quarter" idx="4"/>
          </p:nvPr>
        </p:nvSpPr>
        <p:spPr bwMode="auto">
          <a:xfrm>
            <a:off x="0"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latin typeface="Arial" charset="0"/>
              </a:defRPr>
            </a:lvl1pPr>
          </a:lstStyle>
          <a:p>
            <a:endParaRPr lang="de-DE" dirty="0"/>
          </a:p>
        </p:txBody>
      </p:sp>
      <p:sp>
        <p:nvSpPr>
          <p:cNvPr id="59399" name="Rectangle 7"/>
          <p:cNvSpPr>
            <a:spLocks noGrp="1" noChangeArrowheads="1"/>
          </p:cNvSpPr>
          <p:nvPr>
            <p:ph type="sldNum" sz="quarter" idx="5"/>
          </p:nvPr>
        </p:nvSpPr>
        <p:spPr bwMode="auto">
          <a:xfrm>
            <a:off x="4021294" y="9721106"/>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latin typeface="Arial" charset="0"/>
              </a:defRPr>
            </a:lvl1pPr>
          </a:lstStyle>
          <a:p>
            <a:fld id="{23C97FC0-FE67-48BF-A7BD-C24D40F5CD1A}" type="slidenum">
              <a:rPr lang="de-DE"/>
              <a:pPr/>
              <a:t>‹Nr.›</a:t>
            </a:fld>
            <a:endParaRPr lang="de-DE" dirty="0"/>
          </a:p>
        </p:txBody>
      </p:sp>
    </p:spTree>
    <p:extLst>
      <p:ext uri="{BB962C8B-B14F-4D97-AF65-F5344CB8AC3E}">
        <p14:creationId xmlns:p14="http://schemas.microsoft.com/office/powerpoint/2010/main" val="6302018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3C97FC0-FE67-48BF-A7BD-C24D40F5CD1A}" type="slidenum">
              <a:rPr lang="de-DE" smtClean="0"/>
              <a:pPr/>
              <a:t>6</a:t>
            </a:fld>
            <a:endParaRPr lang="de-DE" dirty="0"/>
          </a:p>
        </p:txBody>
      </p:sp>
    </p:spTree>
    <p:extLst>
      <p:ext uri="{BB962C8B-B14F-4D97-AF65-F5344CB8AC3E}">
        <p14:creationId xmlns:p14="http://schemas.microsoft.com/office/powerpoint/2010/main" val="203394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3C97FC0-FE67-48BF-A7BD-C24D40F5CD1A}" type="slidenum">
              <a:rPr lang="de-DE" smtClean="0"/>
              <a:pPr/>
              <a:t>11</a:t>
            </a:fld>
            <a:endParaRPr lang="de-DE" dirty="0"/>
          </a:p>
        </p:txBody>
      </p:sp>
    </p:spTree>
    <p:extLst>
      <p:ext uri="{BB962C8B-B14F-4D97-AF65-F5344CB8AC3E}">
        <p14:creationId xmlns:p14="http://schemas.microsoft.com/office/powerpoint/2010/main" val="1822680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3C97FC0-FE67-48BF-A7BD-C24D40F5CD1A}" type="slidenum">
              <a:rPr lang="de-DE" smtClean="0"/>
              <a:pPr/>
              <a:t>14</a:t>
            </a:fld>
            <a:endParaRPr lang="de-DE" dirty="0"/>
          </a:p>
        </p:txBody>
      </p:sp>
    </p:spTree>
    <p:extLst>
      <p:ext uri="{BB962C8B-B14F-4D97-AF65-F5344CB8AC3E}">
        <p14:creationId xmlns:p14="http://schemas.microsoft.com/office/powerpoint/2010/main" val="4089958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3C97FC0-FE67-48BF-A7BD-C24D40F5CD1A}" type="slidenum">
              <a:rPr lang="de-DE" smtClean="0"/>
              <a:pPr/>
              <a:t>15</a:t>
            </a:fld>
            <a:endParaRPr lang="de-DE" dirty="0"/>
          </a:p>
        </p:txBody>
      </p:sp>
    </p:spTree>
    <p:extLst>
      <p:ext uri="{BB962C8B-B14F-4D97-AF65-F5344CB8AC3E}">
        <p14:creationId xmlns:p14="http://schemas.microsoft.com/office/powerpoint/2010/main" val="3297481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3C97FC0-FE67-48BF-A7BD-C24D40F5CD1A}" type="slidenum">
              <a:rPr lang="de-DE" smtClean="0"/>
              <a:pPr/>
              <a:t>16</a:t>
            </a:fld>
            <a:endParaRPr lang="de-DE" dirty="0"/>
          </a:p>
        </p:txBody>
      </p:sp>
    </p:spTree>
    <p:extLst>
      <p:ext uri="{BB962C8B-B14F-4D97-AF65-F5344CB8AC3E}">
        <p14:creationId xmlns:p14="http://schemas.microsoft.com/office/powerpoint/2010/main" val="2632098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3C97FC0-FE67-48BF-A7BD-C24D40F5CD1A}" type="slidenum">
              <a:rPr lang="de-DE" smtClean="0"/>
              <a:pPr/>
              <a:t>17</a:t>
            </a:fld>
            <a:endParaRPr lang="de-DE" dirty="0"/>
          </a:p>
        </p:txBody>
      </p:sp>
    </p:spTree>
    <p:extLst>
      <p:ext uri="{BB962C8B-B14F-4D97-AF65-F5344CB8AC3E}">
        <p14:creationId xmlns:p14="http://schemas.microsoft.com/office/powerpoint/2010/main" val="2159405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3C97FC0-FE67-48BF-A7BD-C24D40F5CD1A}" type="slidenum">
              <a:rPr lang="de-DE" smtClean="0"/>
              <a:pPr/>
              <a:t>19</a:t>
            </a:fld>
            <a:endParaRPr lang="de-DE" dirty="0"/>
          </a:p>
        </p:txBody>
      </p:sp>
    </p:spTree>
    <p:extLst>
      <p:ext uri="{BB962C8B-B14F-4D97-AF65-F5344CB8AC3E}">
        <p14:creationId xmlns:p14="http://schemas.microsoft.com/office/powerpoint/2010/main" val="242013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mtClean="0"/>
              <a:t>Titelmasterformat durch Klicken bearbeiten</a:t>
            </a:r>
            <a:endParaRPr lang="de-DE"/>
          </a:p>
        </p:txBody>
      </p:sp>
      <p:sp>
        <p:nvSpPr>
          <p:cNvPr id="3" name="Inhaltsplatzhalter 2"/>
          <p:cNvSpPr>
            <a:spLocks noGrp="1"/>
          </p:cNvSpPr>
          <p:nvPr>
            <p:ph idx="1"/>
          </p:nvPr>
        </p:nvSpPr>
        <p:spPr/>
        <p:txBody>
          <a:bodyPr>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mtClean="0"/>
              <a:t>Titelmasterformat durch Klicken bearbeiten</a:t>
            </a:r>
            <a:endParaRPr lang="de-DE"/>
          </a:p>
        </p:txBody>
      </p:sp>
      <p:sp>
        <p:nvSpPr>
          <p:cNvPr id="3" name="Inhaltsplatzhalter 2"/>
          <p:cNvSpPr>
            <a:spLocks noGrp="1"/>
          </p:cNvSpPr>
          <p:nvPr>
            <p:ph idx="1"/>
          </p:nvPr>
        </p:nvSpPr>
        <p:spPr/>
        <p:txBody>
          <a:bodyPr>
            <a:normAutofit/>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dirty="0"/>
              <a:t>Wolfgang Ilg</a:t>
            </a:r>
          </a:p>
        </p:txBody>
      </p:sp>
      <p:sp>
        <p:nvSpPr>
          <p:cNvPr id="3" name="Foliennummernplatzhalter 2"/>
          <p:cNvSpPr>
            <a:spLocks noGrp="1"/>
          </p:cNvSpPr>
          <p:nvPr>
            <p:ph type="sldNum" sz="quarter" idx="11"/>
          </p:nvPr>
        </p:nvSpPr>
        <p:spPr/>
        <p:txBody>
          <a:bodyPr/>
          <a:lstStyle>
            <a:lvl1pPr>
              <a:defRPr/>
            </a:lvl1pPr>
          </a:lstStyle>
          <a:p>
            <a:fld id="{CC2284D0-78A7-4AC0-9B84-BC3DEEA1A23C}" type="slidenum">
              <a:rPr lang="de-DE"/>
              <a:pPr/>
              <a:t>‹Nr.›</a:t>
            </a:fld>
            <a:endParaRPr lang="de-DE"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bwMode="auto">
          <a:xfrm>
            <a:off x="121382" y="0"/>
            <a:ext cx="6792766" cy="11969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endParaRPr lang="en-US" dirty="0" smtClean="0"/>
          </a:p>
        </p:txBody>
      </p:sp>
      <p:sp>
        <p:nvSpPr>
          <p:cNvPr id="4106" name="Rectangle 10"/>
          <p:cNvSpPr>
            <a:spLocks noGrp="1" noChangeArrowheads="1"/>
          </p:cNvSpPr>
          <p:nvPr>
            <p:ph type="body" idx="1"/>
          </p:nvPr>
        </p:nvSpPr>
        <p:spPr bwMode="auto">
          <a:xfrm>
            <a:off x="121381" y="1484312"/>
            <a:ext cx="8901237" cy="51430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Klicken Sie, um die Formate des Vorlagentextes zu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pic>
        <p:nvPicPr>
          <p:cNvPr id="2" name="Grafik 1"/>
          <p:cNvPicPr>
            <a:picLocks noChangeAspect="1"/>
          </p:cNvPicPr>
          <p:nvPr userDrawn="1"/>
        </p:nvPicPr>
        <p:blipFill>
          <a:blip r:embed="rId3"/>
          <a:stretch>
            <a:fillRect/>
          </a:stretch>
        </p:blipFill>
        <p:spPr>
          <a:xfrm>
            <a:off x="7026900" y="702381"/>
            <a:ext cx="1995718" cy="494594"/>
          </a:xfrm>
          <a:prstGeom prst="rect">
            <a:avLst/>
          </a:prstGeom>
        </p:spPr>
      </p:pic>
      <p:pic>
        <p:nvPicPr>
          <p:cNvPr id="3" name="Grafik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26900" y="70162"/>
            <a:ext cx="1995718" cy="512470"/>
          </a:xfrm>
          <a:prstGeom prst="rect">
            <a:avLst/>
          </a:prstGeom>
        </p:spPr>
      </p:pic>
    </p:spTree>
  </p:cSld>
  <p:clrMap bg1="lt1" tx1="dk1" bg2="lt2" tx2="dk2" accent1="accent1" accent2="accent2" accent3="accent3" accent4="accent4" accent5="accent5" accent6="accent6" hlink="hlink" folHlink="folHlink"/>
  <p:sldLayoutIdLst>
    <p:sldLayoutId id="2147483688" r:id="rId1"/>
  </p:sldLayoutIdLst>
  <p:transition/>
  <p:timing>
    <p:tnLst>
      <p:par>
        <p:cTn id="1" dur="indefinite" restart="never" nodeType="tmRoot"/>
      </p:par>
    </p:tnLst>
  </p:timing>
  <p:hf hdr="0" dt="0"/>
  <p:txStyles>
    <p:titleStyle>
      <a:lvl1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E885"/>
        </a:solidFill>
        <a:effectLst/>
      </p:bgPr>
    </p:bg>
    <p:spTree>
      <p:nvGrpSpPr>
        <p:cNvPr id="1" name=""/>
        <p:cNvGrpSpPr/>
        <p:nvPr/>
      </p:nvGrpSpPr>
      <p:grpSpPr>
        <a:xfrm>
          <a:off x="0" y="0"/>
          <a:ext cx="0" cy="0"/>
          <a:chOff x="0" y="0"/>
          <a:chExt cx="0" cy="0"/>
        </a:xfrm>
      </p:grpSpPr>
      <p:sp>
        <p:nvSpPr>
          <p:cNvPr id="4105" name="Rectangle 9"/>
          <p:cNvSpPr>
            <a:spLocks noGrp="1" noChangeArrowheads="1"/>
          </p:cNvSpPr>
          <p:nvPr>
            <p:ph type="title"/>
          </p:nvPr>
        </p:nvSpPr>
        <p:spPr bwMode="auto">
          <a:xfrm>
            <a:off x="849650" y="673769"/>
            <a:ext cx="7344816" cy="3890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smtClean="0"/>
          </a:p>
        </p:txBody>
      </p:sp>
      <p:sp>
        <p:nvSpPr>
          <p:cNvPr id="4106" name="Rectangle 10"/>
          <p:cNvSpPr>
            <a:spLocks noGrp="1" noChangeArrowheads="1"/>
          </p:cNvSpPr>
          <p:nvPr>
            <p:ph type="body" idx="1"/>
          </p:nvPr>
        </p:nvSpPr>
        <p:spPr bwMode="auto">
          <a:xfrm>
            <a:off x="850232" y="4876800"/>
            <a:ext cx="7371347" cy="14319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err="1" smtClean="0"/>
              <a:t>Klicken</a:t>
            </a:r>
            <a:r>
              <a:rPr lang="en-US" dirty="0" smtClean="0"/>
              <a:t> </a:t>
            </a:r>
            <a:r>
              <a:rPr lang="en-US" dirty="0" err="1" smtClean="0"/>
              <a:t>Sie</a:t>
            </a:r>
            <a:r>
              <a:rPr lang="en-US" dirty="0" smtClean="0"/>
              <a:t>, um die </a:t>
            </a:r>
            <a:r>
              <a:rPr lang="en-US" dirty="0" err="1" smtClean="0"/>
              <a:t>Formate</a:t>
            </a:r>
            <a:r>
              <a:rPr lang="en-US" dirty="0" smtClean="0"/>
              <a:t> des </a:t>
            </a:r>
            <a:r>
              <a:rPr lang="en-US" dirty="0" err="1" smtClean="0"/>
              <a:t>Vorlagentextes</a:t>
            </a:r>
            <a:r>
              <a:rPr lang="en-US" dirty="0" smtClean="0"/>
              <a:t> </a:t>
            </a:r>
            <a:r>
              <a:rPr lang="en-US" dirty="0" err="1" smtClean="0"/>
              <a:t>zu</a:t>
            </a:r>
            <a:r>
              <a:rPr lang="en-US" dirty="0" smtClean="0"/>
              <a:t> </a:t>
            </a:r>
            <a:r>
              <a:rPr lang="en-US" dirty="0" err="1" smtClean="0"/>
              <a:t>bearbeiten</a:t>
            </a:r>
            <a:endParaRPr lang="en-US" dirty="0" smtClean="0"/>
          </a:p>
          <a:p>
            <a:pPr lvl="1"/>
            <a:r>
              <a:rPr lang="en-US" dirty="0" err="1" smtClean="0"/>
              <a:t>Zweite</a:t>
            </a:r>
            <a:r>
              <a:rPr lang="en-US" dirty="0" smtClean="0"/>
              <a:t> </a:t>
            </a:r>
            <a:r>
              <a:rPr lang="en-US" dirty="0" err="1" smtClean="0"/>
              <a:t>Ebene</a:t>
            </a:r>
            <a:endParaRPr lang="en-US" dirty="0" smtClean="0"/>
          </a:p>
          <a:p>
            <a:pPr lvl="2"/>
            <a:r>
              <a:rPr lang="en-US" dirty="0" err="1" smtClean="0"/>
              <a:t>Dritte</a:t>
            </a:r>
            <a:r>
              <a:rPr lang="en-US" dirty="0" smtClean="0"/>
              <a:t> </a:t>
            </a:r>
            <a:r>
              <a:rPr lang="en-US" dirty="0" err="1" smtClean="0"/>
              <a:t>Ebene</a:t>
            </a:r>
            <a:endParaRPr lang="en-US" dirty="0" smtClean="0"/>
          </a:p>
          <a:p>
            <a:pPr lvl="3"/>
            <a:r>
              <a:rPr lang="en-US" dirty="0" err="1" smtClean="0"/>
              <a:t>Vierte</a:t>
            </a:r>
            <a:r>
              <a:rPr lang="en-US" dirty="0" smtClean="0"/>
              <a:t> </a:t>
            </a:r>
            <a:r>
              <a:rPr lang="en-US" dirty="0" err="1" smtClean="0"/>
              <a:t>Ebene</a:t>
            </a:r>
            <a:endParaRPr lang="en-US" dirty="0" smtClean="0"/>
          </a:p>
          <a:p>
            <a:pPr lvl="4"/>
            <a:r>
              <a:rPr lang="en-US" dirty="0" err="1" smtClean="0"/>
              <a:t>Fünfte</a:t>
            </a:r>
            <a:r>
              <a:rPr lang="en-US" dirty="0" smtClean="0"/>
              <a:t> </a:t>
            </a:r>
            <a:r>
              <a:rPr lang="en-US" dirty="0" err="1" smtClean="0"/>
              <a:t>Ebene</a:t>
            </a:r>
            <a:endParaRPr lang="en-US" dirty="0" smtClean="0"/>
          </a:p>
        </p:txBody>
      </p:sp>
      <p:sp>
        <p:nvSpPr>
          <p:cNvPr id="14" name="Textfeld 13"/>
          <p:cNvSpPr txBox="1"/>
          <p:nvPr/>
        </p:nvSpPr>
        <p:spPr>
          <a:xfrm>
            <a:off x="107504" y="6444947"/>
            <a:ext cx="1368152" cy="276999"/>
          </a:xfrm>
          <a:prstGeom prst="rect">
            <a:avLst/>
          </a:prstGeom>
          <a:noFill/>
        </p:spPr>
        <p:txBody>
          <a:bodyPr wrap="square" rtlCol="0">
            <a:spAutoFit/>
          </a:bodyPr>
          <a:lstStyle/>
          <a:p>
            <a:r>
              <a:rPr lang="de-DE" sz="1200" dirty="0" smtClean="0">
                <a:latin typeface="+mn-lt"/>
              </a:rPr>
              <a:t>Wolfgang Ilg</a:t>
            </a:r>
            <a:endParaRPr lang="de-DE" sz="1200" dirty="0">
              <a:latin typeface="+mn-lt"/>
            </a:endParaRPr>
          </a:p>
        </p:txBody>
      </p:sp>
    </p:spTree>
  </p:cSld>
  <p:clrMap bg1="lt1" tx1="dk1" bg2="lt2" tx2="dk2" accent1="accent1" accent2="accent2" accent3="accent3" accent4="accent4" accent5="accent5" accent6="accent6" hlink="hlink" folHlink="folHlink"/>
  <p:sldLayoutIdLst>
    <p:sldLayoutId id="2147483702" r:id="rId1"/>
  </p:sldLayoutIdLst>
  <p:transition/>
  <p:timing>
    <p:tnLst>
      <p:par>
        <p:cTn id="1" dur="indefinite" restart="never" nodeType="tmRoot"/>
      </p:par>
    </p:tnLst>
  </p:timing>
  <p:hf hdr="0" dt="0"/>
  <p:txStyles>
    <p:titleStyle>
      <a:lvl1pPr algn="ctr" rtl="0" eaLnBrk="1" fontAlgn="base" hangingPunct="1">
        <a:spcBef>
          <a:spcPct val="0"/>
        </a:spcBef>
        <a:spcAft>
          <a:spcPct val="0"/>
        </a:spcAft>
        <a:defRPr sz="4800" b="1">
          <a:solidFill>
            <a:srgbClr val="C00000"/>
          </a:solidFill>
          <a:effectLst>
            <a:outerShdw blurRad="38100" dist="38100" dir="2700000" algn="tl">
              <a:srgbClr val="C0C0C0"/>
            </a:outerShdw>
          </a:effectLst>
          <a:latin typeface="+mj-lt"/>
          <a:ea typeface="+mj-ea"/>
          <a:cs typeface="+mj-cs"/>
        </a:defRPr>
      </a:lvl1pPr>
      <a:lvl2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2pPr>
      <a:lvl3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3pPr>
      <a:lvl4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4pPr>
      <a:lvl5pPr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5pPr>
      <a:lvl6pPr marL="4572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algn="l" rtl="0" eaLnBrk="1" fontAlgn="base" hangingPunct="1">
        <a:spcBef>
          <a:spcPct val="0"/>
        </a:spcBef>
        <a:spcAft>
          <a:spcPct val="0"/>
        </a:spcAft>
        <a:defRPr sz="3600" b="1">
          <a:solidFill>
            <a:schemeClr val="tx2"/>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395288" y="0"/>
            <a:ext cx="8497887" cy="11969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endParaRPr lang="en-US" smtClean="0"/>
          </a:p>
        </p:txBody>
      </p:sp>
      <p:sp>
        <p:nvSpPr>
          <p:cNvPr id="101379" name="Rectangle 3"/>
          <p:cNvSpPr>
            <a:spLocks noGrp="1" noChangeArrowheads="1"/>
          </p:cNvSpPr>
          <p:nvPr>
            <p:ph type="body" idx="1"/>
          </p:nvPr>
        </p:nvSpPr>
        <p:spPr bwMode="auto">
          <a:xfrm>
            <a:off x="395288" y="1484313"/>
            <a:ext cx="8559800" cy="4824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Klicken Sie, um die Formate des Vorlagentextes zu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sp>
        <p:nvSpPr>
          <p:cNvPr id="101381" name="Rectangle 5"/>
          <p:cNvSpPr>
            <a:spLocks noGrp="1" noChangeArrowheads="1"/>
          </p:cNvSpPr>
          <p:nvPr>
            <p:ph type="ftr" sz="quarter" idx="3"/>
          </p:nvPr>
        </p:nvSpPr>
        <p:spPr bwMode="auto">
          <a:xfrm>
            <a:off x="6248400" y="644048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800">
                <a:latin typeface="Souvenir Lt BT" pitchFamily="18" charset="0"/>
              </a:defRPr>
            </a:lvl1pPr>
          </a:lstStyle>
          <a:p>
            <a:r>
              <a:rPr lang="de-DE" dirty="0"/>
              <a:t>Wolfgang Ilg</a:t>
            </a:r>
          </a:p>
        </p:txBody>
      </p:sp>
      <p:sp>
        <p:nvSpPr>
          <p:cNvPr id="101382" name="Rectangle 6"/>
          <p:cNvSpPr>
            <a:spLocks noGrp="1" noChangeArrowheads="1"/>
          </p:cNvSpPr>
          <p:nvPr>
            <p:ph type="sldNum" sz="quarter" idx="4"/>
          </p:nvPr>
        </p:nvSpPr>
        <p:spPr bwMode="auto">
          <a:xfrm>
            <a:off x="0" y="6440488"/>
            <a:ext cx="6842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latin typeface="Souvenir Lt BT" pitchFamily="18" charset="0"/>
              </a:defRPr>
            </a:lvl1pPr>
          </a:lstStyle>
          <a:p>
            <a:fld id="{BA57C63D-26BB-40A9-8F20-E1C6BA50F56D}" type="slidenum">
              <a:rPr lang="de-DE"/>
              <a:pPr/>
              <a:t>‹Nr.›</a:t>
            </a:fld>
            <a:endParaRPr lang="de-DE" dirty="0"/>
          </a:p>
        </p:txBody>
      </p:sp>
    </p:spTree>
  </p:cSld>
  <p:clrMap bg1="lt1" tx1="dk1" bg2="lt2" tx2="dk2" accent1="accent1" accent2="accent2" accent3="accent3" accent4="accent4" accent5="accent5" accent6="accent6" hlink="hlink" folHlink="folHlink"/>
  <p:sldLayoutIdLst>
    <p:sldLayoutId id="21474836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Effect transition="in" filter="dissolve">
                                      <p:cBhvr>
                                        <p:cTn id="7" dur="500"/>
                                        <p:tgtEl>
                                          <p:spTgt spid="10137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1379">
                                            <p:txEl>
                                              <p:pRg st="1" end="1"/>
                                            </p:txEl>
                                          </p:spTgt>
                                        </p:tgtEl>
                                        <p:attrNameLst>
                                          <p:attrName>style.visibility</p:attrName>
                                        </p:attrNameLst>
                                      </p:cBhvr>
                                      <p:to>
                                        <p:strVal val="visible"/>
                                      </p:to>
                                    </p:set>
                                    <p:animEffect transition="in" filter="dissolve">
                                      <p:cBhvr>
                                        <p:cTn id="10" dur="500"/>
                                        <p:tgtEl>
                                          <p:spTgt spid="10137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1379">
                                            <p:txEl>
                                              <p:pRg st="2" end="2"/>
                                            </p:txEl>
                                          </p:spTgt>
                                        </p:tgtEl>
                                        <p:attrNameLst>
                                          <p:attrName>style.visibility</p:attrName>
                                        </p:attrNameLst>
                                      </p:cBhvr>
                                      <p:to>
                                        <p:strVal val="visible"/>
                                      </p:to>
                                    </p:set>
                                    <p:animEffect transition="in" filter="dissolve">
                                      <p:cBhvr>
                                        <p:cTn id="13" dur="500"/>
                                        <p:tgtEl>
                                          <p:spTgt spid="101379">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01379">
                                            <p:txEl>
                                              <p:pRg st="3" end="3"/>
                                            </p:txEl>
                                          </p:spTgt>
                                        </p:tgtEl>
                                        <p:attrNameLst>
                                          <p:attrName>style.visibility</p:attrName>
                                        </p:attrNameLst>
                                      </p:cBhvr>
                                      <p:to>
                                        <p:strVal val="visible"/>
                                      </p:to>
                                    </p:set>
                                    <p:animEffect transition="in" filter="dissolve">
                                      <p:cBhvr>
                                        <p:cTn id="16" dur="500"/>
                                        <p:tgtEl>
                                          <p:spTgt spid="101379">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01379">
                                            <p:txEl>
                                              <p:pRg st="4" end="4"/>
                                            </p:txEl>
                                          </p:spTgt>
                                        </p:tgtEl>
                                        <p:attrNameLst>
                                          <p:attrName>style.visibility</p:attrName>
                                        </p:attrNameLst>
                                      </p:cBhvr>
                                      <p:to>
                                        <p:strVal val="visible"/>
                                      </p:to>
                                    </p:set>
                                    <p:animEffect transition="in" filter="dissolve">
                                      <p:cBhvr>
                                        <p:cTn id="19" dur="500"/>
                                        <p:tgtEl>
                                          <p:spTgt spid="101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tmplLst>
          <p:tmpl lvl="1">
            <p:tnLst>
              <p:par>
                <p:cTn presetID="9" presetClass="entr" presetSubtype="0" fill="hold" nodeType="clickEffect">
                  <p:stCondLst>
                    <p:cond delay="0"/>
                  </p:stCondLst>
                  <p:childTnLst>
                    <p:set>
                      <p:cBhvr>
                        <p:cTn dur="1" fill="hold">
                          <p:stCondLst>
                            <p:cond delay="0"/>
                          </p:stCondLst>
                        </p:cTn>
                        <p:tgtEl>
                          <p:spTgt spid="101379"/>
                        </p:tgtEl>
                        <p:attrNameLst>
                          <p:attrName>style.visibility</p:attrName>
                        </p:attrNameLst>
                      </p:cBhvr>
                      <p:to>
                        <p:strVal val="visible"/>
                      </p:to>
                    </p:set>
                    <p:animEffect transition="in" filter="dissolve">
                      <p:cBhvr>
                        <p:cTn dur="500"/>
                        <p:tgtEl>
                          <p:spTgt spid="101379"/>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animEffect transition="in" filter="dissolve">
                      <p:cBhvr>
                        <p:cTn dur="500"/>
                        <p:tgtEl>
                          <p:spTgt spid="101379"/>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animEffect transition="in" filter="dissolve">
                      <p:cBhvr>
                        <p:cTn dur="500"/>
                        <p:tgtEl>
                          <p:spTgt spid="101379"/>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animEffect transition="in" filter="dissolve">
                      <p:cBhvr>
                        <p:cTn dur="500"/>
                        <p:tgtEl>
                          <p:spTgt spid="101379"/>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101379"/>
                        </p:tgtEl>
                        <p:attrNameLst>
                          <p:attrName>style.visibility</p:attrName>
                        </p:attrNameLst>
                      </p:cBhvr>
                      <p:to>
                        <p:strVal val="visible"/>
                      </p:to>
                    </p:set>
                    <p:animEffect transition="in" filter="dissolve">
                      <p:cBhvr>
                        <p:cTn dur="500"/>
                        <p:tgtEl>
                          <p:spTgt spid="101379"/>
                        </p:tgtEl>
                      </p:cBhvr>
                    </p:animEffect>
                  </p:childTnLst>
                </p:cTn>
              </p:par>
            </p:tnLst>
          </p:tmpl>
        </p:tmplLst>
      </p:bldP>
    </p:bldLst>
  </p:timing>
  <p:hf hdr="0" dt="0"/>
  <p:txStyles>
    <p:titleStyle>
      <a:lvl1pPr algn="l" rtl="0" fontAlgn="base">
        <a:spcBef>
          <a:spcPct val="0"/>
        </a:spcBef>
        <a:spcAft>
          <a:spcPct val="0"/>
        </a:spcAft>
        <a:defRPr sz="3600" b="1">
          <a:solidFill>
            <a:schemeClr val="bg1"/>
          </a:solidFill>
          <a:effectLst>
            <a:outerShdw blurRad="38100" dist="38100" dir="2700000" algn="tl">
              <a:srgbClr val="1C1C1C"/>
            </a:outerShdw>
          </a:effectLst>
          <a:latin typeface="+mj-lt"/>
          <a:ea typeface="+mj-ea"/>
          <a:cs typeface="+mj-cs"/>
        </a:defRPr>
      </a:lvl1pPr>
      <a:lvl2pPr algn="l" rtl="0" fontAlgn="base">
        <a:spcBef>
          <a:spcPct val="0"/>
        </a:spcBef>
        <a:spcAft>
          <a:spcPct val="0"/>
        </a:spcAft>
        <a:defRPr sz="3600" b="1">
          <a:solidFill>
            <a:schemeClr val="bg1"/>
          </a:solidFill>
          <a:effectLst>
            <a:outerShdw blurRad="38100" dist="38100" dir="2700000" algn="tl">
              <a:srgbClr val="1C1C1C"/>
            </a:outerShdw>
          </a:effectLst>
          <a:latin typeface="Arial" charset="0"/>
        </a:defRPr>
      </a:lvl2pPr>
      <a:lvl3pPr algn="l" rtl="0" fontAlgn="base">
        <a:spcBef>
          <a:spcPct val="0"/>
        </a:spcBef>
        <a:spcAft>
          <a:spcPct val="0"/>
        </a:spcAft>
        <a:defRPr sz="3600" b="1">
          <a:solidFill>
            <a:schemeClr val="bg1"/>
          </a:solidFill>
          <a:effectLst>
            <a:outerShdw blurRad="38100" dist="38100" dir="2700000" algn="tl">
              <a:srgbClr val="1C1C1C"/>
            </a:outerShdw>
          </a:effectLst>
          <a:latin typeface="Arial" charset="0"/>
        </a:defRPr>
      </a:lvl3pPr>
      <a:lvl4pPr algn="l" rtl="0" fontAlgn="base">
        <a:spcBef>
          <a:spcPct val="0"/>
        </a:spcBef>
        <a:spcAft>
          <a:spcPct val="0"/>
        </a:spcAft>
        <a:defRPr sz="3600" b="1">
          <a:solidFill>
            <a:schemeClr val="bg1"/>
          </a:solidFill>
          <a:effectLst>
            <a:outerShdw blurRad="38100" dist="38100" dir="2700000" algn="tl">
              <a:srgbClr val="1C1C1C"/>
            </a:outerShdw>
          </a:effectLst>
          <a:latin typeface="Arial" charset="0"/>
        </a:defRPr>
      </a:lvl4pPr>
      <a:lvl5pPr algn="l" rtl="0" fontAlgn="base">
        <a:spcBef>
          <a:spcPct val="0"/>
        </a:spcBef>
        <a:spcAft>
          <a:spcPct val="0"/>
        </a:spcAft>
        <a:defRPr sz="3600" b="1">
          <a:solidFill>
            <a:schemeClr val="bg1"/>
          </a:solidFill>
          <a:effectLst>
            <a:outerShdw blurRad="38100" dist="38100" dir="2700000" algn="tl">
              <a:srgbClr val="1C1C1C"/>
            </a:outerShdw>
          </a:effectLst>
          <a:latin typeface="Arial" charset="0"/>
        </a:defRPr>
      </a:lvl5pPr>
      <a:lvl6pPr marL="457200" algn="l" rtl="0" fontAlgn="base">
        <a:spcBef>
          <a:spcPct val="0"/>
        </a:spcBef>
        <a:spcAft>
          <a:spcPct val="0"/>
        </a:spcAft>
        <a:defRPr sz="3600" b="1">
          <a:solidFill>
            <a:schemeClr val="bg1"/>
          </a:solidFill>
          <a:effectLst>
            <a:outerShdw blurRad="38100" dist="38100" dir="2700000" algn="tl">
              <a:srgbClr val="1C1C1C"/>
            </a:outerShdw>
          </a:effectLst>
          <a:latin typeface="Arial" charset="0"/>
        </a:defRPr>
      </a:lvl6pPr>
      <a:lvl7pPr marL="914400" algn="l" rtl="0" fontAlgn="base">
        <a:spcBef>
          <a:spcPct val="0"/>
        </a:spcBef>
        <a:spcAft>
          <a:spcPct val="0"/>
        </a:spcAft>
        <a:defRPr sz="3600" b="1">
          <a:solidFill>
            <a:schemeClr val="bg1"/>
          </a:solidFill>
          <a:effectLst>
            <a:outerShdw blurRad="38100" dist="38100" dir="2700000" algn="tl">
              <a:srgbClr val="1C1C1C"/>
            </a:outerShdw>
          </a:effectLst>
          <a:latin typeface="Arial" charset="0"/>
        </a:defRPr>
      </a:lvl7pPr>
      <a:lvl8pPr marL="1371600" algn="l" rtl="0" fontAlgn="base">
        <a:spcBef>
          <a:spcPct val="0"/>
        </a:spcBef>
        <a:spcAft>
          <a:spcPct val="0"/>
        </a:spcAft>
        <a:defRPr sz="3600" b="1">
          <a:solidFill>
            <a:schemeClr val="bg1"/>
          </a:solidFill>
          <a:effectLst>
            <a:outerShdw blurRad="38100" dist="38100" dir="2700000" algn="tl">
              <a:srgbClr val="1C1C1C"/>
            </a:outerShdw>
          </a:effectLst>
          <a:latin typeface="Arial" charset="0"/>
        </a:defRPr>
      </a:lvl8pPr>
      <a:lvl9pPr marL="1828800" algn="l" rtl="0" fontAlgn="base">
        <a:spcBef>
          <a:spcPct val="0"/>
        </a:spcBef>
        <a:spcAft>
          <a:spcPct val="0"/>
        </a:spcAft>
        <a:defRPr sz="3600" b="1">
          <a:solidFill>
            <a:schemeClr val="bg1"/>
          </a:solidFill>
          <a:effectLst>
            <a:outerShdw blurRad="38100" dist="38100" dir="2700000" algn="tl">
              <a:srgbClr val="1C1C1C"/>
            </a:outerShdw>
          </a:effectLst>
          <a:latin typeface="Arial"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bg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bg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bg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bg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bg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bg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bg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bg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engagement-studie.de/" TargetMode="Externa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116758" y="2319240"/>
            <a:ext cx="8917423" cy="898071"/>
          </a:xfrm>
        </p:spPr>
        <p:txBody>
          <a:bodyPr/>
          <a:lstStyle/>
          <a:p>
            <a:pPr algn="ctr"/>
            <a:r>
              <a:rPr lang="de-DE" dirty="0" smtClean="0"/>
              <a:t>Jung – evangelisch – engagiert </a:t>
            </a:r>
            <a:endParaRPr lang="de-DE" dirty="0"/>
          </a:p>
        </p:txBody>
      </p:sp>
      <p:sp>
        <p:nvSpPr>
          <p:cNvPr id="3" name="Inhaltsplatzhalter 2"/>
          <p:cNvSpPr>
            <a:spLocks noGrp="1"/>
          </p:cNvSpPr>
          <p:nvPr>
            <p:ph idx="1"/>
          </p:nvPr>
        </p:nvSpPr>
        <p:spPr>
          <a:xfrm>
            <a:off x="124851" y="3598310"/>
            <a:ext cx="8901237" cy="2406249"/>
          </a:xfrm>
        </p:spPr>
        <p:txBody>
          <a:bodyPr>
            <a:normAutofit fontScale="92500" lnSpcReduction="10000"/>
          </a:bodyPr>
          <a:lstStyle/>
          <a:p>
            <a:pPr algn="ctr">
              <a:buNone/>
            </a:pPr>
            <a:r>
              <a:rPr lang="de-DE" b="1" dirty="0" smtClean="0"/>
              <a:t>Zentrale Ergebnisse der Engagementstudie</a:t>
            </a:r>
          </a:p>
          <a:p>
            <a:pPr algn="ctr">
              <a:buNone/>
            </a:pPr>
            <a:r>
              <a:rPr lang="de-DE" sz="2400" dirty="0" smtClean="0"/>
              <a:t>Prof. Dr. Dr. h.c. Friedrich Schweitzer</a:t>
            </a:r>
          </a:p>
          <a:p>
            <a:pPr algn="ctr">
              <a:buNone/>
            </a:pPr>
            <a:r>
              <a:rPr lang="de-DE" sz="2400" dirty="0" smtClean="0"/>
              <a:t>Prof. Dr. Wolfgang Ilg</a:t>
            </a:r>
          </a:p>
          <a:p>
            <a:pPr algn="ctr">
              <a:buNone/>
            </a:pPr>
            <a:r>
              <a:rPr lang="de-DE" sz="2400" dirty="0" smtClean="0">
                <a:hlinkClick r:id="rId2"/>
              </a:rPr>
              <a:t>www.engagement-studie.de</a:t>
            </a:r>
            <a:r>
              <a:rPr lang="de-DE" sz="2400" dirty="0" smtClean="0"/>
              <a:t> </a:t>
            </a:r>
          </a:p>
          <a:p>
            <a:pPr algn="ctr">
              <a:buNone/>
            </a:pPr>
            <a:endParaRPr lang="de-DE" sz="2400" dirty="0"/>
          </a:p>
          <a:p>
            <a:pPr algn="ctr">
              <a:buNone/>
            </a:pPr>
            <a:r>
              <a:rPr lang="de-DE" sz="2400" dirty="0" smtClean="0"/>
              <a:t>Tagung am 04.06.2018 in Berlin</a:t>
            </a:r>
            <a:endParaRPr lang="de-DE" sz="2400" dirty="0"/>
          </a:p>
        </p:txBody>
      </p:sp>
      <p:pic>
        <p:nvPicPr>
          <p:cNvPr id="4" name="Grafik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36520" y="179316"/>
            <a:ext cx="3877898" cy="2320446"/>
          </a:xfrm>
          <a:prstGeom prst="rect">
            <a:avLst/>
          </a:prstGeom>
        </p:spPr>
      </p:pic>
      <p:pic>
        <p:nvPicPr>
          <p:cNvPr id="5" name="Grafi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8164" y="6121677"/>
            <a:ext cx="2314610" cy="594357"/>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effectLst/>
              </a:rPr>
              <a:t>Hinderungsgründe für ehrenamtliches Engagement</a:t>
            </a:r>
            <a:endParaRPr lang="de-DE" dirty="0"/>
          </a:p>
        </p:txBody>
      </p:sp>
      <p:sp>
        <p:nvSpPr>
          <p:cNvPr id="3" name="Inhaltsplatzhalter 2"/>
          <p:cNvSpPr>
            <a:spLocks noGrp="1"/>
          </p:cNvSpPr>
          <p:nvPr>
            <p:ph idx="1"/>
          </p:nvPr>
        </p:nvSpPr>
        <p:spPr>
          <a:xfrm>
            <a:off x="121381" y="1484313"/>
            <a:ext cx="8901237" cy="5080794"/>
          </a:xfrm>
        </p:spPr>
        <p:txBody>
          <a:bodyPr>
            <a:normAutofit fontScale="77500" lnSpcReduction="20000"/>
          </a:bodyPr>
          <a:lstStyle/>
          <a:p>
            <a:r>
              <a:rPr lang="de-DE" i="1" dirty="0"/>
              <a:t>„Ich sage auch immer, dass ich das super finde, </a:t>
            </a:r>
            <a:r>
              <a:rPr lang="de-DE" i="1" dirty="0" smtClean="0"/>
              <a:t/>
            </a:r>
            <a:br>
              <a:rPr lang="de-DE" i="1" dirty="0" smtClean="0"/>
            </a:br>
            <a:r>
              <a:rPr lang="de-DE" i="1" dirty="0" smtClean="0"/>
              <a:t>dass </a:t>
            </a:r>
            <a:r>
              <a:rPr lang="de-DE" i="1" dirty="0"/>
              <a:t>jemand das macht, und ich stehe dazu, </a:t>
            </a:r>
            <a:r>
              <a:rPr lang="de-DE" i="1" dirty="0" smtClean="0"/>
              <a:t/>
            </a:r>
            <a:br>
              <a:rPr lang="de-DE" i="1" dirty="0" smtClean="0"/>
            </a:br>
            <a:r>
              <a:rPr lang="de-DE" i="1" dirty="0" smtClean="0"/>
              <a:t>dass </a:t>
            </a:r>
            <a:r>
              <a:rPr lang="de-DE" i="1" dirty="0"/>
              <a:t>ich es nicht mache. </a:t>
            </a:r>
            <a:r>
              <a:rPr lang="de-DE" i="1" dirty="0" smtClean="0"/>
              <a:t/>
            </a:r>
            <a:br>
              <a:rPr lang="de-DE" i="1" dirty="0" smtClean="0"/>
            </a:br>
            <a:r>
              <a:rPr lang="de-DE" i="1" dirty="0" smtClean="0"/>
              <a:t>Aber </a:t>
            </a:r>
            <a:r>
              <a:rPr lang="de-DE" i="1" dirty="0"/>
              <a:t>ich habe Respekt vor den Leuten, die das machen und die das mit ihrem Alltag in Einklang bringen </a:t>
            </a:r>
            <a:r>
              <a:rPr lang="de-DE" i="1" dirty="0" smtClean="0"/>
              <a:t/>
            </a:r>
            <a:br>
              <a:rPr lang="de-DE" i="1" dirty="0" smtClean="0"/>
            </a:br>
            <a:r>
              <a:rPr lang="de-DE" i="1" dirty="0" smtClean="0"/>
              <a:t>und </a:t>
            </a:r>
            <a:r>
              <a:rPr lang="de-DE" i="1" dirty="0"/>
              <a:t>ihre Zeit dafür </a:t>
            </a:r>
            <a:r>
              <a:rPr lang="de-DE" i="1" dirty="0" smtClean="0"/>
              <a:t>opfern.“</a:t>
            </a:r>
            <a:br>
              <a:rPr lang="de-DE" i="1" dirty="0" smtClean="0"/>
            </a:br>
            <a:r>
              <a:rPr lang="de-DE" dirty="0" smtClean="0"/>
              <a:t>(22-Jährige im biografischen Interview)</a:t>
            </a:r>
          </a:p>
          <a:p>
            <a:r>
              <a:rPr lang="de-DE" i="1" dirty="0" smtClean="0"/>
              <a:t>„Eigentlich gibt es nichts, was dagegen spricht, irgendwie so was zu machen. Wenn man dann mit so Leuten redet darüber, dann wird einem das irgendwie immer so bewusst. </a:t>
            </a:r>
            <a:br>
              <a:rPr lang="de-DE" i="1" dirty="0" smtClean="0"/>
            </a:br>
            <a:r>
              <a:rPr lang="de-DE" i="1" dirty="0" smtClean="0"/>
              <a:t>Ich muss natürlich jetzt nicht direkt den Horror machen </a:t>
            </a:r>
            <a:br>
              <a:rPr lang="de-DE" i="1" dirty="0" smtClean="0"/>
            </a:br>
            <a:r>
              <a:rPr lang="de-DE" i="1" dirty="0" smtClean="0"/>
              <a:t>und irgendwie im Kinderhospiz arbeiten, aber es gibt </a:t>
            </a:r>
            <a:br>
              <a:rPr lang="de-DE" i="1" dirty="0" smtClean="0"/>
            </a:br>
            <a:r>
              <a:rPr lang="de-DE" i="1" dirty="0" smtClean="0"/>
              <a:t>ja auch tausend irgendwie harmlosere Sachen, die </a:t>
            </a:r>
            <a:br>
              <a:rPr lang="de-DE" i="1" dirty="0" smtClean="0"/>
            </a:br>
            <a:r>
              <a:rPr lang="de-DE" i="1" dirty="0" smtClean="0"/>
              <a:t>dich nicht direkt irgendwie mit der Keule treffen.“</a:t>
            </a:r>
            <a:br>
              <a:rPr lang="de-DE" i="1" dirty="0" smtClean="0"/>
            </a:br>
            <a:r>
              <a:rPr lang="de-DE" dirty="0" smtClean="0"/>
              <a:t>(23-Jährige </a:t>
            </a:r>
            <a:r>
              <a:rPr lang="de-DE" dirty="0"/>
              <a:t>im biografischen Interview</a:t>
            </a:r>
            <a:r>
              <a:rPr lang="de-DE" dirty="0" smtClean="0"/>
              <a:t>)</a:t>
            </a:r>
            <a:endParaRPr lang="de-DE" dirty="0"/>
          </a:p>
        </p:txBody>
      </p:sp>
      <p:sp>
        <p:nvSpPr>
          <p:cNvPr id="4" name="Textfeld 3"/>
          <p:cNvSpPr txBox="1"/>
          <p:nvPr/>
        </p:nvSpPr>
        <p:spPr>
          <a:xfrm>
            <a:off x="8522491" y="6506935"/>
            <a:ext cx="767443" cy="276999"/>
          </a:xfrm>
          <a:prstGeom prst="rect">
            <a:avLst/>
          </a:prstGeom>
          <a:noFill/>
        </p:spPr>
        <p:txBody>
          <a:bodyPr wrap="square" rtlCol="0">
            <a:spAutoFit/>
          </a:bodyPr>
          <a:lstStyle/>
          <a:p>
            <a:r>
              <a:rPr lang="de-DE" sz="1200" dirty="0" smtClean="0">
                <a:latin typeface="+mj-lt"/>
              </a:rPr>
              <a:t>S. 105f.</a:t>
            </a:r>
            <a:endParaRPr lang="de-DE" sz="1200" dirty="0">
              <a:latin typeface="+mj-lt"/>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8772" y="6294665"/>
            <a:ext cx="353727" cy="538843"/>
          </a:xfrm>
          <a:prstGeom prst="rect">
            <a:avLst/>
          </a:prstGeom>
        </p:spPr>
      </p:pic>
      <p:sp>
        <p:nvSpPr>
          <p:cNvPr id="6" name="Textfeld 5"/>
          <p:cNvSpPr txBox="1"/>
          <p:nvPr/>
        </p:nvSpPr>
        <p:spPr>
          <a:xfrm>
            <a:off x="8147957" y="5647744"/>
            <a:ext cx="767443" cy="646331"/>
          </a:xfrm>
          <a:prstGeom prst="rect">
            <a:avLst/>
          </a:prstGeom>
          <a:noFill/>
        </p:spPr>
        <p:txBody>
          <a:bodyPr wrap="square" rtlCol="0">
            <a:spAutoFit/>
          </a:bodyPr>
          <a:lstStyle/>
          <a:p>
            <a:r>
              <a:rPr lang="de-DE" sz="1200" dirty="0" err="1" smtClean="0">
                <a:latin typeface="+mj-lt"/>
              </a:rPr>
              <a:t>quali-tative</a:t>
            </a:r>
            <a:r>
              <a:rPr lang="de-DE" sz="1200" dirty="0" smtClean="0">
                <a:latin typeface="+mj-lt"/>
              </a:rPr>
              <a:t> Studie</a:t>
            </a:r>
            <a:endParaRPr lang="de-DE" sz="1200" dirty="0">
              <a:latin typeface="+mj-lt"/>
            </a:endParaRPr>
          </a:p>
        </p:txBody>
      </p:sp>
    </p:spTree>
    <p:extLst>
      <p:ext uri="{BB962C8B-B14F-4D97-AF65-F5344CB8AC3E}">
        <p14:creationId xmlns:p14="http://schemas.microsoft.com/office/powerpoint/2010/main" val="8268881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Anfragen für ein ehrenamtliches Engagement</a:t>
            </a:r>
            <a:endParaRPr lang="de-DE" dirty="0"/>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24443" y="1485900"/>
            <a:ext cx="7600106" cy="4826000"/>
          </a:xfrm>
        </p:spPr>
      </p:pic>
      <p:sp>
        <p:nvSpPr>
          <p:cNvPr id="5" name="Textfeld 4"/>
          <p:cNvSpPr txBox="1"/>
          <p:nvPr/>
        </p:nvSpPr>
        <p:spPr>
          <a:xfrm>
            <a:off x="8572499" y="6506935"/>
            <a:ext cx="767443" cy="276999"/>
          </a:xfrm>
          <a:prstGeom prst="rect">
            <a:avLst/>
          </a:prstGeom>
          <a:noFill/>
        </p:spPr>
        <p:txBody>
          <a:bodyPr wrap="square" rtlCol="0">
            <a:spAutoFit/>
          </a:bodyPr>
          <a:lstStyle/>
          <a:p>
            <a:r>
              <a:rPr lang="de-DE" sz="1200" dirty="0" smtClean="0">
                <a:latin typeface="+mj-lt"/>
              </a:rPr>
              <a:t>S. 87</a:t>
            </a:r>
            <a:endParaRPr lang="de-DE" sz="1200" dirty="0">
              <a:latin typeface="+mj-lt"/>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8772" y="6294665"/>
            <a:ext cx="353727" cy="538843"/>
          </a:xfrm>
          <a:prstGeom prst="rect">
            <a:avLst/>
          </a:prstGeom>
        </p:spPr>
      </p:pic>
      <p:sp>
        <p:nvSpPr>
          <p:cNvPr id="7" name="Textfeld 6"/>
          <p:cNvSpPr txBox="1"/>
          <p:nvPr/>
        </p:nvSpPr>
        <p:spPr>
          <a:xfrm>
            <a:off x="8147957" y="5647744"/>
            <a:ext cx="767443" cy="646331"/>
          </a:xfrm>
          <a:prstGeom prst="rect">
            <a:avLst/>
          </a:prstGeom>
          <a:noFill/>
        </p:spPr>
        <p:txBody>
          <a:bodyPr wrap="square" rtlCol="0">
            <a:spAutoFit/>
          </a:bodyPr>
          <a:lstStyle/>
          <a:p>
            <a:r>
              <a:rPr lang="de-DE" sz="1200" dirty="0" err="1" smtClean="0">
                <a:latin typeface="+mj-lt"/>
              </a:rPr>
              <a:t>Reprä</a:t>
            </a:r>
            <a:r>
              <a:rPr lang="de-DE" sz="1200" dirty="0" smtClean="0">
                <a:latin typeface="+mj-lt"/>
              </a:rPr>
              <a:t>-</a:t>
            </a:r>
            <a:r>
              <a:rPr lang="de-DE" sz="1200" dirty="0" err="1" smtClean="0">
                <a:latin typeface="+mj-lt"/>
              </a:rPr>
              <a:t>sentativ</a:t>
            </a:r>
            <a:r>
              <a:rPr lang="de-DE" sz="1200" dirty="0" smtClean="0">
                <a:latin typeface="+mj-lt"/>
              </a:rPr>
              <a:t>-studie</a:t>
            </a:r>
            <a:endParaRPr lang="de-DE" sz="1200" dirty="0">
              <a:latin typeface="+mj-lt"/>
            </a:endParaRPr>
          </a:p>
        </p:txBody>
      </p:sp>
    </p:spTree>
    <p:extLst>
      <p:ext uri="{BB962C8B-B14F-4D97-AF65-F5344CB8AC3E}">
        <p14:creationId xmlns:p14="http://schemas.microsoft.com/office/powerpoint/2010/main" val="266107333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3100" dirty="0" smtClean="0"/>
              <a:t>Wertschätzung: Der (manchmal fehlende) Treibstoff des Ehrenamts</a:t>
            </a:r>
            <a:endParaRPr lang="de-DE" sz="3100" dirty="0"/>
          </a:p>
        </p:txBody>
      </p:sp>
      <p:sp>
        <p:nvSpPr>
          <p:cNvPr id="3" name="Inhaltsplatzhalter 2"/>
          <p:cNvSpPr>
            <a:spLocks noGrp="1"/>
          </p:cNvSpPr>
          <p:nvPr>
            <p:ph idx="1"/>
          </p:nvPr>
        </p:nvSpPr>
        <p:spPr/>
        <p:txBody>
          <a:bodyPr/>
          <a:lstStyle/>
          <a:p>
            <a:r>
              <a:rPr lang="de-DE" dirty="0" smtClean="0"/>
              <a:t>Nur 53% derjenigen, die sich in der Kirche engagieren, stimmen </a:t>
            </a:r>
            <a:r>
              <a:rPr lang="de-DE" dirty="0"/>
              <a:t>der Aussage zu: </a:t>
            </a:r>
            <a:br>
              <a:rPr lang="de-DE" dirty="0"/>
            </a:br>
            <a:r>
              <a:rPr lang="de-DE" i="1" dirty="0"/>
              <a:t>„Die Kirchengemeinde bringt ihre Wertschätzung </a:t>
            </a:r>
            <a:r>
              <a:rPr lang="de-DE" i="1" dirty="0" smtClean="0"/>
              <a:t>meiner ehrenamtlichen </a:t>
            </a:r>
            <a:r>
              <a:rPr lang="de-DE" i="1" dirty="0"/>
              <a:t>Tätigkeit aktiv zum </a:t>
            </a:r>
            <a:r>
              <a:rPr lang="de-DE" i="1" dirty="0" smtClean="0"/>
              <a:t>Ausdruck“</a:t>
            </a:r>
            <a:endParaRPr lang="de-DE" dirty="0" smtClean="0"/>
          </a:p>
          <a:p>
            <a:r>
              <a:rPr lang="de-DE" dirty="0" smtClean="0"/>
              <a:t>Wird ein Engagement in der Konfi-Arbeit als Arbeit „für die Kirche und in der Kirche“ angesehen und geschätzt?</a:t>
            </a:r>
            <a:endParaRPr lang="de-DE" dirty="0"/>
          </a:p>
        </p:txBody>
      </p:sp>
      <p:sp>
        <p:nvSpPr>
          <p:cNvPr id="7" name="Textfeld 6"/>
          <p:cNvSpPr txBox="1"/>
          <p:nvPr/>
        </p:nvSpPr>
        <p:spPr>
          <a:xfrm>
            <a:off x="8572499" y="6506935"/>
            <a:ext cx="767443" cy="276999"/>
          </a:xfrm>
          <a:prstGeom prst="rect">
            <a:avLst/>
          </a:prstGeom>
          <a:noFill/>
        </p:spPr>
        <p:txBody>
          <a:bodyPr wrap="square" rtlCol="0">
            <a:spAutoFit/>
          </a:bodyPr>
          <a:lstStyle/>
          <a:p>
            <a:r>
              <a:rPr lang="de-DE" sz="1200" dirty="0" smtClean="0">
                <a:latin typeface="+mj-lt"/>
              </a:rPr>
              <a:t>S. 55f.</a:t>
            </a:r>
            <a:endParaRPr lang="de-DE" sz="1200" dirty="0">
              <a:latin typeface="+mj-lt"/>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8772" y="6294665"/>
            <a:ext cx="353727" cy="538843"/>
          </a:xfrm>
          <a:prstGeom prst="rect">
            <a:avLst/>
          </a:prstGeom>
        </p:spPr>
      </p:pic>
      <p:sp>
        <p:nvSpPr>
          <p:cNvPr id="9" name="Textfeld 8"/>
          <p:cNvSpPr txBox="1"/>
          <p:nvPr/>
        </p:nvSpPr>
        <p:spPr>
          <a:xfrm>
            <a:off x="8147957" y="5647744"/>
            <a:ext cx="767443" cy="646331"/>
          </a:xfrm>
          <a:prstGeom prst="rect">
            <a:avLst/>
          </a:prstGeom>
          <a:noFill/>
        </p:spPr>
        <p:txBody>
          <a:bodyPr wrap="square" rtlCol="0">
            <a:spAutoFit/>
          </a:bodyPr>
          <a:lstStyle/>
          <a:p>
            <a:r>
              <a:rPr lang="de-DE" sz="1200" dirty="0" err="1" smtClean="0">
                <a:latin typeface="+mj-lt"/>
              </a:rPr>
              <a:t>Reprä</a:t>
            </a:r>
            <a:r>
              <a:rPr lang="de-DE" sz="1200" dirty="0" smtClean="0">
                <a:latin typeface="+mj-lt"/>
              </a:rPr>
              <a:t>-</a:t>
            </a:r>
            <a:r>
              <a:rPr lang="de-DE" sz="1200" dirty="0" err="1" smtClean="0">
                <a:latin typeface="+mj-lt"/>
              </a:rPr>
              <a:t>sentativ</a:t>
            </a:r>
            <a:r>
              <a:rPr lang="de-DE" sz="1200" dirty="0" smtClean="0">
                <a:latin typeface="+mj-lt"/>
              </a:rPr>
              <a:t>-studie</a:t>
            </a:r>
            <a:endParaRPr lang="de-DE" sz="1200" dirty="0">
              <a:latin typeface="+mj-lt"/>
            </a:endParaRPr>
          </a:p>
        </p:txBody>
      </p:sp>
    </p:spTree>
    <p:extLst>
      <p:ext uri="{BB962C8B-B14F-4D97-AF65-F5344CB8AC3E}">
        <p14:creationId xmlns:p14="http://schemas.microsoft.com/office/powerpoint/2010/main" val="2138158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8572499" y="6506935"/>
            <a:ext cx="767443" cy="276999"/>
          </a:xfrm>
          <a:prstGeom prst="rect">
            <a:avLst/>
          </a:prstGeom>
          <a:noFill/>
        </p:spPr>
        <p:txBody>
          <a:bodyPr wrap="square" rtlCol="0">
            <a:spAutoFit/>
          </a:bodyPr>
          <a:lstStyle/>
          <a:p>
            <a:r>
              <a:rPr lang="de-DE" sz="1200" dirty="0" smtClean="0">
                <a:latin typeface="+mj-lt"/>
              </a:rPr>
              <a:t>S. 76</a:t>
            </a:r>
            <a:endParaRPr lang="de-DE" sz="1200" dirty="0">
              <a:latin typeface="+mj-lt"/>
            </a:endParaRPr>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8772" y="6294665"/>
            <a:ext cx="353727" cy="538843"/>
          </a:xfrm>
          <a:prstGeom prst="rect">
            <a:avLst/>
          </a:prstGeom>
        </p:spPr>
      </p:pic>
      <p:sp>
        <p:nvSpPr>
          <p:cNvPr id="7" name="Textfeld 6"/>
          <p:cNvSpPr txBox="1"/>
          <p:nvPr/>
        </p:nvSpPr>
        <p:spPr>
          <a:xfrm>
            <a:off x="8147957" y="5647744"/>
            <a:ext cx="767443" cy="646331"/>
          </a:xfrm>
          <a:prstGeom prst="rect">
            <a:avLst/>
          </a:prstGeom>
          <a:noFill/>
        </p:spPr>
        <p:txBody>
          <a:bodyPr wrap="square" rtlCol="0">
            <a:spAutoFit/>
          </a:bodyPr>
          <a:lstStyle/>
          <a:p>
            <a:r>
              <a:rPr lang="de-DE" sz="1200" dirty="0" err="1" smtClean="0">
                <a:latin typeface="+mj-lt"/>
              </a:rPr>
              <a:t>Reprä</a:t>
            </a:r>
            <a:r>
              <a:rPr lang="de-DE" sz="1200" dirty="0" smtClean="0">
                <a:latin typeface="+mj-lt"/>
              </a:rPr>
              <a:t>-</a:t>
            </a:r>
            <a:r>
              <a:rPr lang="de-DE" sz="1200" dirty="0" err="1" smtClean="0">
                <a:latin typeface="+mj-lt"/>
              </a:rPr>
              <a:t>sentativ</a:t>
            </a:r>
            <a:r>
              <a:rPr lang="de-DE" sz="1200" dirty="0" smtClean="0">
                <a:latin typeface="+mj-lt"/>
              </a:rPr>
              <a:t>-studie</a:t>
            </a:r>
            <a:endParaRPr lang="de-DE" sz="1200" dirty="0">
              <a:latin typeface="+mj-lt"/>
            </a:endParaRPr>
          </a:p>
        </p:txBody>
      </p:sp>
      <p:pic>
        <p:nvPicPr>
          <p:cNvPr id="8" name="Grafik 7"/>
          <p:cNvPicPr/>
          <p:nvPr/>
        </p:nvPicPr>
        <p:blipFill>
          <a:blip r:embed="rId3"/>
          <a:stretch>
            <a:fillRect/>
          </a:stretch>
        </p:blipFill>
        <p:spPr>
          <a:xfrm>
            <a:off x="139700" y="228600"/>
            <a:ext cx="6718949" cy="6744335"/>
          </a:xfrm>
          <a:prstGeom prst="rect">
            <a:avLst/>
          </a:prstGeom>
        </p:spPr>
      </p:pic>
    </p:spTree>
    <p:extLst>
      <p:ext uri="{BB962C8B-B14F-4D97-AF65-F5344CB8AC3E}">
        <p14:creationId xmlns:p14="http://schemas.microsoft.com/office/powerpoint/2010/main" val="26081389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dirty="0" smtClean="0"/>
              <a:t>Verständnisgrundlagen zur Längsschnittstudie</a:t>
            </a:r>
            <a:endParaRPr lang="de-DE" dirty="0"/>
          </a:p>
        </p:txBody>
      </p:sp>
      <p:sp>
        <p:nvSpPr>
          <p:cNvPr id="3" name="Inhaltsplatzhalter 2"/>
          <p:cNvSpPr>
            <a:spLocks noGrp="1"/>
          </p:cNvSpPr>
          <p:nvPr>
            <p:ph idx="1"/>
          </p:nvPr>
        </p:nvSpPr>
        <p:spPr>
          <a:xfrm>
            <a:off x="121381" y="3747407"/>
            <a:ext cx="8901237" cy="2879970"/>
          </a:xfrm>
        </p:spPr>
        <p:txBody>
          <a:bodyPr/>
          <a:lstStyle/>
          <a:p>
            <a:r>
              <a:rPr lang="de-DE" dirty="0" smtClean="0"/>
              <a:t>Follow-up-Befragung der in 2013 Konfirmierten</a:t>
            </a:r>
          </a:p>
          <a:p>
            <a:r>
              <a:rPr lang="de-DE" dirty="0" smtClean="0"/>
              <a:t>Keine repräsentative Auswahl aller Konfirmierten (</a:t>
            </a:r>
            <a:r>
              <a:rPr lang="de-DE" dirty="0" err="1" smtClean="0"/>
              <a:t>Selbselektionseffekte</a:t>
            </a:r>
            <a:r>
              <a:rPr lang="de-DE" dirty="0" smtClean="0"/>
              <a:t>)</a:t>
            </a:r>
          </a:p>
          <a:p>
            <a:r>
              <a:rPr lang="de-DE" dirty="0" smtClean="0"/>
              <a:t>Längsschnittvergleiche sind valide</a:t>
            </a:r>
            <a:endParaRPr lang="de-DE" dirty="0"/>
          </a:p>
        </p:txBody>
      </p:sp>
      <p:pic>
        <p:nvPicPr>
          <p:cNvPr id="4" name="Grafik 3"/>
          <p:cNvPicPr>
            <a:picLocks noChangeAspect="1"/>
          </p:cNvPicPr>
          <p:nvPr/>
        </p:nvPicPr>
        <p:blipFill>
          <a:blip r:embed="rId3"/>
          <a:stretch>
            <a:fillRect/>
          </a:stretch>
        </p:blipFill>
        <p:spPr>
          <a:xfrm>
            <a:off x="319670" y="1233833"/>
            <a:ext cx="8504657" cy="2476715"/>
          </a:xfrm>
          <a:prstGeom prst="rect">
            <a:avLst/>
          </a:prstGeom>
        </p:spPr>
      </p:pic>
      <p:sp>
        <p:nvSpPr>
          <p:cNvPr id="5" name="Textfeld 4"/>
          <p:cNvSpPr txBox="1"/>
          <p:nvPr/>
        </p:nvSpPr>
        <p:spPr>
          <a:xfrm>
            <a:off x="8572499" y="6506935"/>
            <a:ext cx="767443" cy="276999"/>
          </a:xfrm>
          <a:prstGeom prst="rect">
            <a:avLst/>
          </a:prstGeom>
          <a:noFill/>
        </p:spPr>
        <p:txBody>
          <a:bodyPr wrap="square" rtlCol="0">
            <a:spAutoFit/>
          </a:bodyPr>
          <a:lstStyle/>
          <a:p>
            <a:r>
              <a:rPr lang="de-DE" sz="1200" dirty="0" smtClean="0">
                <a:latin typeface="+mj-lt"/>
              </a:rPr>
              <a:t>S. 159</a:t>
            </a:r>
            <a:endParaRPr lang="de-DE" sz="1200" dirty="0">
              <a:latin typeface="+mj-lt"/>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8772" y="6294665"/>
            <a:ext cx="353727" cy="538843"/>
          </a:xfrm>
          <a:prstGeom prst="rect">
            <a:avLst/>
          </a:prstGeom>
        </p:spPr>
      </p:pic>
      <p:sp>
        <p:nvSpPr>
          <p:cNvPr id="7" name="Textfeld 6"/>
          <p:cNvSpPr txBox="1"/>
          <p:nvPr/>
        </p:nvSpPr>
        <p:spPr>
          <a:xfrm>
            <a:off x="8147957" y="5647744"/>
            <a:ext cx="767443" cy="646331"/>
          </a:xfrm>
          <a:prstGeom prst="rect">
            <a:avLst/>
          </a:prstGeom>
          <a:noFill/>
        </p:spPr>
        <p:txBody>
          <a:bodyPr wrap="square" rtlCol="0">
            <a:spAutoFit/>
          </a:bodyPr>
          <a:lstStyle/>
          <a:p>
            <a:r>
              <a:rPr lang="de-DE" sz="1200" dirty="0" smtClean="0">
                <a:latin typeface="+mj-lt"/>
              </a:rPr>
              <a:t>Längs-schnitt-studie</a:t>
            </a:r>
            <a:endParaRPr lang="de-DE" sz="1200" dirty="0">
              <a:latin typeface="+mj-lt"/>
            </a:endParaRPr>
          </a:p>
        </p:txBody>
      </p:sp>
    </p:spTree>
    <p:extLst>
      <p:ext uri="{BB962C8B-B14F-4D97-AF65-F5344CB8AC3E}">
        <p14:creationId xmlns:p14="http://schemas.microsoft.com/office/powerpoint/2010/main" val="17047138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Rückblick auf die Konfirmation</a:t>
            </a:r>
            <a:endParaRPr lang="de-DE" dirty="0"/>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5355" y="1332173"/>
            <a:ext cx="5909178" cy="5501335"/>
          </a:xfrm>
        </p:spPr>
      </p:pic>
      <p:sp>
        <p:nvSpPr>
          <p:cNvPr id="5" name="Textfeld 4"/>
          <p:cNvSpPr txBox="1"/>
          <p:nvPr/>
        </p:nvSpPr>
        <p:spPr>
          <a:xfrm>
            <a:off x="8572499" y="6506935"/>
            <a:ext cx="767443" cy="276999"/>
          </a:xfrm>
          <a:prstGeom prst="rect">
            <a:avLst/>
          </a:prstGeom>
          <a:noFill/>
        </p:spPr>
        <p:txBody>
          <a:bodyPr wrap="square" rtlCol="0">
            <a:spAutoFit/>
          </a:bodyPr>
          <a:lstStyle/>
          <a:p>
            <a:r>
              <a:rPr lang="de-DE" sz="1200" dirty="0" smtClean="0">
                <a:latin typeface="+mj-lt"/>
              </a:rPr>
              <a:t>S. 164</a:t>
            </a:r>
            <a:endParaRPr lang="de-DE" sz="1200" dirty="0">
              <a:latin typeface="+mj-lt"/>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8772" y="6294665"/>
            <a:ext cx="353727" cy="538843"/>
          </a:xfrm>
          <a:prstGeom prst="rect">
            <a:avLst/>
          </a:prstGeom>
        </p:spPr>
      </p:pic>
      <p:sp>
        <p:nvSpPr>
          <p:cNvPr id="7" name="Textfeld 6"/>
          <p:cNvSpPr txBox="1"/>
          <p:nvPr/>
        </p:nvSpPr>
        <p:spPr>
          <a:xfrm>
            <a:off x="8147957" y="5647744"/>
            <a:ext cx="767443" cy="646331"/>
          </a:xfrm>
          <a:prstGeom prst="rect">
            <a:avLst/>
          </a:prstGeom>
          <a:noFill/>
        </p:spPr>
        <p:txBody>
          <a:bodyPr wrap="square" rtlCol="0">
            <a:spAutoFit/>
          </a:bodyPr>
          <a:lstStyle/>
          <a:p>
            <a:r>
              <a:rPr lang="de-DE" sz="1200" dirty="0" smtClean="0">
                <a:latin typeface="+mj-lt"/>
              </a:rPr>
              <a:t>Längs-schnitt-studie</a:t>
            </a:r>
            <a:endParaRPr lang="de-DE" sz="1200" dirty="0">
              <a:latin typeface="+mj-lt"/>
            </a:endParaRPr>
          </a:p>
        </p:txBody>
      </p:sp>
    </p:spTree>
    <p:extLst>
      <p:ext uri="{BB962C8B-B14F-4D97-AF65-F5344CB8AC3E}">
        <p14:creationId xmlns:p14="http://schemas.microsoft.com/office/powerpoint/2010/main" val="4031371005"/>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Entwicklung von Einstellungen: Glaube</a:t>
            </a:r>
            <a:endParaRPr lang="de-DE" dirty="0"/>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1100" y="1239607"/>
            <a:ext cx="6565900" cy="5453587"/>
          </a:xfrm>
        </p:spPr>
      </p:pic>
      <p:sp>
        <p:nvSpPr>
          <p:cNvPr id="5" name="Textfeld 4"/>
          <p:cNvSpPr txBox="1"/>
          <p:nvPr/>
        </p:nvSpPr>
        <p:spPr>
          <a:xfrm>
            <a:off x="8572499" y="6506935"/>
            <a:ext cx="767443" cy="276999"/>
          </a:xfrm>
          <a:prstGeom prst="rect">
            <a:avLst/>
          </a:prstGeom>
          <a:noFill/>
        </p:spPr>
        <p:txBody>
          <a:bodyPr wrap="square" rtlCol="0">
            <a:spAutoFit/>
          </a:bodyPr>
          <a:lstStyle/>
          <a:p>
            <a:r>
              <a:rPr lang="de-DE" sz="1200" dirty="0" smtClean="0">
                <a:latin typeface="+mj-lt"/>
              </a:rPr>
              <a:t>S. 181</a:t>
            </a:r>
            <a:endParaRPr lang="de-DE" sz="1200" dirty="0">
              <a:latin typeface="+mj-lt"/>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8772" y="6294665"/>
            <a:ext cx="353727" cy="538843"/>
          </a:xfrm>
          <a:prstGeom prst="rect">
            <a:avLst/>
          </a:prstGeom>
        </p:spPr>
      </p:pic>
      <p:sp>
        <p:nvSpPr>
          <p:cNvPr id="7" name="Textfeld 6"/>
          <p:cNvSpPr txBox="1"/>
          <p:nvPr/>
        </p:nvSpPr>
        <p:spPr>
          <a:xfrm>
            <a:off x="8147957" y="5647744"/>
            <a:ext cx="767443" cy="646331"/>
          </a:xfrm>
          <a:prstGeom prst="rect">
            <a:avLst/>
          </a:prstGeom>
          <a:noFill/>
        </p:spPr>
        <p:txBody>
          <a:bodyPr wrap="square" rtlCol="0">
            <a:spAutoFit/>
          </a:bodyPr>
          <a:lstStyle/>
          <a:p>
            <a:r>
              <a:rPr lang="de-DE" sz="1200" dirty="0" smtClean="0">
                <a:latin typeface="+mj-lt"/>
              </a:rPr>
              <a:t>Längs-schnitt-studie</a:t>
            </a:r>
            <a:endParaRPr lang="de-DE" sz="1200" dirty="0">
              <a:latin typeface="+mj-lt"/>
            </a:endParaRPr>
          </a:p>
        </p:txBody>
      </p:sp>
    </p:spTree>
    <p:extLst>
      <p:ext uri="{BB962C8B-B14F-4D97-AF65-F5344CB8AC3E}">
        <p14:creationId xmlns:p14="http://schemas.microsoft.com/office/powerpoint/2010/main" val="201612310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Entwicklung von Einstellungen: Kirche</a:t>
            </a:r>
            <a:endParaRPr lang="de-DE" dirty="0"/>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14570" y="1196975"/>
            <a:ext cx="6600023" cy="5457825"/>
          </a:xfrm>
        </p:spPr>
      </p:pic>
      <p:sp>
        <p:nvSpPr>
          <p:cNvPr id="5" name="Textfeld 4"/>
          <p:cNvSpPr txBox="1"/>
          <p:nvPr/>
        </p:nvSpPr>
        <p:spPr>
          <a:xfrm>
            <a:off x="8572499" y="6506935"/>
            <a:ext cx="767443" cy="276999"/>
          </a:xfrm>
          <a:prstGeom prst="rect">
            <a:avLst/>
          </a:prstGeom>
          <a:noFill/>
        </p:spPr>
        <p:txBody>
          <a:bodyPr wrap="square" rtlCol="0">
            <a:spAutoFit/>
          </a:bodyPr>
          <a:lstStyle/>
          <a:p>
            <a:r>
              <a:rPr lang="de-DE" sz="1200" dirty="0" smtClean="0">
                <a:latin typeface="+mj-lt"/>
              </a:rPr>
              <a:t>S. 190</a:t>
            </a:r>
            <a:endParaRPr lang="de-DE" sz="1200" dirty="0">
              <a:latin typeface="+mj-lt"/>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8772" y="6294665"/>
            <a:ext cx="353727" cy="538843"/>
          </a:xfrm>
          <a:prstGeom prst="rect">
            <a:avLst/>
          </a:prstGeom>
        </p:spPr>
      </p:pic>
      <p:sp>
        <p:nvSpPr>
          <p:cNvPr id="7" name="Textfeld 6"/>
          <p:cNvSpPr txBox="1"/>
          <p:nvPr/>
        </p:nvSpPr>
        <p:spPr>
          <a:xfrm>
            <a:off x="8147957" y="5647744"/>
            <a:ext cx="767443" cy="646331"/>
          </a:xfrm>
          <a:prstGeom prst="rect">
            <a:avLst/>
          </a:prstGeom>
          <a:noFill/>
        </p:spPr>
        <p:txBody>
          <a:bodyPr wrap="square" rtlCol="0">
            <a:spAutoFit/>
          </a:bodyPr>
          <a:lstStyle/>
          <a:p>
            <a:r>
              <a:rPr lang="de-DE" sz="1200" dirty="0" smtClean="0">
                <a:latin typeface="+mj-lt"/>
              </a:rPr>
              <a:t>Längs-schnitt-studie</a:t>
            </a:r>
            <a:endParaRPr lang="de-DE" sz="1200" dirty="0">
              <a:latin typeface="+mj-lt"/>
            </a:endParaRPr>
          </a:p>
        </p:txBody>
      </p:sp>
    </p:spTree>
    <p:extLst>
      <p:ext uri="{BB962C8B-B14F-4D97-AF65-F5344CB8AC3E}">
        <p14:creationId xmlns:p14="http://schemas.microsoft.com/office/powerpoint/2010/main" val="218253248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smtClean="0"/>
              <a:t>Konfi-Zeit und Kirchenbindung</a:t>
            </a:r>
            <a:endParaRPr lang="de-DE" dirty="0"/>
          </a:p>
        </p:txBody>
      </p:sp>
      <p:sp>
        <p:nvSpPr>
          <p:cNvPr id="7" name="Textfeld 6"/>
          <p:cNvSpPr txBox="1"/>
          <p:nvPr/>
        </p:nvSpPr>
        <p:spPr>
          <a:xfrm>
            <a:off x="8572499" y="6506935"/>
            <a:ext cx="767443" cy="276999"/>
          </a:xfrm>
          <a:prstGeom prst="rect">
            <a:avLst/>
          </a:prstGeom>
          <a:noFill/>
        </p:spPr>
        <p:txBody>
          <a:bodyPr wrap="square" rtlCol="0">
            <a:spAutoFit/>
          </a:bodyPr>
          <a:lstStyle/>
          <a:p>
            <a:r>
              <a:rPr lang="de-DE" sz="1200" dirty="0" smtClean="0">
                <a:latin typeface="+mj-lt"/>
              </a:rPr>
              <a:t>S. 179</a:t>
            </a:r>
            <a:endParaRPr lang="de-DE" sz="1200" dirty="0">
              <a:latin typeface="+mj-lt"/>
            </a:endParaRP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8772" y="6294665"/>
            <a:ext cx="353727" cy="538843"/>
          </a:xfrm>
          <a:prstGeom prst="rect">
            <a:avLst/>
          </a:prstGeom>
        </p:spPr>
      </p:pic>
      <p:sp>
        <p:nvSpPr>
          <p:cNvPr id="9" name="Textfeld 8"/>
          <p:cNvSpPr txBox="1"/>
          <p:nvPr/>
        </p:nvSpPr>
        <p:spPr>
          <a:xfrm>
            <a:off x="8147957" y="5647744"/>
            <a:ext cx="767443" cy="646331"/>
          </a:xfrm>
          <a:prstGeom prst="rect">
            <a:avLst/>
          </a:prstGeom>
          <a:noFill/>
        </p:spPr>
        <p:txBody>
          <a:bodyPr wrap="square" rtlCol="0">
            <a:spAutoFit/>
          </a:bodyPr>
          <a:lstStyle/>
          <a:p>
            <a:r>
              <a:rPr lang="de-DE" sz="1200" dirty="0" smtClean="0">
                <a:latin typeface="+mj-lt"/>
              </a:rPr>
              <a:t>Längs-schnitt-studie</a:t>
            </a:r>
            <a:endParaRPr lang="de-DE" sz="1200" dirty="0">
              <a:latin typeface="+mj-lt"/>
            </a:endParaRPr>
          </a:p>
        </p:txBody>
      </p:sp>
      <p:pic>
        <p:nvPicPr>
          <p:cNvPr id="10" name="Inhaltsplatzhalter 9"/>
          <p:cNvPicPr>
            <a:picLocks noGrp="1"/>
          </p:cNvPicPr>
          <p:nvPr>
            <p:ph idx="1"/>
          </p:nvPr>
        </p:nvPicPr>
        <p:blipFill>
          <a:blip r:embed="rId3"/>
          <a:stretch>
            <a:fillRect/>
          </a:stretch>
        </p:blipFill>
        <p:spPr>
          <a:xfrm>
            <a:off x="798990" y="1196974"/>
            <a:ext cx="5890464" cy="5442789"/>
          </a:xfrm>
          <a:prstGeom prst="rect">
            <a:avLst/>
          </a:prstGeom>
        </p:spPr>
      </p:pic>
    </p:spTree>
    <p:extLst>
      <p:ext uri="{BB962C8B-B14F-4D97-AF65-F5344CB8AC3E}">
        <p14:creationId xmlns:p14="http://schemas.microsoft.com/office/powerpoint/2010/main" val="85938847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Prädiktoren für ehrenamtliches Engagement</a:t>
            </a:r>
            <a:endParaRPr lang="de-DE" dirty="0"/>
          </a:p>
        </p:txBody>
      </p:sp>
      <p:pic>
        <p:nvPicPr>
          <p:cNvPr id="4" name="Inhaltsplatzhalt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324970" y="1196975"/>
            <a:ext cx="3652754" cy="5579382"/>
          </a:xfrm>
        </p:spPr>
      </p:pic>
      <p:sp>
        <p:nvSpPr>
          <p:cNvPr id="5" name="Textfeld 4"/>
          <p:cNvSpPr txBox="1"/>
          <p:nvPr/>
        </p:nvSpPr>
        <p:spPr>
          <a:xfrm>
            <a:off x="8572499" y="6506935"/>
            <a:ext cx="767443" cy="276999"/>
          </a:xfrm>
          <a:prstGeom prst="rect">
            <a:avLst/>
          </a:prstGeom>
          <a:noFill/>
        </p:spPr>
        <p:txBody>
          <a:bodyPr wrap="square" rtlCol="0">
            <a:spAutoFit/>
          </a:bodyPr>
          <a:lstStyle/>
          <a:p>
            <a:r>
              <a:rPr lang="de-DE" sz="1200" dirty="0" smtClean="0">
                <a:latin typeface="+mj-lt"/>
              </a:rPr>
              <a:t>S. 204</a:t>
            </a:r>
            <a:endParaRPr lang="de-DE" sz="1200" dirty="0">
              <a:latin typeface="+mj-lt"/>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8772" y="6294665"/>
            <a:ext cx="353727" cy="538843"/>
          </a:xfrm>
          <a:prstGeom prst="rect">
            <a:avLst/>
          </a:prstGeom>
        </p:spPr>
      </p:pic>
      <p:sp>
        <p:nvSpPr>
          <p:cNvPr id="7" name="Textfeld 6"/>
          <p:cNvSpPr txBox="1"/>
          <p:nvPr/>
        </p:nvSpPr>
        <p:spPr>
          <a:xfrm>
            <a:off x="8147957" y="5647744"/>
            <a:ext cx="767443" cy="646331"/>
          </a:xfrm>
          <a:prstGeom prst="rect">
            <a:avLst/>
          </a:prstGeom>
          <a:noFill/>
        </p:spPr>
        <p:txBody>
          <a:bodyPr wrap="square" rtlCol="0">
            <a:spAutoFit/>
          </a:bodyPr>
          <a:lstStyle/>
          <a:p>
            <a:r>
              <a:rPr lang="de-DE" sz="1200" dirty="0" smtClean="0">
                <a:latin typeface="+mj-lt"/>
              </a:rPr>
              <a:t>Längs-schnitt-studie</a:t>
            </a:r>
            <a:endParaRPr lang="de-DE" sz="1200" dirty="0">
              <a:latin typeface="+mj-lt"/>
            </a:endParaRPr>
          </a:p>
        </p:txBody>
      </p:sp>
    </p:spTree>
    <p:extLst>
      <p:ext uri="{BB962C8B-B14F-4D97-AF65-F5344CB8AC3E}">
        <p14:creationId xmlns:p14="http://schemas.microsoft.com/office/powerpoint/2010/main" val="59928309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Junge Menschen sind besonders engagiert</a:t>
            </a:r>
            <a:endParaRPr lang="de-DE" dirty="0"/>
          </a:p>
        </p:txBody>
      </p:sp>
      <p:sp>
        <p:nvSpPr>
          <p:cNvPr id="3" name="Inhaltsplatzhalter 2"/>
          <p:cNvSpPr>
            <a:spLocks noGrp="1"/>
          </p:cNvSpPr>
          <p:nvPr>
            <p:ph idx="1"/>
          </p:nvPr>
        </p:nvSpPr>
        <p:spPr>
          <a:xfrm>
            <a:off x="955222" y="5995200"/>
            <a:ext cx="7862207" cy="348451"/>
          </a:xfrm>
        </p:spPr>
        <p:txBody>
          <a:bodyPr>
            <a:normAutofit/>
          </a:bodyPr>
          <a:lstStyle/>
          <a:p>
            <a:pPr marL="0" indent="0">
              <a:buNone/>
            </a:pPr>
            <a:r>
              <a:rPr lang="de-DE" sz="1200" dirty="0" smtClean="0"/>
              <a:t>Quelle: Der Deutsche Freiwilligensurvey 2014; </a:t>
            </a:r>
            <a:r>
              <a:rPr lang="de-DE" sz="1200" dirty="0" err="1" smtClean="0"/>
              <a:t>Simonson</a:t>
            </a:r>
            <a:r>
              <a:rPr lang="de-DE" sz="1200" dirty="0" smtClean="0"/>
              <a:t>/Vogel/Tesch-Römer 2017, 104.</a:t>
            </a:r>
            <a:endParaRPr lang="de-DE" sz="1200" dirty="0"/>
          </a:p>
        </p:txBody>
      </p:sp>
      <p:pic>
        <p:nvPicPr>
          <p:cNvPr id="4" name="Grafik 3"/>
          <p:cNvPicPr>
            <a:picLocks noChangeAspect="1"/>
          </p:cNvPicPr>
          <p:nvPr/>
        </p:nvPicPr>
        <p:blipFill rotWithShape="1">
          <a:blip r:embed="rId2"/>
          <a:srcRect b="12162"/>
          <a:stretch/>
        </p:blipFill>
        <p:spPr>
          <a:xfrm>
            <a:off x="338733" y="1484312"/>
            <a:ext cx="8237934" cy="3969431"/>
          </a:xfrm>
          <a:prstGeom prst="rect">
            <a:avLst/>
          </a:prstGeom>
        </p:spPr>
      </p:pic>
      <p:sp>
        <p:nvSpPr>
          <p:cNvPr id="5" name="Ellipse 4"/>
          <p:cNvSpPr/>
          <p:nvPr/>
        </p:nvSpPr>
        <p:spPr bwMode="auto">
          <a:xfrm>
            <a:off x="783771" y="2171700"/>
            <a:ext cx="1738993" cy="685800"/>
          </a:xfrm>
          <a:prstGeom prst="ellipse">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327650620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These 1</a:t>
            </a:r>
            <a:endParaRPr lang="de-DE" dirty="0"/>
          </a:p>
        </p:txBody>
      </p:sp>
      <p:sp>
        <p:nvSpPr>
          <p:cNvPr id="3" name="Inhaltsplatzhalter 2"/>
          <p:cNvSpPr>
            <a:spLocks noGrp="1"/>
          </p:cNvSpPr>
          <p:nvPr>
            <p:ph idx="1"/>
          </p:nvPr>
        </p:nvSpPr>
        <p:spPr/>
        <p:txBody>
          <a:bodyPr/>
          <a:lstStyle/>
          <a:p>
            <a:pPr marL="0" indent="-457200">
              <a:buNone/>
            </a:pPr>
            <a:r>
              <a:rPr lang="de-DE" dirty="0" smtClean="0"/>
              <a:t>Jugendliche </a:t>
            </a:r>
            <a:r>
              <a:rPr lang="de-DE" dirty="0"/>
              <a:t>und junge Erwachsene sind in hohem Maße ehrenamtlich engagiert, in der Kirche ebenso wie in der Gesellschaft. </a:t>
            </a:r>
            <a:endParaRPr lang="de-DE" dirty="0" smtClean="0"/>
          </a:p>
          <a:p>
            <a:pPr marL="0" indent="-457200">
              <a:buNone/>
            </a:pPr>
            <a:r>
              <a:rPr lang="de-DE" dirty="0" smtClean="0"/>
              <a:t>Dies </a:t>
            </a:r>
            <a:r>
              <a:rPr lang="de-DE" dirty="0"/>
              <a:t>verdient mehr Beachtung, Unterstützung und Anerkennung. Ehrenamt ist keine Angelegenheit nur des Dritten Lebensalters.</a:t>
            </a:r>
          </a:p>
        </p:txBody>
      </p:sp>
    </p:spTree>
    <p:extLst>
      <p:ext uri="{BB962C8B-B14F-4D97-AF65-F5344CB8AC3E}">
        <p14:creationId xmlns:p14="http://schemas.microsoft.com/office/powerpoint/2010/main" val="136625556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These 2</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Die </a:t>
            </a:r>
            <a:r>
              <a:rPr lang="de-DE" dirty="0"/>
              <a:t>evangelische Kirche verfügt hinsichtlich der Motivation junger Menschen für ehrenamtliches Engagement über besondere Potenziale - im Blick auf religiöse und ethische Orientierungen, aber auch aufgrund des schon in der Familie erlebbaren Ehrenamts sowie pädagogischer Programme, besonders in der Jugend- und Konfirmandenarbeit</a:t>
            </a:r>
            <a:r>
              <a:rPr lang="de-DE" dirty="0" smtClean="0"/>
              <a:t>.</a:t>
            </a:r>
          </a:p>
          <a:p>
            <a:pPr marL="0" indent="0">
              <a:buNone/>
            </a:pPr>
            <a:r>
              <a:rPr lang="de-DE" dirty="0" smtClean="0"/>
              <a:t>Dabei </a:t>
            </a:r>
            <a:r>
              <a:rPr lang="de-DE" dirty="0"/>
              <a:t>stärkt die Kirchenmitgliedschaft das ehrenamtliche Engagement, während umgekehrt ein solches Engagement die Kirchenmitgliedschaft wichtiger werden lässt.</a:t>
            </a:r>
          </a:p>
        </p:txBody>
      </p:sp>
    </p:spTree>
    <p:extLst>
      <p:ext uri="{BB962C8B-B14F-4D97-AF65-F5344CB8AC3E}">
        <p14:creationId xmlns:p14="http://schemas.microsoft.com/office/powerpoint/2010/main" val="260220975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These 3</a:t>
            </a:r>
            <a:endParaRPr lang="de-DE" dirty="0"/>
          </a:p>
        </p:txBody>
      </p:sp>
      <p:sp>
        <p:nvSpPr>
          <p:cNvPr id="3" name="Inhaltsplatzhalter 2"/>
          <p:cNvSpPr>
            <a:spLocks noGrp="1"/>
          </p:cNvSpPr>
          <p:nvPr>
            <p:ph idx="1"/>
          </p:nvPr>
        </p:nvSpPr>
        <p:spPr/>
        <p:txBody>
          <a:bodyPr/>
          <a:lstStyle/>
          <a:p>
            <a:pPr marL="0" indent="0">
              <a:buNone/>
            </a:pPr>
            <a:r>
              <a:rPr lang="de-DE" dirty="0" smtClean="0"/>
              <a:t>Möglichkeiten </a:t>
            </a:r>
            <a:r>
              <a:rPr lang="de-DE" dirty="0"/>
              <a:t>für ein ehrenamtliches Engagement in unterschiedlicher Gestalt und Begrenzung sollten weiter ausgebaut werden. </a:t>
            </a:r>
            <a:endParaRPr lang="de-DE" dirty="0" smtClean="0"/>
          </a:p>
          <a:p>
            <a:pPr marL="0" indent="0">
              <a:buNone/>
            </a:pPr>
            <a:r>
              <a:rPr lang="de-DE" dirty="0" smtClean="0"/>
              <a:t>Dabei </a:t>
            </a:r>
            <a:r>
              <a:rPr lang="de-DE" dirty="0"/>
              <a:t>muss besonders darauf geachtet werden, dass auch für junge Menschen zugängliche und attraktive Angebote gefunden werden. </a:t>
            </a:r>
            <a:endParaRPr lang="de-DE" dirty="0" smtClean="0"/>
          </a:p>
          <a:p>
            <a:pPr marL="0" indent="0">
              <a:buNone/>
            </a:pPr>
            <a:r>
              <a:rPr lang="de-DE" dirty="0" smtClean="0"/>
              <a:t>Mit </a:t>
            </a:r>
            <a:r>
              <a:rPr lang="de-DE" dirty="0"/>
              <a:t>dem Konfi-Praktikum etabliert sich in den letzten Jahren ein äußerst wirkungsvolles Arrangement, das zum Ehrenamt hinführt.</a:t>
            </a:r>
          </a:p>
        </p:txBody>
      </p:sp>
    </p:spTree>
    <p:extLst>
      <p:ext uri="{BB962C8B-B14F-4D97-AF65-F5344CB8AC3E}">
        <p14:creationId xmlns:p14="http://schemas.microsoft.com/office/powerpoint/2010/main" val="110255054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These 4</a:t>
            </a:r>
            <a:endParaRPr lang="de-DE" dirty="0"/>
          </a:p>
        </p:txBody>
      </p:sp>
      <p:sp>
        <p:nvSpPr>
          <p:cNvPr id="3" name="Inhaltsplatzhalter 2"/>
          <p:cNvSpPr>
            <a:spLocks noGrp="1"/>
          </p:cNvSpPr>
          <p:nvPr>
            <p:ph idx="1"/>
          </p:nvPr>
        </p:nvSpPr>
        <p:spPr/>
        <p:txBody>
          <a:bodyPr/>
          <a:lstStyle/>
          <a:p>
            <a:pPr marL="0" indent="0">
              <a:buNone/>
            </a:pPr>
            <a:r>
              <a:rPr lang="de-DE" dirty="0" smtClean="0"/>
              <a:t>Die </a:t>
            </a:r>
            <a:r>
              <a:rPr lang="de-DE" dirty="0"/>
              <a:t>Zeit nach der Konfirmation erweist sich als lebensgeschichtlich zentrale Phase für den Zugang zu ehrenamtlichem Engagement. </a:t>
            </a:r>
            <a:endParaRPr lang="de-DE" dirty="0" smtClean="0"/>
          </a:p>
          <a:p>
            <a:pPr marL="0" indent="0">
              <a:buNone/>
            </a:pPr>
            <a:r>
              <a:rPr lang="de-DE" dirty="0" smtClean="0"/>
              <a:t>Vielfach </a:t>
            </a:r>
            <a:r>
              <a:rPr lang="de-DE" dirty="0"/>
              <a:t>bedarf es hier noch weiterer Angebote von Möglichkeiten für ein auch für junge Menschen plausibles Engagement.</a:t>
            </a:r>
          </a:p>
        </p:txBody>
      </p:sp>
    </p:spTree>
    <p:extLst>
      <p:ext uri="{BB962C8B-B14F-4D97-AF65-F5344CB8AC3E}">
        <p14:creationId xmlns:p14="http://schemas.microsoft.com/office/powerpoint/2010/main" val="319606552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These 5</a:t>
            </a:r>
            <a:endParaRPr lang="de-DE" dirty="0"/>
          </a:p>
        </p:txBody>
      </p:sp>
      <p:sp>
        <p:nvSpPr>
          <p:cNvPr id="3" name="Inhaltsplatzhalter 2"/>
          <p:cNvSpPr>
            <a:spLocks noGrp="1"/>
          </p:cNvSpPr>
          <p:nvPr>
            <p:ph idx="1"/>
          </p:nvPr>
        </p:nvSpPr>
        <p:spPr/>
        <p:txBody>
          <a:bodyPr>
            <a:normAutofit lnSpcReduction="10000"/>
          </a:bodyPr>
          <a:lstStyle/>
          <a:p>
            <a:pPr marL="0" indent="0">
              <a:buNone/>
            </a:pPr>
            <a:r>
              <a:rPr lang="de-DE" dirty="0" smtClean="0"/>
              <a:t>Ehrenamtliches </a:t>
            </a:r>
            <a:r>
              <a:rPr lang="de-DE" dirty="0"/>
              <a:t>Engagement in der Kirche ist nicht nur eine binnenkirchliche Angelegenheit. Vielmehr zeigen sich die jungen Menschen in vielen Fällen mehrfach engagiert, innerhalb und außerhalb der Kirche. Kirchliches und allgemein-gesellschaftliches Engagement sind vielfach miteinander verbunden. </a:t>
            </a:r>
            <a:endParaRPr lang="de-DE" dirty="0" smtClean="0"/>
          </a:p>
          <a:p>
            <a:pPr marL="0" indent="0">
              <a:buNone/>
            </a:pPr>
            <a:r>
              <a:rPr lang="de-DE" dirty="0" smtClean="0"/>
              <a:t>Die </a:t>
            </a:r>
            <a:r>
              <a:rPr lang="de-DE" dirty="0"/>
              <a:t>gesellschaftliche Bedeutung der Kirchen ist auch in der hohen Engagementbereitschaft ihrer Mitglieder begründet (man denke nur an die Flüchtlingsarbeit). </a:t>
            </a:r>
          </a:p>
        </p:txBody>
      </p:sp>
    </p:spTree>
    <p:extLst>
      <p:ext uri="{BB962C8B-B14F-4D97-AF65-F5344CB8AC3E}">
        <p14:creationId xmlns:p14="http://schemas.microsoft.com/office/powerpoint/2010/main" val="345586280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These 6</a:t>
            </a:r>
            <a:endParaRPr lang="de-DE" dirty="0"/>
          </a:p>
        </p:txBody>
      </p:sp>
      <p:sp>
        <p:nvSpPr>
          <p:cNvPr id="3" name="Inhaltsplatzhalter 2"/>
          <p:cNvSpPr>
            <a:spLocks noGrp="1"/>
          </p:cNvSpPr>
          <p:nvPr>
            <p:ph idx="1"/>
          </p:nvPr>
        </p:nvSpPr>
        <p:spPr/>
        <p:txBody>
          <a:bodyPr/>
          <a:lstStyle/>
          <a:p>
            <a:pPr marL="0" indent="0">
              <a:buNone/>
            </a:pPr>
            <a:r>
              <a:rPr lang="de-DE" dirty="0" smtClean="0"/>
              <a:t>Möglichkeiten </a:t>
            </a:r>
            <a:r>
              <a:rPr lang="de-DE" dirty="0"/>
              <a:t>eines ehrenamtlichen Engagements junger Menschen in der Kirche sind ebenso bedeutsam für diejenigen, auf die sich dieses Engagement bezieht, wie für diejenigen, die als engagierte Menschen tätig werden. </a:t>
            </a:r>
            <a:endParaRPr lang="de-DE" dirty="0" smtClean="0"/>
          </a:p>
          <a:p>
            <a:pPr marL="0" indent="0">
              <a:buNone/>
            </a:pPr>
            <a:r>
              <a:rPr lang="de-DE" dirty="0" smtClean="0"/>
              <a:t>Die </a:t>
            </a:r>
            <a:r>
              <a:rPr lang="de-DE" dirty="0"/>
              <a:t>ehrenamtliche Tätigkeit unterstützt die Persönlichkeitsentwicklung und den Kompetenzerwerb. Insofern ist sie als Bildung für die Zivilgesellschaft zu würdigen.</a:t>
            </a:r>
          </a:p>
        </p:txBody>
      </p:sp>
    </p:spTree>
    <p:extLst>
      <p:ext uri="{BB962C8B-B14F-4D97-AF65-F5344CB8AC3E}">
        <p14:creationId xmlns:p14="http://schemas.microsoft.com/office/powerpoint/2010/main" val="100205471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These 7</a:t>
            </a:r>
            <a:endParaRPr lang="de-DE" dirty="0"/>
          </a:p>
        </p:txBody>
      </p:sp>
      <p:sp>
        <p:nvSpPr>
          <p:cNvPr id="3" name="Inhaltsplatzhalter 2"/>
          <p:cNvSpPr>
            <a:spLocks noGrp="1"/>
          </p:cNvSpPr>
          <p:nvPr>
            <p:ph idx="1"/>
          </p:nvPr>
        </p:nvSpPr>
        <p:spPr/>
        <p:txBody>
          <a:bodyPr>
            <a:normAutofit fontScale="92500" lnSpcReduction="10000"/>
          </a:bodyPr>
          <a:lstStyle/>
          <a:p>
            <a:pPr marL="0" indent="0">
              <a:buNone/>
            </a:pPr>
            <a:r>
              <a:rPr lang="de-DE" dirty="0" smtClean="0"/>
              <a:t>Wenn </a:t>
            </a:r>
            <a:r>
              <a:rPr lang="de-DE" dirty="0"/>
              <a:t>junge Menschen zu einem ehrenamtlichen Engagement motiviert werden sollen, muss ihnen eigene Verantwortlichkeit übertragen und müssen ihnen eigene Gestaltungsmöglichkeiten eröffnet werden. Dafür gibt es bereits Vorbilder, aber weithin besteht in den </a:t>
            </a:r>
            <a:r>
              <a:rPr lang="de-DE" dirty="0" smtClean="0"/>
              <a:t>Gemeinden und an vielen weiteren kirchlichen Orten </a:t>
            </a:r>
            <a:r>
              <a:rPr lang="de-DE" dirty="0"/>
              <a:t>noch ein deutlicher Nachholbedarf. </a:t>
            </a:r>
            <a:endParaRPr lang="de-DE" dirty="0" smtClean="0"/>
          </a:p>
          <a:p>
            <a:pPr marL="0" indent="0">
              <a:buNone/>
            </a:pPr>
            <a:r>
              <a:rPr lang="de-DE" dirty="0" smtClean="0"/>
              <a:t>Angesichts </a:t>
            </a:r>
            <a:r>
              <a:rPr lang="de-DE" dirty="0"/>
              <a:t>der enormen Bedeutung des ehrenamtlichen Engagements junger Menschen in der Kirche sollte es an mutigen Schritten in dieser Richtung nicht länger fehlen!</a:t>
            </a:r>
          </a:p>
        </p:txBody>
      </p:sp>
    </p:spTree>
    <p:extLst>
      <p:ext uri="{BB962C8B-B14F-4D97-AF65-F5344CB8AC3E}">
        <p14:creationId xmlns:p14="http://schemas.microsoft.com/office/powerpoint/2010/main" val="406618112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Evangelische sind </a:t>
            </a:r>
            <a:br>
              <a:rPr lang="de-DE" dirty="0" smtClean="0"/>
            </a:br>
            <a:r>
              <a:rPr lang="de-DE" dirty="0" smtClean="0"/>
              <a:t>besonders engagiert</a:t>
            </a:r>
            <a:endParaRPr lang="de-DE" dirty="0"/>
          </a:p>
        </p:txBody>
      </p:sp>
      <p:sp>
        <p:nvSpPr>
          <p:cNvPr id="3" name="Inhaltsplatzhalter 2"/>
          <p:cNvSpPr>
            <a:spLocks noGrp="1"/>
          </p:cNvSpPr>
          <p:nvPr>
            <p:ph idx="1"/>
          </p:nvPr>
        </p:nvSpPr>
        <p:spPr>
          <a:xfrm>
            <a:off x="955222" y="5995200"/>
            <a:ext cx="7862207" cy="348451"/>
          </a:xfrm>
        </p:spPr>
        <p:txBody>
          <a:bodyPr>
            <a:normAutofit/>
          </a:bodyPr>
          <a:lstStyle/>
          <a:p>
            <a:pPr marL="0" indent="0">
              <a:buNone/>
            </a:pPr>
            <a:r>
              <a:rPr lang="de-DE" sz="1200" dirty="0" smtClean="0"/>
              <a:t>Quelle: Der Deutsche Freiwilligensurvey 2014; </a:t>
            </a:r>
            <a:r>
              <a:rPr lang="de-DE" sz="1200" dirty="0" err="1" smtClean="0"/>
              <a:t>Simonson</a:t>
            </a:r>
            <a:r>
              <a:rPr lang="de-DE" sz="1200" dirty="0" smtClean="0"/>
              <a:t>/Vogel/Tesch-Römer 2017, 242.</a:t>
            </a:r>
            <a:endParaRPr lang="de-DE" sz="1200" dirty="0"/>
          </a:p>
        </p:txBody>
      </p:sp>
      <p:pic>
        <p:nvPicPr>
          <p:cNvPr id="6" name="Grafik 5"/>
          <p:cNvPicPr>
            <a:picLocks noChangeAspect="1"/>
          </p:cNvPicPr>
          <p:nvPr/>
        </p:nvPicPr>
        <p:blipFill rotWithShape="1">
          <a:blip r:embed="rId2"/>
          <a:srcRect b="13836"/>
          <a:stretch/>
        </p:blipFill>
        <p:spPr>
          <a:xfrm>
            <a:off x="261255" y="1376589"/>
            <a:ext cx="7667145" cy="4153249"/>
          </a:xfrm>
          <a:prstGeom prst="rect">
            <a:avLst/>
          </a:prstGeom>
        </p:spPr>
      </p:pic>
      <p:sp>
        <p:nvSpPr>
          <p:cNvPr id="5" name="Ellipse 4"/>
          <p:cNvSpPr/>
          <p:nvPr/>
        </p:nvSpPr>
        <p:spPr bwMode="auto">
          <a:xfrm>
            <a:off x="2228849" y="2277836"/>
            <a:ext cx="1755322" cy="3641271"/>
          </a:xfrm>
          <a:prstGeom prst="ellipse">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198910741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Studien im Überblick</a:t>
            </a:r>
            <a:br>
              <a:rPr lang="de-DE" dirty="0" smtClean="0"/>
            </a:br>
            <a:r>
              <a:rPr lang="de-DE" dirty="0" smtClean="0"/>
              <a:t>(alle aus 2016/2017)</a:t>
            </a:r>
            <a:endParaRPr lang="de-DE" dirty="0"/>
          </a:p>
        </p:txBody>
      </p:sp>
      <p:sp>
        <p:nvSpPr>
          <p:cNvPr id="3" name="Inhaltsplatzhalter 2"/>
          <p:cNvSpPr>
            <a:spLocks noGrp="1"/>
          </p:cNvSpPr>
          <p:nvPr>
            <p:ph idx="1"/>
          </p:nvPr>
        </p:nvSpPr>
        <p:spPr/>
        <p:txBody>
          <a:bodyPr>
            <a:normAutofit lnSpcReduction="10000"/>
          </a:bodyPr>
          <a:lstStyle/>
          <a:p>
            <a:r>
              <a:rPr lang="de-DE" dirty="0" smtClean="0"/>
              <a:t>Repräsentativstudie </a:t>
            </a:r>
            <a:r>
              <a:rPr lang="de-DE" dirty="0"/>
              <a:t>mit 2700 befragten </a:t>
            </a:r>
            <a:r>
              <a:rPr lang="de-DE" dirty="0" smtClean="0"/>
              <a:t>Erwachsenen zwischen 18 und 26 Jahren</a:t>
            </a:r>
            <a:br>
              <a:rPr lang="de-DE" dirty="0" smtClean="0"/>
            </a:br>
            <a:r>
              <a:rPr lang="de-DE" dirty="0" smtClean="0"/>
              <a:t>(durchgeführt von Emnid Kantar)</a:t>
            </a:r>
          </a:p>
          <a:p>
            <a:r>
              <a:rPr lang="de-DE" dirty="0" smtClean="0"/>
              <a:t>Qualitative </a:t>
            </a:r>
            <a:r>
              <a:rPr lang="de-DE" dirty="0"/>
              <a:t>Studie mit 30 biografischen Interviews </a:t>
            </a:r>
            <a:r>
              <a:rPr lang="de-DE" dirty="0" smtClean="0"/>
              <a:t>von jungen Erwachsenen, die konfirmiert worden waren</a:t>
            </a:r>
          </a:p>
          <a:p>
            <a:r>
              <a:rPr lang="de-DE" dirty="0" smtClean="0"/>
              <a:t>Längsschnittstudie </a:t>
            </a:r>
            <a:r>
              <a:rPr lang="de-DE" dirty="0"/>
              <a:t>vom Beginn der Konfi-Zeit bis zum Eintritt in das Erwachsenenalter mit 500 </a:t>
            </a:r>
            <a:r>
              <a:rPr lang="de-DE" dirty="0" smtClean="0"/>
              <a:t>Befragten</a:t>
            </a:r>
            <a:r>
              <a:rPr lang="de-DE" dirty="0"/>
              <a:t> </a:t>
            </a:r>
            <a:r>
              <a:rPr lang="de-DE" dirty="0" smtClean="0"/>
              <a:t>(nicht-repräsentative Fortsetzung der zweiten Konfirmandenstudie 2012/2013)</a:t>
            </a:r>
            <a:endParaRPr lang="de-DE" dirty="0"/>
          </a:p>
        </p:txBody>
      </p:sp>
    </p:spTree>
    <p:extLst>
      <p:ext uri="{BB962C8B-B14F-4D97-AF65-F5344CB8AC3E}">
        <p14:creationId xmlns:p14="http://schemas.microsoft.com/office/powerpoint/2010/main" val="380130771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6343" y="194801"/>
            <a:ext cx="4128619" cy="6284604"/>
          </a:xfrm>
          <a:prstGeom prst="rect">
            <a:avLst/>
          </a:prstGeom>
          <a:ln>
            <a:noFill/>
          </a:ln>
          <a:effectLst>
            <a:outerShdw blurRad="292100" dist="139700" dir="2700000" algn="tl" rotWithShape="0">
              <a:srgbClr val="333333">
                <a:alpha val="65000"/>
              </a:srgbClr>
            </a:outerShdw>
          </a:effectLst>
        </p:spPr>
      </p:pic>
      <p:sp>
        <p:nvSpPr>
          <p:cNvPr id="5" name="Inhaltsplatzhalter 2"/>
          <p:cNvSpPr txBox="1">
            <a:spLocks/>
          </p:cNvSpPr>
          <p:nvPr/>
        </p:nvSpPr>
        <p:spPr bwMode="auto">
          <a:xfrm>
            <a:off x="4819650" y="1484312"/>
            <a:ext cx="4202968" cy="51430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r>
              <a:rPr lang="de-DE" sz="2000" kern="0" dirty="0"/>
              <a:t>Ilg, Wolfgang / Pohlers, Michael / Gräbs Santiago, Aitana / Schweitzer, </a:t>
            </a:r>
            <a:r>
              <a:rPr lang="de-DE" sz="2000" kern="0" dirty="0" smtClean="0"/>
              <a:t>Friedrich (2018): Jung </a:t>
            </a:r>
            <a:r>
              <a:rPr lang="de-DE" sz="2000" kern="0" dirty="0"/>
              <a:t>– evangelisch – engagiert. Langzeiteffekte der Konfirmandenarbeit und Übergänge in ehrenamtliches Engagement im biografischen Horizont. Reihe Konfirmandenarbeit erforschen und gestalten Band 11. Gütersloh: Gütersloher Verlagshaus</a:t>
            </a:r>
            <a:r>
              <a:rPr lang="de-DE" sz="2000" kern="0" dirty="0" smtClean="0"/>
              <a:t>.</a:t>
            </a:r>
          </a:p>
          <a:p>
            <a:r>
              <a:rPr lang="de-DE" kern="0" dirty="0" smtClean="0"/>
              <a:t>Ergebnisse aller drei Studien im Überblick</a:t>
            </a:r>
          </a:p>
          <a:p>
            <a:r>
              <a:rPr lang="de-DE" kern="0" dirty="0" smtClean="0"/>
              <a:t>Teil der Reihe „Konfirmandenarbeit erforschen und gestalten“</a:t>
            </a:r>
          </a:p>
          <a:p>
            <a:endParaRPr lang="de-DE" kern="0" dirty="0"/>
          </a:p>
        </p:txBody>
      </p:sp>
    </p:spTree>
    <p:extLst>
      <p:ext uri="{BB962C8B-B14F-4D97-AF65-F5344CB8AC3E}">
        <p14:creationId xmlns:p14="http://schemas.microsoft.com/office/powerpoint/2010/main" val="12219720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Verständnisgrundlagen zur Repräsentativstudie</a:t>
            </a:r>
            <a:endParaRPr lang="de-DE" dirty="0"/>
          </a:p>
        </p:txBody>
      </p:sp>
      <p:sp>
        <p:nvSpPr>
          <p:cNvPr id="3" name="Inhaltsplatzhalter 2"/>
          <p:cNvSpPr>
            <a:spLocks noGrp="1"/>
          </p:cNvSpPr>
          <p:nvPr>
            <p:ph idx="1"/>
          </p:nvPr>
        </p:nvSpPr>
        <p:spPr/>
        <p:txBody>
          <a:bodyPr>
            <a:normAutofit fontScale="92500" lnSpcReduction="20000"/>
          </a:bodyPr>
          <a:lstStyle/>
          <a:p>
            <a:r>
              <a:rPr lang="de-DE" dirty="0" smtClean="0"/>
              <a:t>Befragung durch Emnid Kantar </a:t>
            </a:r>
            <a:br>
              <a:rPr lang="de-DE" dirty="0" smtClean="0"/>
            </a:br>
            <a:r>
              <a:rPr lang="de-DE" dirty="0" smtClean="0"/>
              <a:t>mit 593 Interviewer/innen</a:t>
            </a:r>
          </a:p>
          <a:p>
            <a:r>
              <a:rPr lang="de-DE" dirty="0" smtClean="0"/>
              <a:t>2714 befragte Personen in ganz Deutschland</a:t>
            </a:r>
          </a:p>
          <a:p>
            <a:r>
              <a:rPr lang="de-DE" dirty="0" smtClean="0"/>
              <a:t>Alter der Befragten zwischen 18 und 26 Jahren </a:t>
            </a:r>
            <a:br>
              <a:rPr lang="de-DE" dirty="0" smtClean="0"/>
            </a:br>
            <a:r>
              <a:rPr lang="de-DE" dirty="0" smtClean="0"/>
              <a:t>(= junge Erwachsene)</a:t>
            </a:r>
          </a:p>
          <a:p>
            <a:r>
              <a:rPr lang="de-DE" dirty="0" err="1" smtClean="0"/>
              <a:t>Oversampling</a:t>
            </a:r>
            <a:r>
              <a:rPr lang="de-DE" dirty="0" smtClean="0"/>
              <a:t> für</a:t>
            </a:r>
          </a:p>
          <a:p>
            <a:pPr lvl="1"/>
            <a:r>
              <a:rPr lang="de-DE" dirty="0" smtClean="0"/>
              <a:t>Evangelische</a:t>
            </a:r>
          </a:p>
          <a:p>
            <a:pPr lvl="1"/>
            <a:r>
              <a:rPr lang="de-DE" dirty="0" smtClean="0"/>
              <a:t>Engagierte</a:t>
            </a:r>
          </a:p>
          <a:p>
            <a:pPr lvl="1"/>
            <a:r>
              <a:rPr lang="de-DE" dirty="0" smtClean="0"/>
              <a:t>das Bundesland NRW</a:t>
            </a:r>
          </a:p>
          <a:p>
            <a:r>
              <a:rPr lang="de-DE" dirty="0" smtClean="0"/>
              <a:t>Gesamtergebnisse sind durch Gewichtungsrechnungen dennoch </a:t>
            </a:r>
            <a:br>
              <a:rPr lang="de-DE" dirty="0" smtClean="0"/>
            </a:br>
            <a:r>
              <a:rPr lang="de-DE" dirty="0" smtClean="0"/>
              <a:t>repräsentativ für Deutschland</a:t>
            </a:r>
            <a:endParaRPr lang="de-DE" dirty="0"/>
          </a:p>
        </p:txBody>
      </p:sp>
      <p:sp>
        <p:nvSpPr>
          <p:cNvPr id="4" name="Textfeld 3"/>
          <p:cNvSpPr txBox="1"/>
          <p:nvPr/>
        </p:nvSpPr>
        <p:spPr>
          <a:xfrm>
            <a:off x="8572499" y="6506935"/>
            <a:ext cx="767443" cy="276999"/>
          </a:xfrm>
          <a:prstGeom prst="rect">
            <a:avLst/>
          </a:prstGeom>
          <a:noFill/>
        </p:spPr>
        <p:txBody>
          <a:bodyPr wrap="square" rtlCol="0">
            <a:spAutoFit/>
          </a:bodyPr>
          <a:lstStyle/>
          <a:p>
            <a:r>
              <a:rPr lang="de-DE" sz="1200" dirty="0" smtClean="0">
                <a:latin typeface="+mj-lt"/>
              </a:rPr>
              <a:t>S. 33</a:t>
            </a:r>
            <a:endParaRPr lang="de-DE" sz="1200" dirty="0">
              <a:latin typeface="+mj-lt"/>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772" y="6294665"/>
            <a:ext cx="353727" cy="538843"/>
          </a:xfrm>
          <a:prstGeom prst="rect">
            <a:avLst/>
          </a:prstGeom>
        </p:spPr>
      </p:pic>
      <p:sp>
        <p:nvSpPr>
          <p:cNvPr id="6" name="Textfeld 5"/>
          <p:cNvSpPr txBox="1"/>
          <p:nvPr/>
        </p:nvSpPr>
        <p:spPr>
          <a:xfrm>
            <a:off x="8147957" y="5647744"/>
            <a:ext cx="767443" cy="646331"/>
          </a:xfrm>
          <a:prstGeom prst="rect">
            <a:avLst/>
          </a:prstGeom>
          <a:noFill/>
        </p:spPr>
        <p:txBody>
          <a:bodyPr wrap="square" rtlCol="0">
            <a:spAutoFit/>
          </a:bodyPr>
          <a:lstStyle/>
          <a:p>
            <a:r>
              <a:rPr lang="de-DE" sz="1200" dirty="0" err="1" smtClean="0">
                <a:latin typeface="+mj-lt"/>
              </a:rPr>
              <a:t>Reprä</a:t>
            </a:r>
            <a:r>
              <a:rPr lang="de-DE" sz="1200" dirty="0" smtClean="0">
                <a:latin typeface="+mj-lt"/>
              </a:rPr>
              <a:t>-</a:t>
            </a:r>
            <a:r>
              <a:rPr lang="de-DE" sz="1200" dirty="0" err="1" smtClean="0">
                <a:latin typeface="+mj-lt"/>
              </a:rPr>
              <a:t>sentativ</a:t>
            </a:r>
            <a:r>
              <a:rPr lang="de-DE" sz="1200" dirty="0" smtClean="0">
                <a:latin typeface="+mj-lt"/>
              </a:rPr>
              <a:t>-studie</a:t>
            </a:r>
            <a:endParaRPr lang="de-DE" sz="1200" dirty="0">
              <a:latin typeface="+mj-lt"/>
            </a:endParaRPr>
          </a:p>
        </p:txBody>
      </p:sp>
    </p:spTree>
    <p:extLst>
      <p:ext uri="{BB962C8B-B14F-4D97-AF65-F5344CB8AC3E}">
        <p14:creationId xmlns:p14="http://schemas.microsoft.com/office/powerpoint/2010/main" val="16415378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 engagieren sich junge Menschen?</a:t>
            </a:r>
            <a:endParaRPr lang="de-DE" dirty="0"/>
          </a:p>
        </p:txBody>
      </p:sp>
      <p:pic>
        <p:nvPicPr>
          <p:cNvPr id="9" name="Grafik 8"/>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4444" y="1546790"/>
            <a:ext cx="4188414" cy="5078989"/>
          </a:xfrm>
          <a:prstGeom prst="rect">
            <a:avLst/>
          </a:prstGeom>
        </p:spPr>
      </p:pic>
      <p:pic>
        <p:nvPicPr>
          <p:cNvPr id="10" name="Grafik 9"/>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231278" y="1589164"/>
            <a:ext cx="4171743" cy="5033573"/>
          </a:xfrm>
          <a:prstGeom prst="rect">
            <a:avLst/>
          </a:prstGeom>
        </p:spPr>
      </p:pic>
      <p:sp>
        <p:nvSpPr>
          <p:cNvPr id="11" name="Inhaltsplatzhalter 2"/>
          <p:cNvSpPr>
            <a:spLocks noGrp="1"/>
          </p:cNvSpPr>
          <p:nvPr>
            <p:ph idx="1"/>
          </p:nvPr>
        </p:nvSpPr>
        <p:spPr>
          <a:xfrm>
            <a:off x="121382" y="1187285"/>
            <a:ext cx="8901237" cy="556155"/>
          </a:xfrm>
        </p:spPr>
        <p:txBody>
          <a:bodyPr>
            <a:normAutofit/>
          </a:bodyPr>
          <a:lstStyle/>
          <a:p>
            <a:pPr marL="0" indent="0">
              <a:buNone/>
            </a:pPr>
            <a:r>
              <a:rPr lang="de-DE" sz="2000" dirty="0" smtClean="0"/>
              <a:t>                alle Befragte			     nur Evangelische</a:t>
            </a:r>
            <a:endParaRPr lang="de-DE" sz="2000" dirty="0"/>
          </a:p>
        </p:txBody>
      </p:sp>
      <p:sp>
        <p:nvSpPr>
          <p:cNvPr id="5" name="Textfeld 4"/>
          <p:cNvSpPr txBox="1"/>
          <p:nvPr/>
        </p:nvSpPr>
        <p:spPr>
          <a:xfrm>
            <a:off x="8572499" y="6506935"/>
            <a:ext cx="767443" cy="276999"/>
          </a:xfrm>
          <a:prstGeom prst="rect">
            <a:avLst/>
          </a:prstGeom>
          <a:noFill/>
        </p:spPr>
        <p:txBody>
          <a:bodyPr wrap="square" rtlCol="0">
            <a:spAutoFit/>
          </a:bodyPr>
          <a:lstStyle/>
          <a:p>
            <a:r>
              <a:rPr lang="de-DE" sz="1200" dirty="0" smtClean="0">
                <a:latin typeface="+mj-lt"/>
              </a:rPr>
              <a:t>S. 42f.</a:t>
            </a:r>
            <a:endParaRPr lang="de-DE" sz="1200" dirty="0">
              <a:latin typeface="+mj-lt"/>
            </a:endParaRPr>
          </a:p>
        </p:txBody>
      </p:sp>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8772" y="6294665"/>
            <a:ext cx="353727" cy="538843"/>
          </a:xfrm>
          <a:prstGeom prst="rect">
            <a:avLst/>
          </a:prstGeom>
        </p:spPr>
      </p:pic>
      <p:sp>
        <p:nvSpPr>
          <p:cNvPr id="7" name="Textfeld 6"/>
          <p:cNvSpPr txBox="1"/>
          <p:nvPr/>
        </p:nvSpPr>
        <p:spPr>
          <a:xfrm>
            <a:off x="8147957" y="5647744"/>
            <a:ext cx="767443" cy="646331"/>
          </a:xfrm>
          <a:prstGeom prst="rect">
            <a:avLst/>
          </a:prstGeom>
          <a:noFill/>
        </p:spPr>
        <p:txBody>
          <a:bodyPr wrap="square" rtlCol="0">
            <a:spAutoFit/>
          </a:bodyPr>
          <a:lstStyle/>
          <a:p>
            <a:r>
              <a:rPr lang="de-DE" sz="1200" dirty="0" err="1" smtClean="0">
                <a:latin typeface="+mj-lt"/>
              </a:rPr>
              <a:t>Reprä</a:t>
            </a:r>
            <a:r>
              <a:rPr lang="de-DE" sz="1200" dirty="0" smtClean="0">
                <a:latin typeface="+mj-lt"/>
              </a:rPr>
              <a:t>-</a:t>
            </a:r>
            <a:r>
              <a:rPr lang="de-DE" sz="1200" dirty="0" err="1" smtClean="0">
                <a:latin typeface="+mj-lt"/>
              </a:rPr>
              <a:t>sentativ</a:t>
            </a:r>
            <a:r>
              <a:rPr lang="de-DE" sz="1200" dirty="0" smtClean="0">
                <a:latin typeface="+mj-lt"/>
              </a:rPr>
              <a:t>-studie</a:t>
            </a:r>
            <a:endParaRPr lang="de-DE" sz="1200" dirty="0">
              <a:latin typeface="+mj-lt"/>
            </a:endParaRPr>
          </a:p>
        </p:txBody>
      </p:sp>
      <p:sp>
        <p:nvSpPr>
          <p:cNvPr id="12" name="Inhaltsplatzhalter 2"/>
          <p:cNvSpPr txBox="1">
            <a:spLocks/>
          </p:cNvSpPr>
          <p:nvPr/>
        </p:nvSpPr>
        <p:spPr bwMode="auto">
          <a:xfrm>
            <a:off x="578706" y="6609708"/>
            <a:ext cx="7862207" cy="3484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Font typeface="Wingdings" pitchFamily="2" charset="2"/>
              <a:buNone/>
            </a:pPr>
            <a:r>
              <a:rPr lang="de-DE" sz="1200" kern="0" dirty="0" smtClean="0"/>
              <a:t>N (alle Befragten) = 2688-2704; N (Evangelische) = 1924-1946; Altersgruppe: 18- bis 26-Jährige.</a:t>
            </a:r>
            <a:endParaRPr lang="de-DE" sz="1200" kern="0" dirty="0"/>
          </a:p>
        </p:txBody>
      </p:sp>
      <p:sp>
        <p:nvSpPr>
          <p:cNvPr id="13" name="Ellipse 12"/>
          <p:cNvSpPr/>
          <p:nvPr/>
        </p:nvSpPr>
        <p:spPr bwMode="auto">
          <a:xfrm>
            <a:off x="4099692" y="3542190"/>
            <a:ext cx="3970110" cy="399432"/>
          </a:xfrm>
          <a:prstGeom prst="ellipse">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de-DE" sz="2400" b="0" i="0" u="none" strike="noStrike" cap="none" normalizeH="0" baseline="0" smtClean="0">
              <a:ln>
                <a:noFill/>
              </a:ln>
              <a:solidFill>
                <a:schemeClr val="tx1"/>
              </a:solidFill>
              <a:effectLst/>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5" grpId="0"/>
      <p:bldP spid="7" grpId="0"/>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Konfi-Zeit als Initialzündung für ehrenamtliches Engagement</a:t>
            </a:r>
          </a:p>
        </p:txBody>
      </p:sp>
      <p:sp>
        <p:nvSpPr>
          <p:cNvPr id="3" name="Inhaltsplatzhalter 2"/>
          <p:cNvSpPr>
            <a:spLocks noGrp="1"/>
          </p:cNvSpPr>
          <p:nvPr>
            <p:ph idx="1"/>
          </p:nvPr>
        </p:nvSpPr>
        <p:spPr/>
        <p:txBody>
          <a:bodyPr/>
          <a:lstStyle/>
          <a:p>
            <a:r>
              <a:rPr lang="de-DE" i="1" dirty="0" smtClean="0"/>
              <a:t>„Da </a:t>
            </a:r>
            <a:r>
              <a:rPr lang="de-DE" i="1" dirty="0"/>
              <a:t>habe ich das dann erst so richtig kennengelernt. Was ist das überhaupt? </a:t>
            </a:r>
            <a:r>
              <a:rPr lang="de-DE" i="1" dirty="0" smtClean="0"/>
              <a:t/>
            </a:r>
            <a:br>
              <a:rPr lang="de-DE" i="1" dirty="0" smtClean="0"/>
            </a:br>
            <a:r>
              <a:rPr lang="de-DE" i="1" dirty="0" smtClean="0"/>
              <a:t>Was </a:t>
            </a:r>
            <a:r>
              <a:rPr lang="de-DE" i="1" dirty="0"/>
              <a:t>machen die? Was kann man damit erreichen? Das habe ich erst in der Konfi-Zeit </a:t>
            </a:r>
            <a:r>
              <a:rPr lang="de-DE" i="1" dirty="0" smtClean="0"/>
              <a:t>kennengelernt.“</a:t>
            </a:r>
            <a:br>
              <a:rPr lang="de-DE" i="1" dirty="0" smtClean="0"/>
            </a:br>
            <a:r>
              <a:rPr lang="de-DE" dirty="0" smtClean="0"/>
              <a:t>(24-Jährige im biografischen Interview)</a:t>
            </a:r>
            <a:endParaRPr lang="de-DE" dirty="0"/>
          </a:p>
        </p:txBody>
      </p:sp>
      <p:sp>
        <p:nvSpPr>
          <p:cNvPr id="4" name="Textfeld 3"/>
          <p:cNvSpPr txBox="1"/>
          <p:nvPr/>
        </p:nvSpPr>
        <p:spPr>
          <a:xfrm>
            <a:off x="8572499" y="6506935"/>
            <a:ext cx="767443" cy="276999"/>
          </a:xfrm>
          <a:prstGeom prst="rect">
            <a:avLst/>
          </a:prstGeom>
          <a:noFill/>
        </p:spPr>
        <p:txBody>
          <a:bodyPr wrap="square" rtlCol="0">
            <a:spAutoFit/>
          </a:bodyPr>
          <a:lstStyle/>
          <a:p>
            <a:r>
              <a:rPr lang="de-DE" sz="1200" dirty="0" smtClean="0">
                <a:latin typeface="+mj-lt"/>
              </a:rPr>
              <a:t>S. 98</a:t>
            </a:r>
            <a:endParaRPr lang="de-DE" sz="1200" dirty="0">
              <a:latin typeface="+mj-lt"/>
            </a:endParaRPr>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8772" y="6294665"/>
            <a:ext cx="353727" cy="538843"/>
          </a:xfrm>
          <a:prstGeom prst="rect">
            <a:avLst/>
          </a:prstGeom>
        </p:spPr>
      </p:pic>
      <p:sp>
        <p:nvSpPr>
          <p:cNvPr id="6" name="Textfeld 5"/>
          <p:cNvSpPr txBox="1"/>
          <p:nvPr/>
        </p:nvSpPr>
        <p:spPr>
          <a:xfrm>
            <a:off x="8147957" y="5647744"/>
            <a:ext cx="767443" cy="646331"/>
          </a:xfrm>
          <a:prstGeom prst="rect">
            <a:avLst/>
          </a:prstGeom>
          <a:noFill/>
        </p:spPr>
        <p:txBody>
          <a:bodyPr wrap="square" rtlCol="0">
            <a:spAutoFit/>
          </a:bodyPr>
          <a:lstStyle/>
          <a:p>
            <a:r>
              <a:rPr lang="de-DE" sz="1200" dirty="0" err="1" smtClean="0">
                <a:latin typeface="+mj-lt"/>
              </a:rPr>
              <a:t>quali-tative</a:t>
            </a:r>
            <a:r>
              <a:rPr lang="de-DE" sz="1200" dirty="0" smtClean="0">
                <a:latin typeface="+mj-lt"/>
              </a:rPr>
              <a:t> Studie</a:t>
            </a:r>
            <a:endParaRPr lang="de-DE" sz="1200" dirty="0">
              <a:latin typeface="+mj-lt"/>
            </a:endParaRPr>
          </a:p>
        </p:txBody>
      </p:sp>
    </p:spTree>
    <p:extLst>
      <p:ext uri="{BB962C8B-B14F-4D97-AF65-F5344CB8AC3E}">
        <p14:creationId xmlns:p14="http://schemas.microsoft.com/office/powerpoint/2010/main" val="704739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Konfi-Zeit als Initialzündung für ehrenamtliches Engagement</a:t>
            </a:r>
          </a:p>
        </p:txBody>
      </p:sp>
      <p:sp>
        <p:nvSpPr>
          <p:cNvPr id="3" name="Inhaltsplatzhalter 2"/>
          <p:cNvSpPr>
            <a:spLocks noGrp="1"/>
          </p:cNvSpPr>
          <p:nvPr>
            <p:ph idx="1"/>
          </p:nvPr>
        </p:nvSpPr>
        <p:spPr/>
        <p:txBody>
          <a:bodyPr/>
          <a:lstStyle/>
          <a:p>
            <a:r>
              <a:rPr lang="de-DE" dirty="0"/>
              <a:t>Die ehrenamtsfördernde Wirkung des Konfi-Praktikums</a:t>
            </a:r>
          </a:p>
        </p:txBody>
      </p:sp>
      <p:pic>
        <p:nvPicPr>
          <p:cNvPr id="7" name="Grafik 6"/>
          <p:cNvPicPr/>
          <p:nvPr/>
        </p:nvPicPr>
        <p:blipFill>
          <a:blip r:embed="rId2"/>
          <a:stretch>
            <a:fillRect/>
          </a:stretch>
        </p:blipFill>
        <p:spPr>
          <a:xfrm>
            <a:off x="422839" y="2563664"/>
            <a:ext cx="7561389" cy="4229110"/>
          </a:xfrm>
          <a:prstGeom prst="rect">
            <a:avLst/>
          </a:prstGeom>
        </p:spPr>
      </p:pic>
      <p:sp>
        <p:nvSpPr>
          <p:cNvPr id="8" name="Textfeld 7"/>
          <p:cNvSpPr txBox="1"/>
          <p:nvPr/>
        </p:nvSpPr>
        <p:spPr>
          <a:xfrm>
            <a:off x="8572499" y="6506935"/>
            <a:ext cx="767443" cy="276999"/>
          </a:xfrm>
          <a:prstGeom prst="rect">
            <a:avLst/>
          </a:prstGeom>
          <a:noFill/>
        </p:spPr>
        <p:txBody>
          <a:bodyPr wrap="square" rtlCol="0">
            <a:spAutoFit/>
          </a:bodyPr>
          <a:lstStyle/>
          <a:p>
            <a:r>
              <a:rPr lang="de-DE" sz="1200" dirty="0" smtClean="0">
                <a:latin typeface="+mj-lt"/>
              </a:rPr>
              <a:t>S. </a:t>
            </a:r>
            <a:r>
              <a:rPr lang="de-DE" sz="1200" dirty="0">
                <a:latin typeface="+mj-lt"/>
              </a:rPr>
              <a:t>8</a:t>
            </a:r>
            <a:r>
              <a:rPr lang="de-DE" sz="1200" dirty="0" smtClean="0">
                <a:latin typeface="+mj-lt"/>
              </a:rPr>
              <a:t>8</a:t>
            </a:r>
            <a:endParaRPr lang="de-DE" sz="1200" dirty="0">
              <a:latin typeface="+mj-lt"/>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8772" y="6294665"/>
            <a:ext cx="353727" cy="538843"/>
          </a:xfrm>
          <a:prstGeom prst="rect">
            <a:avLst/>
          </a:prstGeom>
        </p:spPr>
      </p:pic>
      <p:sp>
        <p:nvSpPr>
          <p:cNvPr id="10" name="Textfeld 9"/>
          <p:cNvSpPr txBox="1"/>
          <p:nvPr/>
        </p:nvSpPr>
        <p:spPr>
          <a:xfrm>
            <a:off x="8147957" y="5647744"/>
            <a:ext cx="767443" cy="646331"/>
          </a:xfrm>
          <a:prstGeom prst="rect">
            <a:avLst/>
          </a:prstGeom>
          <a:noFill/>
        </p:spPr>
        <p:txBody>
          <a:bodyPr wrap="square" rtlCol="0">
            <a:spAutoFit/>
          </a:bodyPr>
          <a:lstStyle/>
          <a:p>
            <a:r>
              <a:rPr lang="de-DE" sz="1200" dirty="0" err="1" smtClean="0">
                <a:latin typeface="+mj-lt"/>
              </a:rPr>
              <a:t>Reprä</a:t>
            </a:r>
            <a:r>
              <a:rPr lang="de-DE" sz="1200" dirty="0" smtClean="0">
                <a:latin typeface="+mj-lt"/>
              </a:rPr>
              <a:t>-</a:t>
            </a:r>
            <a:r>
              <a:rPr lang="de-DE" sz="1200" dirty="0" err="1" smtClean="0">
                <a:latin typeface="+mj-lt"/>
              </a:rPr>
              <a:t>sentativ</a:t>
            </a:r>
            <a:r>
              <a:rPr lang="de-DE" sz="1200" dirty="0" smtClean="0">
                <a:latin typeface="+mj-lt"/>
              </a:rPr>
              <a:t>-studie</a:t>
            </a:r>
            <a:endParaRPr lang="de-DE" sz="1200" dirty="0">
              <a:latin typeface="+mj-lt"/>
            </a:endParaRPr>
          </a:p>
        </p:txBody>
      </p:sp>
    </p:spTree>
    <p:extLst>
      <p:ext uri="{BB962C8B-B14F-4D97-AF65-F5344CB8AC3E}">
        <p14:creationId xmlns:p14="http://schemas.microsoft.com/office/powerpoint/2010/main" val="325916491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_Standard WI">
  <a:themeElements>
    <a:clrScheme name="Normal W Ilg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Normal W Il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Normal W Ilg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ormal W Ilg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ormal W Ilg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ormal W Ilg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ormal W Ilg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ormal W Ilg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ormal W Ilg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_Standard WI">
  <a:themeElements>
    <a:clrScheme name="Normal W Ilg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Normal W Il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Normal W Ilg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ormal W Ilg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ormal W Ilg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ormal W Ilg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ormal W Ilg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ormal W Ilg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ormal W Ilg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ormal W Ilg">
  <a:themeElements>
    <a:clrScheme name="1_Normal W Ilg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Normal W Il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1_Normal W Ilg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Normal W Ilg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Normal W Ilg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1_Normal W Ilg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Normal W Ilg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Normal W Ilg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1_Normal W Ilg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_Standard WI ohne Randleiste</Template>
  <TotalTime>0</TotalTime>
  <Words>758</Words>
  <Application>Microsoft Office PowerPoint</Application>
  <PresentationFormat>Bildschirmpräsentation (4:3)</PresentationFormat>
  <Paragraphs>107</Paragraphs>
  <Slides>26</Slides>
  <Notes>7</Notes>
  <HiddenSlides>0</HiddenSlides>
  <MMClips>0</MMClips>
  <ScaleCrop>false</ScaleCrop>
  <HeadingPairs>
    <vt:vector size="6" baseType="variant">
      <vt:variant>
        <vt:lpstr>Verwendete Schriftarten</vt:lpstr>
      </vt:variant>
      <vt:variant>
        <vt:i4>4</vt:i4>
      </vt:variant>
      <vt:variant>
        <vt:lpstr>Design</vt:lpstr>
      </vt:variant>
      <vt:variant>
        <vt:i4>3</vt:i4>
      </vt:variant>
      <vt:variant>
        <vt:lpstr>Folientitel</vt:lpstr>
      </vt:variant>
      <vt:variant>
        <vt:i4>26</vt:i4>
      </vt:variant>
    </vt:vector>
  </HeadingPairs>
  <TitlesOfParts>
    <vt:vector size="33" baseType="lpstr">
      <vt:lpstr>Arial</vt:lpstr>
      <vt:lpstr>Souvenir Lt BT</vt:lpstr>
      <vt:lpstr>Tahoma</vt:lpstr>
      <vt:lpstr>Wingdings</vt:lpstr>
      <vt:lpstr>2__Standard WI</vt:lpstr>
      <vt:lpstr>3__Standard WI</vt:lpstr>
      <vt:lpstr>1_Normal W Ilg</vt:lpstr>
      <vt:lpstr>Jung – evangelisch – engagiert </vt:lpstr>
      <vt:lpstr>Junge Menschen sind besonders engagiert</vt:lpstr>
      <vt:lpstr>Evangelische sind  besonders engagiert</vt:lpstr>
      <vt:lpstr>Die Studien im Überblick (alle aus 2016/2017)</vt:lpstr>
      <vt:lpstr>PowerPoint-Präsentation</vt:lpstr>
      <vt:lpstr>Verständnisgrundlagen zur Repräsentativstudie</vt:lpstr>
      <vt:lpstr>Wo engagieren sich junge Menschen?</vt:lpstr>
      <vt:lpstr>Konfi-Zeit als Initialzündung für ehrenamtliches Engagement</vt:lpstr>
      <vt:lpstr>Konfi-Zeit als Initialzündung für ehrenamtliches Engagement</vt:lpstr>
      <vt:lpstr>Hinderungsgründe für ehrenamtliches Engagement</vt:lpstr>
      <vt:lpstr>Anfragen für ein ehrenamtliches Engagement</vt:lpstr>
      <vt:lpstr>Wertschätzung: Der (manchmal fehlende) Treibstoff des Ehrenamts</vt:lpstr>
      <vt:lpstr>PowerPoint-Präsentation</vt:lpstr>
      <vt:lpstr>Verständnisgrundlagen zur Längsschnittstudie</vt:lpstr>
      <vt:lpstr>Rückblick auf die Konfirmation</vt:lpstr>
      <vt:lpstr>Entwicklung von Einstellungen: Glaube</vt:lpstr>
      <vt:lpstr>Entwicklung von Einstellungen: Kirche</vt:lpstr>
      <vt:lpstr>Konfi-Zeit und Kirchenbindung</vt:lpstr>
      <vt:lpstr>Prädiktoren für ehrenamtliches Engagement</vt:lpstr>
      <vt:lpstr>These 1</vt:lpstr>
      <vt:lpstr>These 2</vt:lpstr>
      <vt:lpstr>These 3</vt:lpstr>
      <vt:lpstr>These 4</vt:lpstr>
      <vt:lpstr>These 5</vt:lpstr>
      <vt:lpstr>These 6</vt:lpstr>
      <vt:lpstr>These 7</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2018-09-24T12:11:23Z</dcterms:created>
  <dcterms:modified xsi:type="dcterms:W3CDTF">2018-09-26T07:02:07Z</dcterms:modified>
</cp:coreProperties>
</file>