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ECBED46-FEDE-4D45-895F-AAA034320B58}" type="datetime1">
              <a:rPr lang="en-US"/>
              <a:pPr lvl="0"/>
              <a:t>3/2/2016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F7E4E7A-1EEF-43F7-AF03-A480C57312D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4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B017014-6925-4608-B2E1-FA6FA6FA431A}" type="slidenum">
              <a:t>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7675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FE31784-98CC-43B2-8E9A-578B06173321}" type="slidenum">
              <a:t>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1374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93FD780-812F-43FF-BEFD-A1A7933904D3}" type="slidenum">
              <a:t>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2496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6CC2561-D4CF-4BC3-ABDE-483A8BBC2415}" type="slidenum">
              <a:t>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0922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1F6DBFF-2847-4732-994F-30E33F14BDD7}" type="slidenum">
              <a:t>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2538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CD15953-DD14-4A93-8E88-645F8C729B45}" type="slidenum">
              <a:t>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3890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709089-5988-4150-AD4A-55E8E5DECE7E}" type="slidenum">
              <a:t>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7202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8159A7-FD0F-4AAD-BBA4-B9CCAAC19232}" type="datetime1">
              <a:rPr lang="de-DE"/>
              <a:pPr lvl="0"/>
              <a:t>02.03.2016</a:t>
            </a:fld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069855-BCA6-47C4-B6E2-328A608532A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507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52D241-72F7-4B29-AE32-084477633B88}" type="datetime1">
              <a:rPr lang="de-DE"/>
              <a:pPr lvl="0"/>
              <a:t>02.03.2016</a:t>
            </a:fld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B99893-70FC-42EB-A0A9-04A88813660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36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8E9519-24D8-435F-82B7-0241597A74B1}" type="datetime1">
              <a:rPr lang="de-DE"/>
              <a:pPr lvl="0"/>
              <a:t>02.03.2016</a:t>
            </a:fld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09F369-1BF5-4674-87C7-21728E4FD578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747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5AA912-04FD-4F98-AEE6-39D39AF07F07}" type="datetime1">
              <a:rPr lang="de-DE"/>
              <a:pPr lvl="0"/>
              <a:t>02.03.2016</a:t>
            </a:fld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EE57B0-DDF9-49D8-A974-C072C1EAA9A5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065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3D976C-ECDA-4058-90FA-93FDDB424143}" type="datetime1">
              <a:rPr lang="de-DE"/>
              <a:pPr lvl="0"/>
              <a:t>02.03.2016</a:t>
            </a:fld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0BA142-414B-4B08-A48C-1E11168F0B53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67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FE309A-CF7A-4326-8930-16A5D810F448}" type="datetime1">
              <a:rPr lang="de-DE"/>
              <a:pPr lvl="0"/>
              <a:t>02.03.2016</a:t>
            </a:fld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93C196-45CF-4845-9A6B-6CDF4F17BFA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725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5CDDB7-D86A-4E7B-8179-E75FC7B4D9DC}" type="datetime1">
              <a:rPr lang="de-DE"/>
              <a:pPr lvl="0"/>
              <a:t>02.03.2016</a:t>
            </a:fld>
            <a:endParaRPr lang="de-DE"/>
          </a:p>
        </p:txBody>
      </p:sp>
      <p:sp>
        <p:nvSpPr>
          <p:cNvPr id="8" name="Fußzeilenplatzhalt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9" name="Foliennummernplatzhalt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8306B2-AB60-448E-8B9A-5F912653F7C5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01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D89ED4-8D7C-4349-8929-1349BE0CDEC3}" type="datetime1">
              <a:rPr lang="de-DE"/>
              <a:pPr lvl="0"/>
              <a:t>02.03.2016</a:t>
            </a:fld>
            <a:endParaRPr lang="de-DE"/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78605C-E59A-44F1-AAE7-001B8AA0213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901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679C2C-A7E5-40D7-9AC8-1D962F126FF9}" type="datetime1">
              <a:rPr lang="de-DE"/>
              <a:pPr lvl="0"/>
              <a:t>02.03.2016</a:t>
            </a:fld>
            <a:endParaRPr lang="de-DE"/>
          </a:p>
        </p:txBody>
      </p:sp>
      <p:sp>
        <p:nvSpPr>
          <p:cNvPr id="3" name="Fußzeilenplatzhalt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oliennummernplatzhalt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9C47B8-8D40-4F8A-AA92-EEA706C5A9E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149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A854EA-1C35-459A-B9CE-B09D06195CF8}" type="datetime1">
              <a:rPr lang="de-DE"/>
              <a:pPr lvl="0"/>
              <a:t>02.03.2016</a:t>
            </a:fld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B366C3-C18F-4033-89F4-8D89364152E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39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de-DE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32A085-B563-4F8E-B6F1-4DAF311A7524}" type="datetime1">
              <a:rPr lang="de-DE"/>
              <a:pPr lvl="0"/>
              <a:t>02.03.2016</a:t>
            </a:fld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270464-33D0-4582-9CCE-1AEFC7AFAFF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95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864EDDB-D06C-454E-A001-03CEF3D93901}" type="datetime1">
              <a:rPr lang="de-DE"/>
              <a:pPr lvl="0"/>
              <a:t>02.03.2016</a:t>
            </a:fld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FC36831D-400F-4CF2-8259-6B80798CC5D0}" type="slidenum"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de-DE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de-DE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de-DE" b="1" dirty="0" smtClean="0">
                <a:latin typeface="Calibri"/>
              </a:rPr>
              <a:t/>
            </a:r>
            <a:br>
              <a:rPr lang="de-DE" b="1" dirty="0" smtClean="0">
                <a:latin typeface="Calibri"/>
              </a:rPr>
            </a:br>
            <a:r>
              <a:rPr lang="de-DE" sz="4400" b="1" u="sng" dirty="0" smtClean="0">
                <a:latin typeface="Calibri"/>
              </a:rPr>
              <a:t>GIF-Project 2015-2017</a:t>
            </a:r>
            <a:r>
              <a:rPr lang="de-DE" sz="4400" b="1" dirty="0">
                <a:latin typeface="Calibri"/>
              </a:rPr>
              <a:t/>
            </a:r>
            <a:br>
              <a:rPr lang="de-DE" sz="4400" b="1" dirty="0">
                <a:latin typeface="Calibri"/>
              </a:rPr>
            </a:br>
            <a:r>
              <a:rPr lang="de-DE" sz="4400" b="1" dirty="0" smtClean="0">
                <a:latin typeface="Calibri"/>
              </a:rPr>
              <a:t>Isaac </a:t>
            </a:r>
            <a:r>
              <a:rPr lang="de-DE" sz="4400" b="1" dirty="0">
                <a:latin typeface="Calibri"/>
              </a:rPr>
              <a:t>Breuer</a:t>
            </a:r>
            <a:br>
              <a:rPr lang="de-DE" sz="4400" b="1" dirty="0">
                <a:latin typeface="Calibri"/>
              </a:rPr>
            </a:br>
            <a:r>
              <a:rPr lang="de-DE" sz="4400" b="1" dirty="0" smtClean="0">
                <a:latin typeface="Calibri"/>
              </a:rPr>
              <a:t>Selected </a:t>
            </a:r>
            <a:r>
              <a:rPr lang="de-DE" sz="4400" b="1" dirty="0">
                <a:latin typeface="Calibri"/>
              </a:rPr>
              <a:t>Works</a:t>
            </a:r>
            <a:endParaRPr lang="de-DE" sz="4400" dirty="0">
              <a:latin typeface="Calibri"/>
            </a:endParaRP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549828"/>
          </a:xfrm>
        </p:spPr>
        <p:txBody>
          <a:bodyPr/>
          <a:lstStyle/>
          <a:p>
            <a:pPr lvl="0"/>
            <a:r>
              <a:rPr lang="de-DE" dirty="0"/>
              <a:t>Prof. Dr. Matthias </a:t>
            </a:r>
            <a:r>
              <a:rPr lang="de-DE" dirty="0" smtClean="0"/>
              <a:t>Morgenstern (Eberhard Karls-Universität Tübingen)</a:t>
            </a:r>
          </a:p>
          <a:p>
            <a:pPr lvl="0"/>
            <a:r>
              <a:rPr lang="de-DE" dirty="0" smtClean="0"/>
              <a:t>Prof. Dr. Meir Hildesheimer (Bar Ilan-University, Israel)</a:t>
            </a:r>
          </a:p>
          <a:p>
            <a:pPr lvl="0"/>
            <a:endParaRPr lang="de-DE" dirty="0"/>
          </a:p>
        </p:txBody>
      </p:sp>
      <p:pic>
        <p:nvPicPr>
          <p:cNvPr id="4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66" y="48572"/>
            <a:ext cx="859700" cy="924677"/>
          </a:xfrm>
          <a:prstGeom prst="rect">
            <a:avLst/>
          </a:prstGeom>
          <a:solidFill>
            <a:srgbClr val="AFABAB"/>
          </a:solidFill>
          <a:ln>
            <a:noFill/>
          </a:ln>
        </p:spPr>
      </p:pic>
      <p:pic>
        <p:nvPicPr>
          <p:cNvPr id="5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929" y="5460037"/>
            <a:ext cx="2912455" cy="900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421983" y="387614"/>
            <a:ext cx="5232242" cy="1440097"/>
          </a:xfrm>
        </p:spPr>
        <p:txBody>
          <a:bodyPr/>
          <a:lstStyle/>
          <a:p>
            <a:pPr lvl="0"/>
            <a:r>
              <a:rPr lang="de-DE" sz="4400" b="1">
                <a:latin typeface="Calibri"/>
              </a:rPr>
              <a:t>Isaak Breuer</a:t>
            </a:r>
            <a:br>
              <a:rPr lang="de-DE" sz="4400" b="1">
                <a:latin typeface="Calibri"/>
              </a:rPr>
            </a:br>
            <a:r>
              <a:rPr lang="de-DE" sz="4400" b="1">
                <a:latin typeface="Calibri"/>
              </a:rPr>
              <a:t>(1883-1946)</a:t>
            </a:r>
          </a:p>
        </p:txBody>
      </p:sp>
      <p:sp>
        <p:nvSpPr>
          <p:cNvPr id="3" name="Textplatzhalter 3"/>
          <p:cNvSpPr txBox="1">
            <a:spLocks noGrp="1"/>
          </p:cNvSpPr>
          <p:nvPr>
            <p:ph type="body" idx="2"/>
          </p:nvPr>
        </p:nvSpPr>
        <p:spPr>
          <a:xfrm>
            <a:off x="748226" y="2405237"/>
            <a:ext cx="6186830" cy="3811584"/>
          </a:xfrm>
        </p:spPr>
        <p:txBody>
          <a:bodyPr/>
          <a:lstStyle/>
          <a:p>
            <a:pPr marL="285750" lvl="0" indent="-285750">
              <a:buChar char="•"/>
            </a:pPr>
            <a:r>
              <a:rPr lang="de-DE" sz="3200" b="1" dirty="0" smtClean="0"/>
              <a:t>Born in </a:t>
            </a:r>
            <a:r>
              <a:rPr lang="de-DE" sz="3200" b="1" dirty="0" err="1" smtClean="0"/>
              <a:t>Pápa</a:t>
            </a:r>
            <a:r>
              <a:rPr lang="de-DE" sz="3200" b="1" dirty="0" smtClean="0"/>
              <a:t> (</a:t>
            </a:r>
            <a:r>
              <a:rPr lang="de-DE" sz="3200" b="1" dirty="0" err="1" smtClean="0"/>
              <a:t>Hungary</a:t>
            </a:r>
            <a:r>
              <a:rPr lang="de-DE" sz="3200" b="1" dirty="0" smtClean="0"/>
              <a:t>), </a:t>
            </a:r>
            <a:r>
              <a:rPr lang="de-DE" sz="3200" b="1" dirty="0" err="1" smtClean="0"/>
              <a:t>lived</a:t>
            </a:r>
            <a:r>
              <a:rPr lang="de-DE" sz="3200" b="1" dirty="0" smtClean="0"/>
              <a:t> in Frankfurt </a:t>
            </a:r>
            <a:r>
              <a:rPr lang="de-DE" sz="3200" b="1" dirty="0"/>
              <a:t>a.M</a:t>
            </a:r>
            <a:r>
              <a:rPr lang="de-DE" sz="3200" b="1" dirty="0" smtClean="0"/>
              <a:t>. </a:t>
            </a:r>
            <a:r>
              <a:rPr lang="de-DE" sz="3200" b="1" dirty="0" err="1" smtClean="0"/>
              <a:t>and</a:t>
            </a:r>
            <a:r>
              <a:rPr lang="de-DE" sz="3200" b="1" dirty="0" smtClean="0"/>
              <a:t> </a:t>
            </a:r>
            <a:r>
              <a:rPr lang="de-DE" sz="3200" b="1" dirty="0"/>
              <a:t>Jerusalem</a:t>
            </a:r>
          </a:p>
          <a:p>
            <a:pPr marL="285750" lvl="0" indent="-285750">
              <a:buChar char="•"/>
            </a:pPr>
            <a:r>
              <a:rPr lang="de-DE" sz="3200" b="1" dirty="0" err="1"/>
              <a:t>Philosopher</a:t>
            </a:r>
            <a:r>
              <a:rPr lang="de-DE" sz="3200" b="1" dirty="0"/>
              <a:t>, </a:t>
            </a:r>
            <a:r>
              <a:rPr lang="de-DE" sz="3200" b="1" dirty="0" smtClean="0"/>
              <a:t>legal </a:t>
            </a:r>
            <a:r>
              <a:rPr lang="de-DE" sz="3200" b="1" dirty="0" err="1" smtClean="0"/>
              <a:t>scholar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and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attorney</a:t>
            </a:r>
            <a:r>
              <a:rPr lang="de-DE" sz="3200" b="1" dirty="0" smtClean="0"/>
              <a:t>, </a:t>
            </a:r>
            <a:r>
              <a:rPr lang="de-DE" sz="3200" b="1" dirty="0" err="1" smtClean="0"/>
              <a:t>novelist</a:t>
            </a:r>
            <a:r>
              <a:rPr lang="de-DE" sz="3200" b="1" dirty="0" smtClean="0"/>
              <a:t>, </a:t>
            </a:r>
            <a:r>
              <a:rPr lang="de-DE" sz="3200" b="1" dirty="0" err="1" smtClean="0"/>
              <a:t>political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activist</a:t>
            </a:r>
            <a:endParaRPr lang="de-DE" sz="3200" b="1" dirty="0"/>
          </a:p>
          <a:p>
            <a:pPr marL="285750" lvl="0" indent="-285750">
              <a:buChar char="•"/>
            </a:pPr>
            <a:r>
              <a:rPr lang="de-DE" sz="3200" b="1" dirty="0" err="1" smtClean="0"/>
              <a:t>Spokesman</a:t>
            </a:r>
            <a:r>
              <a:rPr lang="de-DE" sz="3200" b="1" dirty="0" smtClean="0"/>
              <a:t> of German-Jewish </a:t>
            </a:r>
            <a:r>
              <a:rPr lang="de-DE" sz="3200" b="1" dirty="0" err="1" smtClean="0"/>
              <a:t>Orthodoxy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and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Agudat</a:t>
            </a:r>
            <a:r>
              <a:rPr lang="de-DE" sz="3200" b="1" dirty="0" smtClean="0"/>
              <a:t> Israel</a:t>
            </a:r>
            <a:endParaRPr lang="de-DE" sz="3200" b="1" dirty="0"/>
          </a:p>
          <a:p>
            <a:pPr marL="285750" lvl="0" indent="-285750">
              <a:buChar char="•"/>
            </a:pPr>
            <a:r>
              <a:rPr lang="de-DE" sz="3200" b="1" dirty="0" err="1" smtClean="0"/>
              <a:t>Ideologist</a:t>
            </a:r>
            <a:r>
              <a:rPr lang="de-DE" sz="3200" b="1" dirty="0" smtClean="0"/>
              <a:t> of an alternative </a:t>
            </a:r>
            <a:r>
              <a:rPr lang="de-DE" sz="3200" b="1" dirty="0" err="1"/>
              <a:t>Zionism</a:t>
            </a:r>
            <a:endParaRPr lang="de-DE" sz="3200" b="1" dirty="0"/>
          </a:p>
          <a:p>
            <a:pPr marL="285750" lvl="0" indent="-285750">
              <a:buChar char="•"/>
            </a:pPr>
            <a:endParaRPr lang="de-DE" dirty="0"/>
          </a:p>
        </p:txBody>
      </p:sp>
      <p:pic>
        <p:nvPicPr>
          <p:cNvPr id="4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951" y="387614"/>
            <a:ext cx="3848746" cy="5973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66" y="48572"/>
            <a:ext cx="859700" cy="924677"/>
          </a:xfrm>
          <a:prstGeom prst="rect">
            <a:avLst/>
          </a:prstGeom>
          <a:solidFill>
            <a:srgbClr val="AFABAB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890942" y="390412"/>
            <a:ext cx="5232242" cy="708916"/>
          </a:xfrm>
        </p:spPr>
        <p:txBody>
          <a:bodyPr/>
          <a:lstStyle/>
          <a:p>
            <a:pPr lvl="0"/>
            <a:r>
              <a:rPr lang="de-DE" sz="4400" b="1">
                <a:latin typeface="Calibri"/>
              </a:rPr>
              <a:t>Oeuvre</a:t>
            </a:r>
            <a:endParaRPr lang="en-US" sz="4400" b="1">
              <a:latin typeface="Calibri"/>
            </a:endParaRPr>
          </a:p>
        </p:txBody>
      </p:sp>
      <p:sp>
        <p:nvSpPr>
          <p:cNvPr id="3" name="Textplatzhalter 3"/>
          <p:cNvSpPr txBox="1">
            <a:spLocks noGrp="1"/>
          </p:cNvSpPr>
          <p:nvPr>
            <p:ph type="body" idx="2"/>
          </p:nvPr>
        </p:nvSpPr>
        <p:spPr>
          <a:xfrm>
            <a:off x="599709" y="1480559"/>
            <a:ext cx="6186830" cy="4673653"/>
          </a:xfrm>
        </p:spPr>
        <p:txBody>
          <a:bodyPr/>
          <a:lstStyle/>
          <a:p>
            <a:pPr marL="285750" lvl="0" indent="-285750">
              <a:buChar char="•"/>
            </a:pPr>
            <a:r>
              <a:rPr lang="de-DE" sz="3200" b="1"/>
              <a:t>Early Writings</a:t>
            </a:r>
            <a:endParaRPr lang="en-US" sz="3200" b="1"/>
          </a:p>
          <a:p>
            <a:pPr marL="285750" lvl="0" indent="-285750">
              <a:buChar char="•"/>
            </a:pPr>
            <a:r>
              <a:rPr lang="de-DE" sz="3200" b="1"/>
              <a:t>Belles-lettres and novels</a:t>
            </a:r>
          </a:p>
          <a:p>
            <a:pPr marL="285750" lvl="0" indent="-285750">
              <a:buChar char="•"/>
            </a:pPr>
            <a:r>
              <a:rPr lang="de-DE" sz="3200" b="1"/>
              <a:t>Philosophy, law and legal theory</a:t>
            </a:r>
          </a:p>
          <a:p>
            <a:pPr marL="285750" lvl="0" indent="-285750">
              <a:buChar char="•"/>
            </a:pPr>
            <a:r>
              <a:rPr lang="de-DE" sz="3200" b="1"/>
              <a:t>History of German Orthodoxy</a:t>
            </a:r>
          </a:p>
          <a:p>
            <a:pPr marL="285750" lvl="0" indent="-285750">
              <a:buChar char="•"/>
            </a:pPr>
            <a:r>
              <a:rPr lang="de-DE" sz="3200" b="1"/>
              <a:t>Philosophy of religion</a:t>
            </a:r>
          </a:p>
          <a:p>
            <a:pPr marL="285750" lvl="0" indent="-285750">
              <a:buChar char="•"/>
            </a:pPr>
            <a:r>
              <a:rPr lang="de-DE" sz="3200" b="1"/>
              <a:t>Zionism and Agudism</a:t>
            </a:r>
          </a:p>
          <a:p>
            <a:pPr marL="285750" lvl="0" indent="-285750">
              <a:buChar char="•"/>
            </a:pPr>
            <a:r>
              <a:rPr lang="de-DE" sz="3200" b="1"/>
              <a:t>Hebrew texts</a:t>
            </a:r>
          </a:p>
          <a:p>
            <a:pPr marL="285750" lvl="0" indent="-285750">
              <a:buChar char="•"/>
            </a:pPr>
            <a:r>
              <a:rPr lang="de-DE" sz="3200" b="1"/>
              <a:t>Miscellanea</a:t>
            </a:r>
          </a:p>
        </p:txBody>
      </p:sp>
      <p:pic>
        <p:nvPicPr>
          <p:cNvPr id="4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839" y="1797975"/>
            <a:ext cx="1956139" cy="3472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215" y="299877"/>
            <a:ext cx="1747930" cy="2646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0695" y="3199293"/>
            <a:ext cx="1967048" cy="2855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566" y="48572"/>
            <a:ext cx="859700" cy="924677"/>
          </a:xfrm>
          <a:prstGeom prst="rect">
            <a:avLst/>
          </a:prstGeom>
          <a:solidFill>
            <a:srgbClr val="AFABAB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2956465" y="298926"/>
            <a:ext cx="6126662" cy="927841"/>
          </a:xfrm>
        </p:spPr>
        <p:txBody>
          <a:bodyPr anchorCtr="1"/>
          <a:lstStyle/>
          <a:p>
            <a:pPr lvl="0" algn="ctr"/>
            <a:r>
              <a:rPr lang="de-DE" b="1">
                <a:latin typeface="Calibri"/>
              </a:rPr>
              <a:t>Research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7517613" y="1724686"/>
            <a:ext cx="4524908" cy="2992172"/>
          </a:xfrm>
        </p:spPr>
        <p:txBody>
          <a:bodyPr/>
          <a:lstStyle/>
          <a:p>
            <a:pPr lvl="0"/>
            <a:r>
              <a:rPr lang="de-DE" sz="3200" b="1" dirty="0"/>
              <a:t>New </a:t>
            </a:r>
            <a:r>
              <a:rPr lang="de-DE" sz="3200" b="1" dirty="0" err="1"/>
              <a:t>annotated</a:t>
            </a:r>
            <a:r>
              <a:rPr lang="de-DE" sz="3200" b="1" dirty="0"/>
              <a:t> </a:t>
            </a:r>
            <a:r>
              <a:rPr lang="de-DE" sz="3200" b="1" dirty="0" err="1" smtClean="0"/>
              <a:t>edition</a:t>
            </a:r>
            <a:r>
              <a:rPr lang="de-DE" sz="3200" b="1" dirty="0" smtClean="0"/>
              <a:t> </a:t>
            </a:r>
            <a:r>
              <a:rPr lang="de-DE" sz="3200" b="1" dirty="0"/>
              <a:t>of </a:t>
            </a:r>
            <a:r>
              <a:rPr lang="de-DE" sz="3200" b="1" dirty="0" err="1"/>
              <a:t>Breuer's</a:t>
            </a:r>
            <a:r>
              <a:rPr lang="de-DE" sz="3200" b="1" dirty="0"/>
              <a:t> </a:t>
            </a:r>
            <a:r>
              <a:rPr lang="de-DE" sz="3200" b="1" dirty="0" err="1"/>
              <a:t>major</a:t>
            </a:r>
            <a:r>
              <a:rPr lang="de-DE" sz="3200" b="1" dirty="0"/>
              <a:t> </a:t>
            </a:r>
            <a:r>
              <a:rPr lang="de-DE" sz="3200" b="1" dirty="0" err="1" smtClean="0"/>
              <a:t>works</a:t>
            </a:r>
            <a:r>
              <a:rPr lang="de-DE" sz="3200" b="1" dirty="0" smtClean="0"/>
              <a:t> in </a:t>
            </a:r>
            <a:r>
              <a:rPr lang="de-DE" sz="3200" b="1" dirty="0" err="1" smtClean="0"/>
              <a:t>the</a:t>
            </a:r>
            <a:r>
              <a:rPr lang="de-DE" sz="3200" b="1" dirty="0" smtClean="0"/>
              <a:t> original </a:t>
            </a:r>
            <a:r>
              <a:rPr lang="de-DE" sz="3200" b="1" dirty="0" err="1" smtClean="0"/>
              <a:t>language</a:t>
            </a:r>
            <a:r>
              <a:rPr lang="de-DE" sz="3200" b="1" dirty="0" smtClean="0"/>
              <a:t> (German, English, </a:t>
            </a:r>
            <a:r>
              <a:rPr lang="de-DE" sz="3200" b="1" dirty="0" err="1" smtClean="0"/>
              <a:t>Hebrew</a:t>
            </a:r>
            <a:r>
              <a:rPr lang="de-DE" sz="3200" b="1" dirty="0" smtClean="0"/>
              <a:t>) </a:t>
            </a:r>
            <a:endParaRPr lang="en-US" sz="3200" b="1" dirty="0"/>
          </a:p>
          <a:p>
            <a:pPr lvl="0"/>
            <a:r>
              <a:rPr lang="de-DE" sz="3200" b="1" dirty="0" err="1"/>
              <a:t>Completion</a:t>
            </a:r>
            <a:r>
              <a:rPr lang="de-DE" sz="3200" b="1" dirty="0"/>
              <a:t> of </a:t>
            </a:r>
            <a:r>
              <a:rPr lang="de-DE" sz="3200" b="1" dirty="0" err="1"/>
              <a:t>bibliography</a:t>
            </a:r>
            <a:endParaRPr lang="de-DE" sz="3200" b="1" dirty="0"/>
          </a:p>
          <a:p>
            <a:pPr lvl="0"/>
            <a:r>
              <a:rPr lang="de-DE" sz="3200" b="1" dirty="0"/>
              <a:t>New </a:t>
            </a:r>
            <a:r>
              <a:rPr lang="de-DE" sz="3200" b="1" dirty="0" err="1"/>
              <a:t>manuscripts</a:t>
            </a:r>
            <a:r>
              <a:rPr lang="de-DE" sz="3200" b="1" dirty="0"/>
              <a:t>, </a:t>
            </a:r>
            <a:r>
              <a:rPr lang="de-DE" sz="3200" b="1" dirty="0" err="1"/>
              <a:t>texts</a:t>
            </a:r>
            <a:r>
              <a:rPr lang="de-DE" sz="3200" b="1" dirty="0"/>
              <a:t>, </a:t>
            </a:r>
            <a:r>
              <a:rPr lang="de-DE" sz="3200" b="1" dirty="0" err="1"/>
              <a:t>documents</a:t>
            </a:r>
            <a:endParaRPr lang="de-DE" sz="3200" b="1" dirty="0"/>
          </a:p>
        </p:txBody>
      </p:sp>
      <p:pic>
        <p:nvPicPr>
          <p:cNvPr id="4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66" y="48572"/>
            <a:ext cx="859700" cy="924677"/>
          </a:xfrm>
          <a:prstGeom prst="rect">
            <a:avLst/>
          </a:prstGeom>
          <a:solidFill>
            <a:srgbClr val="AFABAB"/>
          </a:solidFill>
          <a:ln>
            <a:noFill/>
          </a:ln>
        </p:spPr>
      </p:pic>
      <p:pic>
        <p:nvPicPr>
          <p:cNvPr id="5" name="Inhaltsplatzhalter 9"/>
          <p:cNvPicPr>
            <a:picLocks noGrp="1" noChangeAspect="1"/>
          </p:cNvPicPr>
          <p:nvPr>
            <p:ph idx="2"/>
          </p:nvPr>
        </p:nvPicPr>
        <p:blipFill>
          <a:blip r:embed="rId4"/>
          <a:stretch>
            <a:fillRect/>
          </a:stretch>
        </p:blipFill>
        <p:spPr>
          <a:xfrm>
            <a:off x="263356" y="1556793"/>
            <a:ext cx="6949970" cy="439734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2605489" y="48572"/>
            <a:ext cx="7237283" cy="1325559"/>
          </a:xfrm>
        </p:spPr>
        <p:txBody>
          <a:bodyPr/>
          <a:lstStyle/>
          <a:p>
            <a:pPr lvl="0"/>
            <a:r>
              <a:rPr lang="de-DE" sz="3200" b="1" dirty="0" err="1">
                <a:latin typeface="Calibri"/>
              </a:rPr>
              <a:t>Comparing</a:t>
            </a:r>
            <a:r>
              <a:rPr lang="de-DE" sz="3200" b="1" dirty="0">
                <a:latin typeface="Calibri"/>
              </a:rPr>
              <a:t> </a:t>
            </a:r>
            <a:r>
              <a:rPr lang="de-DE" sz="3200" b="1" dirty="0" err="1">
                <a:latin typeface="Calibri"/>
              </a:rPr>
              <a:t>and</a:t>
            </a:r>
            <a:r>
              <a:rPr lang="de-DE" sz="3200" b="1" dirty="0">
                <a:latin typeface="Calibri"/>
              </a:rPr>
              <a:t> </a:t>
            </a:r>
            <a:r>
              <a:rPr lang="de-DE" sz="3200" b="1" dirty="0" err="1" smtClean="0">
                <a:latin typeface="Calibri"/>
              </a:rPr>
              <a:t>Commenting</a:t>
            </a:r>
            <a:r>
              <a:rPr lang="de-DE" sz="3200" b="1" dirty="0" smtClean="0">
                <a:latin typeface="Calibri"/>
              </a:rPr>
              <a:t> different </a:t>
            </a:r>
            <a:r>
              <a:rPr lang="de-DE" sz="3200" b="1" dirty="0">
                <a:latin typeface="Calibri"/>
              </a:rPr>
              <a:t>V</a:t>
            </a:r>
            <a:r>
              <a:rPr lang="de-DE" sz="3200" b="1" dirty="0" smtClean="0">
                <a:latin typeface="Calibri"/>
              </a:rPr>
              <a:t>ersions of </a:t>
            </a:r>
            <a:r>
              <a:rPr lang="de-DE" sz="3200" b="1" dirty="0" err="1" smtClean="0">
                <a:latin typeface="Calibri"/>
              </a:rPr>
              <a:t>Breuer‘s</a:t>
            </a:r>
            <a:r>
              <a:rPr lang="de-DE" sz="3200" b="1" dirty="0" smtClean="0">
                <a:latin typeface="Calibri"/>
              </a:rPr>
              <a:t> </a:t>
            </a:r>
            <a:r>
              <a:rPr lang="de-DE" sz="3200" b="1" dirty="0" err="1" smtClean="0">
                <a:latin typeface="Calibri"/>
              </a:rPr>
              <a:t>texts</a:t>
            </a:r>
            <a:endParaRPr lang="de-DE" sz="3200" b="1" dirty="0">
              <a:latin typeface="Calibri"/>
            </a:endParaRPr>
          </a:p>
        </p:txBody>
      </p:sp>
      <p:pic>
        <p:nvPicPr>
          <p:cNvPr id="3" name="Inhaltsplatzhalt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03338" y="1489649"/>
            <a:ext cx="2810006" cy="4790056"/>
          </a:xfrm>
        </p:spPr>
      </p:pic>
      <p:pic>
        <p:nvPicPr>
          <p:cNvPr id="4" name="Inhaltsplatzhalter 4"/>
          <p:cNvPicPr>
            <a:picLocks noGrp="1" noChangeAspect="1"/>
          </p:cNvPicPr>
          <p:nvPr>
            <p:ph idx="2"/>
          </p:nvPr>
        </p:nvPicPr>
        <p:blipFill>
          <a:blip r:embed="rId4"/>
          <a:stretch>
            <a:fillRect/>
          </a:stretch>
        </p:blipFill>
        <p:spPr>
          <a:xfrm>
            <a:off x="8155990" y="1489649"/>
            <a:ext cx="3258153" cy="4790056"/>
          </a:xfrm>
        </p:spPr>
      </p:pic>
      <p:pic>
        <p:nvPicPr>
          <p:cNvPr id="5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405" y="1489649"/>
            <a:ext cx="2376168" cy="4790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566" y="48572"/>
            <a:ext cx="859700" cy="924677"/>
          </a:xfrm>
          <a:prstGeom prst="rect">
            <a:avLst/>
          </a:prstGeom>
          <a:solidFill>
            <a:srgbClr val="AFABAB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071152" y="344573"/>
            <a:ext cx="2264593" cy="1325559"/>
          </a:xfrm>
        </p:spPr>
        <p:txBody>
          <a:bodyPr anchorCtr="1"/>
          <a:lstStyle/>
          <a:p>
            <a:pPr lvl="0" algn="ctr"/>
            <a:r>
              <a:rPr lang="de-DE" sz="2000" b="1">
                <a:latin typeface="Calibri"/>
              </a:rPr>
              <a:t>Project Publications and Activities</a:t>
            </a:r>
            <a:endParaRPr lang="en-US" sz="2000" b="1">
              <a:latin typeface="Calibri"/>
            </a:endParaRPr>
          </a:p>
        </p:txBody>
      </p:sp>
      <p:sp>
        <p:nvSpPr>
          <p:cNvPr id="3" name="Inhaltsplatzhalter 2"/>
          <p:cNvSpPr txBox="1"/>
          <p:nvPr/>
        </p:nvSpPr>
        <p:spPr>
          <a:xfrm>
            <a:off x="2720083" y="1670142"/>
            <a:ext cx="9471912" cy="29921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Volume I: Early </a:t>
            </a:r>
            <a:r>
              <a:rPr lang="de-DE" sz="32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Philosophical</a:t>
            </a:r>
            <a:r>
              <a:rPr lang="de-DE" sz="32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de-DE" sz="32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Writings</a:t>
            </a:r>
            <a:r>
              <a:rPr lang="de-DE" sz="32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Volume II: </a:t>
            </a:r>
            <a:r>
              <a:rPr lang="de-DE" sz="32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Texts on </a:t>
            </a:r>
            <a:r>
              <a:rPr lang="de-DE" sz="32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</a:rPr>
              <a:t>Zionism</a:t>
            </a:r>
            <a:r>
              <a:rPr lang="de-DE" sz="3200" b="1" i="0" u="none" strike="noStrike" kern="1200" cap="none" spc="0" dirty="0" smtClean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de-DE" sz="3200" b="1" i="0" u="none" strike="noStrike" kern="1200" cap="none" spc="0" dirty="0" err="1" smtClean="0">
                <a:solidFill>
                  <a:srgbClr val="000000"/>
                </a:solidFill>
                <a:uFillTx/>
                <a:latin typeface="Calibri"/>
              </a:rPr>
              <a:t>and</a:t>
            </a:r>
            <a:r>
              <a:rPr lang="de-DE" sz="3200" b="1" i="0" u="none" strike="noStrike" kern="1200" cap="none" spc="0" dirty="0" smtClean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de-DE" sz="32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</a:rPr>
              <a:t>Agudism</a:t>
            </a:r>
            <a:r>
              <a:rPr lang="de-DE" sz="32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Volume </a:t>
            </a:r>
            <a:r>
              <a:rPr lang="de-DE" sz="32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III: </a:t>
            </a:r>
            <a:r>
              <a:rPr lang="de-DE" sz="32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Early</a:t>
            </a:r>
            <a:r>
              <a:rPr lang="de-DE" sz="3200" b="1" i="0" u="none" strike="noStrike" kern="1200" cap="none" spc="0" dirty="0" smtClean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de-DE" sz="32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</a:rPr>
              <a:t>Literary</a:t>
            </a:r>
            <a:r>
              <a:rPr lang="de-DE" sz="32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de-DE" sz="32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Writings</a:t>
            </a:r>
            <a:endParaRPr lang="de-DE" sz="32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Academic Conference in Israel </a:t>
            </a:r>
            <a:r>
              <a:rPr lang="de-DE" sz="32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(August 3, </a:t>
            </a:r>
            <a:r>
              <a:rPr lang="de-DE" sz="32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2017)</a:t>
            </a:r>
          </a:p>
        </p:txBody>
      </p:sp>
      <p:pic>
        <p:nvPicPr>
          <p:cNvPr id="4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66" y="48572"/>
            <a:ext cx="859700" cy="924677"/>
          </a:xfrm>
          <a:prstGeom prst="rect">
            <a:avLst/>
          </a:prstGeom>
          <a:solidFill>
            <a:srgbClr val="AFABAB"/>
          </a:solidFill>
          <a:ln>
            <a:noFill/>
          </a:ln>
        </p:spPr>
      </p:pic>
      <p:pic>
        <p:nvPicPr>
          <p:cNvPr id="5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552" y="4098020"/>
            <a:ext cx="7972745" cy="2417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84207" y="404667"/>
            <a:ext cx="10515600" cy="1325559"/>
          </a:xfrm>
        </p:spPr>
        <p:txBody>
          <a:bodyPr anchorCtr="1"/>
          <a:lstStyle/>
          <a:p>
            <a:pPr lvl="0" algn="ctr"/>
            <a:r>
              <a:rPr lang="de-DE" b="1" dirty="0" err="1" smtClean="0">
                <a:latin typeface="Calibri"/>
              </a:rPr>
              <a:t>Our</a:t>
            </a:r>
            <a:r>
              <a:rPr lang="de-DE" b="1" dirty="0" smtClean="0">
                <a:latin typeface="Calibri"/>
              </a:rPr>
              <a:t> Team</a:t>
            </a:r>
            <a:endParaRPr lang="en-US" b="1" dirty="0">
              <a:latin typeface="Calibri"/>
            </a:endParaRPr>
          </a:p>
        </p:txBody>
      </p:sp>
      <p:sp>
        <p:nvSpPr>
          <p:cNvPr id="3" name="Textplatzhalter 5"/>
          <p:cNvSpPr txBox="1">
            <a:spLocks noGrp="1"/>
          </p:cNvSpPr>
          <p:nvPr>
            <p:ph type="body" idx="1"/>
          </p:nvPr>
        </p:nvSpPr>
        <p:spPr>
          <a:xfrm>
            <a:off x="1559500" y="1196748"/>
            <a:ext cx="3228435" cy="1189899"/>
          </a:xfrm>
        </p:spPr>
        <p:txBody>
          <a:bodyPr anchorCtr="1"/>
          <a:lstStyle/>
          <a:p>
            <a:pPr lvl="0" algn="ctr"/>
            <a:endParaRPr lang="de-DE" sz="2000" dirty="0"/>
          </a:p>
          <a:p>
            <a:pPr lvl="0" algn="ctr"/>
            <a:endParaRPr lang="de-DE" sz="2000" dirty="0"/>
          </a:p>
          <a:p>
            <a:pPr lvl="0" algn="ctr"/>
            <a:endParaRPr lang="de-DE" sz="2000" dirty="0"/>
          </a:p>
          <a:p>
            <a:pPr lvl="0" algn="ctr"/>
            <a:endParaRPr lang="de-DE" sz="2000" dirty="0"/>
          </a:p>
          <a:p>
            <a:pPr lvl="0" algn="ctr"/>
            <a:endParaRPr lang="de-DE" sz="2000" dirty="0"/>
          </a:p>
          <a:p>
            <a:pPr lvl="0" algn="ctr"/>
            <a:endParaRPr lang="de-DE" sz="2000" dirty="0"/>
          </a:p>
          <a:p>
            <a:pPr lvl="0" algn="ctr"/>
            <a:r>
              <a:rPr lang="de-DE" sz="2000" dirty="0" err="1"/>
              <a:t>Institutum</a:t>
            </a:r>
            <a:r>
              <a:rPr lang="de-DE" sz="2000" dirty="0"/>
              <a:t> </a:t>
            </a:r>
            <a:r>
              <a:rPr lang="de-DE" sz="2000" dirty="0" err="1"/>
              <a:t>Judaicum</a:t>
            </a:r>
            <a:r>
              <a:rPr lang="de-DE" sz="2000" dirty="0"/>
              <a:t>,</a:t>
            </a:r>
            <a:endParaRPr lang="en-US" sz="2000" dirty="0"/>
          </a:p>
          <a:p>
            <a:pPr lvl="0" algn="ctr"/>
            <a:r>
              <a:rPr lang="de-DE" sz="2000" dirty="0" smtClean="0"/>
              <a:t>Eberhard Karls-Universität </a:t>
            </a:r>
            <a:r>
              <a:rPr lang="de-DE" sz="2000" dirty="0"/>
              <a:t>Tübingen</a:t>
            </a:r>
            <a:r>
              <a:rPr lang="de-DE" dirty="0"/>
              <a:t/>
            </a:r>
            <a:br>
              <a:rPr lang="de-DE" dirty="0"/>
            </a:br>
            <a:endParaRPr lang="en-US" dirty="0"/>
          </a:p>
        </p:txBody>
      </p:sp>
      <p:pic>
        <p:nvPicPr>
          <p:cNvPr id="4" name="Inhaltsplatzhalter 8"/>
          <p:cNvPicPr>
            <a:picLocks noGrp="1" noChangeAspect="1"/>
          </p:cNvPicPr>
          <p:nvPr>
            <p:ph idx="2"/>
          </p:nvPr>
        </p:nvPicPr>
        <p:blipFill>
          <a:blip r:embed="rId3"/>
          <a:stretch>
            <a:fillRect/>
          </a:stretch>
        </p:blipFill>
        <p:spPr>
          <a:xfrm>
            <a:off x="786832" y="2243937"/>
            <a:ext cx="1930115" cy="2905542"/>
          </a:xfrm>
        </p:spPr>
      </p:pic>
      <p:sp>
        <p:nvSpPr>
          <p:cNvPr id="5" name="Textplatzhalter 6"/>
          <p:cNvSpPr txBox="1">
            <a:spLocks noGrp="1"/>
          </p:cNvSpPr>
          <p:nvPr>
            <p:ph type="body" idx="3"/>
          </p:nvPr>
        </p:nvSpPr>
        <p:spPr>
          <a:xfrm>
            <a:off x="7100892" y="850099"/>
            <a:ext cx="4198933" cy="1246994"/>
          </a:xfrm>
        </p:spPr>
        <p:txBody>
          <a:bodyPr/>
          <a:lstStyle/>
          <a:p>
            <a:pPr lvl="0" algn="ctr"/>
            <a:endParaRPr lang="en-US" dirty="0"/>
          </a:p>
          <a:p>
            <a:pPr lvl="0" algn="ctr"/>
            <a:endParaRPr lang="de-DE" dirty="0"/>
          </a:p>
          <a:p>
            <a:pPr lvl="0" algn="ctr"/>
            <a:endParaRPr lang="en-US" dirty="0"/>
          </a:p>
          <a:p>
            <a:pPr lvl="0" algn="ctr"/>
            <a:endParaRPr lang="en-US" dirty="0"/>
          </a:p>
          <a:p>
            <a:pPr lvl="0" algn="ctr"/>
            <a:endParaRPr lang="en-US" dirty="0"/>
          </a:p>
          <a:p>
            <a:pPr lvl="0" algn="ctr"/>
            <a:endParaRPr lang="en-US" dirty="0"/>
          </a:p>
          <a:p>
            <a:pPr lvl="0" algn="ctr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 algn="ctr"/>
            <a:endParaRPr lang="en-US" dirty="0"/>
          </a:p>
          <a:p>
            <a:pPr lvl="0" algn="ctr"/>
            <a:endParaRPr lang="en-US" dirty="0"/>
          </a:p>
          <a:p>
            <a:pPr lvl="0" algn="ctr"/>
            <a:r>
              <a:rPr lang="de-DE" sz="1800" dirty="0"/>
              <a:t>Samson Raphael Hirsch </a:t>
            </a:r>
            <a:r>
              <a:rPr lang="de-DE" sz="1800" dirty="0" err="1"/>
              <a:t>Chair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Research on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Tora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Derekh</a:t>
            </a:r>
            <a:r>
              <a:rPr lang="de-DE" sz="1800" dirty="0"/>
              <a:t> </a:t>
            </a:r>
            <a:r>
              <a:rPr lang="de-DE" sz="1800" dirty="0" err="1"/>
              <a:t>Erez</a:t>
            </a:r>
            <a:r>
              <a:rPr lang="de-DE" sz="1800" dirty="0"/>
              <a:t> Movement, </a:t>
            </a:r>
            <a:r>
              <a:rPr lang="de-DE" sz="1800" dirty="0" smtClean="0"/>
              <a:t>Bar Ilan University </a:t>
            </a:r>
            <a:endParaRPr lang="en-US" sz="1800" dirty="0"/>
          </a:p>
        </p:txBody>
      </p:sp>
      <p:pic>
        <p:nvPicPr>
          <p:cNvPr id="6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66" y="48572"/>
            <a:ext cx="859700" cy="924677"/>
          </a:xfrm>
          <a:prstGeom prst="rect">
            <a:avLst/>
          </a:prstGeom>
          <a:solidFill>
            <a:srgbClr val="AFABAB"/>
          </a:solidFill>
          <a:ln>
            <a:noFill/>
          </a:ln>
        </p:spPr>
      </p:pic>
      <p:pic>
        <p:nvPicPr>
          <p:cNvPr id="7" name="Inhaltsplatzhalter 11"/>
          <p:cNvPicPr>
            <a:picLocks noGrp="1" noChangeAspect="1"/>
          </p:cNvPicPr>
          <p:nvPr>
            <p:ph idx="4"/>
          </p:nvPr>
        </p:nvPicPr>
        <p:blipFill>
          <a:blip r:embed="rId5"/>
          <a:stretch>
            <a:fillRect/>
          </a:stretch>
        </p:blipFill>
        <p:spPr>
          <a:xfrm>
            <a:off x="7182904" y="2242099"/>
            <a:ext cx="1767023" cy="2907389"/>
          </a:xfrm>
        </p:spPr>
      </p:pic>
      <p:pic>
        <p:nvPicPr>
          <p:cNvPr id="8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5760" y="2265316"/>
            <a:ext cx="1859624" cy="286095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16"/>
          <p:cNvSpPr txBox="1"/>
          <p:nvPr/>
        </p:nvSpPr>
        <p:spPr>
          <a:xfrm>
            <a:off x="786832" y="5149489"/>
            <a:ext cx="1930115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Prof. Dr. Matthias Morgenstern</a:t>
            </a:r>
          </a:p>
        </p:txBody>
      </p:sp>
      <p:sp>
        <p:nvSpPr>
          <p:cNvPr id="10" name="Textfeld 17"/>
          <p:cNvSpPr txBox="1"/>
          <p:nvPr/>
        </p:nvSpPr>
        <p:spPr>
          <a:xfrm>
            <a:off x="3238210" y="5149489"/>
            <a:ext cx="1930115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Rabbi Yeshaya P. Balog</a:t>
            </a:r>
          </a:p>
        </p:txBody>
      </p:sp>
      <p:sp>
        <p:nvSpPr>
          <p:cNvPr id="11" name="Textfeld 18"/>
          <p:cNvSpPr txBox="1"/>
          <p:nvPr/>
        </p:nvSpPr>
        <p:spPr>
          <a:xfrm>
            <a:off x="7101358" y="5149489"/>
            <a:ext cx="1930115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Prof. Dr. Meir Hildesheimer</a:t>
            </a:r>
          </a:p>
        </p:txBody>
      </p:sp>
      <p:sp>
        <p:nvSpPr>
          <p:cNvPr id="12" name="Textfeld 19"/>
          <p:cNvSpPr txBox="1"/>
          <p:nvPr/>
        </p:nvSpPr>
        <p:spPr>
          <a:xfrm>
            <a:off x="9369692" y="5126272"/>
            <a:ext cx="1930115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Chaya-Bathya Markovits</a:t>
            </a:r>
          </a:p>
        </p:txBody>
      </p:sp>
      <p:pic>
        <p:nvPicPr>
          <p:cNvPr id="13" name="Grafik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2780" y="2265316"/>
            <a:ext cx="1975798" cy="2860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207</Words>
  <Application>Microsoft Office PowerPoint</Application>
  <PresentationFormat>Breitbild</PresentationFormat>
  <Paragraphs>64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 GIF-Project 2015-2017 Isaac Breuer Selected Works</vt:lpstr>
      <vt:lpstr>Isaak Breuer (1883-1946)</vt:lpstr>
      <vt:lpstr>Oeuvre</vt:lpstr>
      <vt:lpstr>Research</vt:lpstr>
      <vt:lpstr>Comparing and Commenting different Versions of Breuer‘s texts</vt:lpstr>
      <vt:lpstr>Project Publications and Activities</vt:lpstr>
      <vt:lpstr>Our Team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Isaac Breuer –  Selected Writings</dc:title>
  <dc:creator>bwpc</dc:creator>
  <cp:lastModifiedBy>Trick</cp:lastModifiedBy>
  <cp:revision>23</cp:revision>
  <dcterms:created xsi:type="dcterms:W3CDTF">2016-02-29T08:31:06Z</dcterms:created>
  <dcterms:modified xsi:type="dcterms:W3CDTF">2016-03-02T08:22:24Z</dcterms:modified>
</cp:coreProperties>
</file>