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1"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gJJeCThXKgGrSuwv267z+c+0L+P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Hannah Klassen"/>
  <p:cmAuthor clrIdx="1" id="1" initials="" lastIdx="1" name="Microsoft Office Us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customschemas.google.com/relationships/presentationmetadata" Target="metadata"/><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3-03T14:22:46.687">
    <p:pos x="10" y="10"/>
    <p:text/>
    <p:extLst>
      <p:ext uri="{C676402C-5697-4E1C-873F-D02D1690AC5C}">
        <p15:threadingInfo timeZoneBias="0"/>
      </p:ext>
      <p:ext uri="http://customooxmlschemas.google.com/">
        <go:slidesCustomData xmlns:go="http://customooxmlschemas.google.com/" commentPostId="AAAAy2gvW9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3-02-28T10:57:06.629">
    <p:pos x="4667" y="711"/>
    <p:text>In the next slide, insert a sample of the informal overview table.....from the TUCKU brochure</p:text>
    <p:extLst>
      <p:ext uri="{C676402C-5697-4E1C-873F-D02D1690AC5C}">
        <p15:threadingInfo timeZoneBias="0"/>
      </p:ext>
      <p:ext uri="http://customooxmlschemas.google.com/">
        <go:slidesCustomData xmlns:go="http://customooxmlschemas.google.com/" commentPostId="AAAAy2gvW9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250" name="Google Shape;250;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256" name="Google Shape;256;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262" name="Google Shape;262;p13: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79320" y="4714920"/>
            <a:ext cx="5438520" cy="446688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2000"/>
              <a:buFont typeface="Arial"/>
              <a:buNone/>
            </a:pPr>
            <a:r>
              <a:rPr b="0" lang="de-DE" sz="2000" strike="noStrike">
                <a:solidFill>
                  <a:srgbClr val="000000"/>
                </a:solidFill>
                <a:latin typeface="Arial"/>
                <a:ea typeface="Arial"/>
                <a:cs typeface="Arial"/>
                <a:sym typeface="Arial"/>
              </a:rPr>
              <a:t>Stipendium:</a:t>
            </a:r>
            <a:endParaRPr/>
          </a:p>
          <a:p>
            <a:pPr indent="0" lvl="0" marL="0" rtl="0" algn="l">
              <a:spcBef>
                <a:spcPts val="0"/>
              </a:spcBef>
              <a:spcAft>
                <a:spcPts val="0"/>
              </a:spcAft>
              <a:buClr>
                <a:srgbClr val="000000"/>
              </a:buClr>
              <a:buSzPts val="2000"/>
              <a:buFont typeface="Arial"/>
              <a:buNone/>
            </a:pPr>
            <a:r>
              <a:rPr b="0" lang="de-DE" sz="2000" strike="noStrike">
                <a:solidFill>
                  <a:srgbClr val="000000"/>
                </a:solidFill>
                <a:latin typeface="Arial"/>
                <a:ea typeface="Arial"/>
                <a:cs typeface="Arial"/>
                <a:sym typeface="Arial"/>
              </a:rPr>
              <a:t>Asiana Airlines</a:t>
            </a:r>
            <a:endParaRPr/>
          </a:p>
          <a:p>
            <a:pPr indent="0" lvl="0" marL="0" rtl="0" algn="l">
              <a:spcBef>
                <a:spcPts val="0"/>
              </a:spcBef>
              <a:spcAft>
                <a:spcPts val="0"/>
              </a:spcAft>
              <a:buClr>
                <a:srgbClr val="000000"/>
              </a:buClr>
              <a:buSzPts val="2000"/>
              <a:buFont typeface="Arial"/>
              <a:buNone/>
            </a:pPr>
            <a:r>
              <a:rPr b="0" lang="de-DE" sz="2000" strike="noStrike">
                <a:solidFill>
                  <a:srgbClr val="000000"/>
                </a:solidFill>
                <a:latin typeface="Arial"/>
                <a:ea typeface="Arial"/>
                <a:cs typeface="Arial"/>
                <a:sym typeface="Arial"/>
              </a:rPr>
              <a:t>Auslands BAFöG</a:t>
            </a:r>
            <a:endParaRPr/>
          </a:p>
          <a:p>
            <a:pPr indent="0" lvl="0" marL="0" rtl="0" algn="l">
              <a:spcBef>
                <a:spcPts val="0"/>
              </a:spcBef>
              <a:spcAft>
                <a:spcPts val="0"/>
              </a:spcAft>
              <a:buClr>
                <a:srgbClr val="000000"/>
              </a:buClr>
              <a:buSzPts val="2000"/>
              <a:buFont typeface="Arial"/>
              <a:buNone/>
            </a:pPr>
            <a:r>
              <a:rPr b="0" lang="de-DE" sz="2000" strike="noStrike">
                <a:solidFill>
                  <a:srgbClr val="000000"/>
                </a:solidFill>
                <a:latin typeface="Arial"/>
                <a:ea typeface="Arial"/>
                <a:cs typeface="Arial"/>
                <a:sym typeface="Arial"/>
              </a:rPr>
              <a:t>DAAD</a:t>
            </a:r>
            <a:endParaRPr/>
          </a:p>
          <a:p>
            <a:pPr indent="0" lvl="0" marL="0" rtl="0" algn="l">
              <a:spcBef>
                <a:spcPts val="0"/>
              </a:spcBef>
              <a:spcAft>
                <a:spcPts val="0"/>
              </a:spcAft>
              <a:buClr>
                <a:srgbClr val="000000"/>
              </a:buClr>
              <a:buSzPts val="2000"/>
              <a:buFont typeface="Arial"/>
              <a:buNone/>
            </a:pPr>
            <a:r>
              <a:rPr b="0" lang="de-DE" sz="2000" strike="noStrike">
                <a:solidFill>
                  <a:srgbClr val="000000"/>
                </a:solidFill>
                <a:latin typeface="Arial"/>
                <a:ea typeface="Arial"/>
                <a:cs typeface="Arial"/>
                <a:sym typeface="Arial"/>
              </a:rPr>
              <a:t>MAKES DAAD</a:t>
            </a:r>
            <a:endParaRPr/>
          </a:p>
          <a:p>
            <a:pPr indent="0" lvl="0" marL="0" rtl="0" algn="l">
              <a:spcBef>
                <a:spcPts val="0"/>
              </a:spcBef>
              <a:spcAft>
                <a:spcPts val="0"/>
              </a:spcAft>
              <a:buClr>
                <a:srgbClr val="000000"/>
              </a:buClr>
              <a:buSzPts val="2000"/>
              <a:buFont typeface="Arial"/>
              <a:buNone/>
            </a:pPr>
            <a:r>
              <a:rPr b="0" lang="de-DE" sz="2000" strike="noStrike">
                <a:solidFill>
                  <a:srgbClr val="000000"/>
                </a:solidFill>
                <a:latin typeface="Arial"/>
                <a:ea typeface="Arial"/>
                <a:cs typeface="Arial"/>
                <a:sym typeface="Arial"/>
              </a:rPr>
              <a:t>Diverse Stipendien</a:t>
            </a:r>
            <a:endParaRPr/>
          </a:p>
        </p:txBody>
      </p:sp>
      <p:sp>
        <p:nvSpPr>
          <p:cNvPr id="269" name="Google Shape;269;p14:notes"/>
          <p:cNvSpPr txBox="1"/>
          <p:nvPr/>
        </p:nvSpPr>
        <p:spPr>
          <a:xfrm>
            <a:off x="3849840" y="9428040"/>
            <a:ext cx="2945880" cy="4964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lang="de-DE" sz="1200" strike="noStrike">
                <a:solidFill>
                  <a:srgbClr val="000000"/>
                </a:solidFill>
                <a:latin typeface="Arial"/>
                <a:ea typeface="Arial"/>
                <a:cs typeface="Arial"/>
                <a:sym typeface="Arial"/>
              </a:rPr>
              <a:t>‹#›</a:t>
            </a:fld>
            <a:endParaRPr b="0" sz="1400" strike="noStrike">
              <a:solidFill>
                <a:srgbClr val="000000"/>
              </a:solidFill>
              <a:latin typeface="Times New Roman"/>
              <a:ea typeface="Times New Roman"/>
              <a:cs typeface="Times New Roman"/>
              <a:sym typeface="Times New Roman"/>
            </a:endParaRPr>
          </a:p>
        </p:txBody>
      </p:sp>
      <p:sp>
        <p:nvSpPr>
          <p:cNvPr id="270" name="Google Shape;270;p1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
        <p:nvSpPr>
          <p:cNvPr id="276" name="Google Shape;276;p15: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79320" y="4714920"/>
            <a:ext cx="5438520" cy="446688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de-DE" sz="2000" strike="noStrike">
                <a:solidFill>
                  <a:srgbClr val="000000"/>
                </a:solidFill>
                <a:latin typeface="Arial"/>
                <a:ea typeface="Arial"/>
                <a:cs typeface="Arial"/>
                <a:sym typeface="Arial"/>
              </a:rPr>
              <a:t>Photo by Manuel Schönfeld_Fotolia_95673822_M</a:t>
            </a:r>
            <a:endParaRPr/>
          </a:p>
        </p:txBody>
      </p:sp>
      <p:sp>
        <p:nvSpPr>
          <p:cNvPr id="304" name="Google Shape;304;p19:notes"/>
          <p:cNvSpPr txBox="1"/>
          <p:nvPr/>
        </p:nvSpPr>
        <p:spPr>
          <a:xfrm>
            <a:off x="3849840" y="9428040"/>
            <a:ext cx="2945880" cy="4964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de-DE" sz="1200" strike="noStrike">
                <a:solidFill>
                  <a:srgbClr val="000000"/>
                </a:solidFill>
                <a:latin typeface="Arial"/>
                <a:ea typeface="Arial"/>
                <a:cs typeface="Arial"/>
                <a:sym typeface="Arial"/>
              </a:rPr>
              <a:t>‹#›</a:t>
            </a:fld>
            <a:endParaRPr b="0" sz="1400" strike="noStrike">
              <a:solidFill>
                <a:srgbClr val="000000"/>
              </a:solidFill>
              <a:latin typeface="Times New Roman"/>
              <a:ea typeface="Times New Roman"/>
              <a:cs typeface="Times New Roman"/>
              <a:sym typeface="Times New Roman"/>
            </a:endParaRPr>
          </a:p>
        </p:txBody>
      </p:sp>
      <p:sp>
        <p:nvSpPr>
          <p:cNvPr id="305" name="Google Shape;305;p1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7" name="Google Shape;197;p3: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de-DE" sz="1400" strike="noStrike">
                <a:solidFill>
                  <a:srgbClr val="000000"/>
                </a:solidFill>
                <a:latin typeface="Times New Roman"/>
                <a:ea typeface="Times New Roman"/>
                <a:cs typeface="Times New Roman"/>
                <a:sym typeface="Times New Roman"/>
              </a:rPr>
              <a:t>‹#›</a:t>
            </a:fld>
            <a:endParaRPr b="0" sz="14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rPr lang="de-DE"/>
              <a:t>Highlighted in yellow as further explanation will follow later</a:t>
            </a:r>
            <a:endParaRPr/>
          </a:p>
          <a:p>
            <a:pPr indent="0" lvl="0" marL="0" rtl="0" algn="l">
              <a:spcBef>
                <a:spcPts val="0"/>
              </a:spcBef>
              <a:spcAft>
                <a:spcPts val="0"/>
              </a:spcAft>
              <a:buNone/>
            </a:pPr>
            <a:r>
              <a:t/>
            </a:r>
            <a:endParaRPr/>
          </a:p>
        </p:txBody>
      </p:sp>
      <p:sp>
        <p:nvSpPr>
          <p:cNvPr id="213" name="Google Shape;213;p5: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de-DE" sz="1400" strike="noStrike">
                <a:solidFill>
                  <a:srgbClr val="000000"/>
                </a:solidFill>
                <a:latin typeface="Times New Roman"/>
                <a:ea typeface="Times New Roman"/>
                <a:cs typeface="Times New Roman"/>
                <a:sym typeface="Times New Roman"/>
              </a:rPr>
              <a:t>‹#›</a:t>
            </a:fld>
            <a:endParaRPr b="0" sz="14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rPr lang="de-DE"/>
              <a:t>Highlighted in yellow as further explanation will follow later</a:t>
            </a:r>
            <a:endParaRPr/>
          </a:p>
          <a:p>
            <a:pPr indent="0" lvl="0" marL="0" rtl="0" algn="l">
              <a:spcBef>
                <a:spcPts val="0"/>
              </a:spcBef>
              <a:spcAft>
                <a:spcPts val="0"/>
              </a:spcAft>
              <a:buNone/>
            </a:pPr>
            <a:r>
              <a:t/>
            </a:r>
            <a:endParaRPr/>
          </a:p>
        </p:txBody>
      </p:sp>
      <p:sp>
        <p:nvSpPr>
          <p:cNvPr id="221" name="Google Shape;221;p6: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b="0" lang="de-DE" sz="1400" strike="noStrike">
                <a:solidFill>
                  <a:srgbClr val="000000"/>
                </a:solidFill>
                <a:latin typeface="Times New Roman"/>
                <a:ea typeface="Times New Roman"/>
                <a:cs typeface="Times New Roman"/>
                <a:sym typeface="Times New Roman"/>
              </a:rPr>
              <a:t>‹#›</a:t>
            </a:fld>
            <a:endParaRPr b="0" sz="14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3" name="Shape 43"/>
        <p:cNvGrpSpPr/>
        <p:nvPr/>
      </p:nvGrpSpPr>
      <p:grpSpPr>
        <a:xfrm>
          <a:off x="0" y="0"/>
          <a:ext cx="0" cy="0"/>
          <a:chOff x="0" y="0"/>
          <a:chExt cx="0" cy="0"/>
        </a:xfrm>
      </p:grpSpPr>
      <p:sp>
        <p:nvSpPr>
          <p:cNvPr id="44" name="Google Shape;44;p39"/>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9"/>
          <p:cNvSpPr txBox="1"/>
          <p:nvPr>
            <p:ph idx="1" type="body"/>
          </p:nvPr>
        </p:nvSpPr>
        <p:spPr>
          <a:xfrm>
            <a:off x="719280" y="1798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9"/>
          <p:cNvSpPr txBox="1"/>
          <p:nvPr>
            <p:ph idx="2" type="body"/>
          </p:nvPr>
        </p:nvSpPr>
        <p:spPr>
          <a:xfrm>
            <a:off x="719280" y="4075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7" name="Shape 47"/>
        <p:cNvGrpSpPr/>
        <p:nvPr/>
      </p:nvGrpSpPr>
      <p:grpSpPr>
        <a:xfrm>
          <a:off x="0" y="0"/>
          <a:ext cx="0" cy="0"/>
          <a:chOff x="0" y="0"/>
          <a:chExt cx="0" cy="0"/>
        </a:xfrm>
      </p:grpSpPr>
      <p:sp>
        <p:nvSpPr>
          <p:cNvPr id="48" name="Google Shape;48;p40"/>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0"/>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0"/>
          <p:cNvSpPr txBox="1"/>
          <p:nvPr>
            <p:ph idx="3" type="body"/>
          </p:nvPr>
        </p:nvSpPr>
        <p:spPr>
          <a:xfrm>
            <a:off x="466524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0"/>
          <p:cNvSpPr txBox="1"/>
          <p:nvPr>
            <p:ph idx="4" type="body"/>
          </p:nvPr>
        </p:nvSpPr>
        <p:spPr>
          <a:xfrm>
            <a:off x="71928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3" name="Shape 53"/>
        <p:cNvGrpSpPr/>
        <p:nvPr/>
      </p:nvGrpSpPr>
      <p:grpSpPr>
        <a:xfrm>
          <a:off x="0" y="0"/>
          <a:ext cx="0" cy="0"/>
          <a:chOff x="0" y="0"/>
          <a:chExt cx="0" cy="0"/>
        </a:xfrm>
      </p:grpSpPr>
      <p:sp>
        <p:nvSpPr>
          <p:cNvPr id="54" name="Google Shape;54;p41"/>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1"/>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1"/>
          <p:cNvSpPr txBox="1"/>
          <p:nvPr>
            <p:ph idx="2"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7" name="Google Shape;57;p41"/>
          <p:cNvPicPr preferRelativeResize="0"/>
          <p:nvPr/>
        </p:nvPicPr>
        <p:blipFill rotWithShape="1">
          <a:blip r:embed="rId2">
            <a:alphaModFix/>
          </a:blip>
          <a:srcRect b="0" l="0" r="0" t="0"/>
          <a:stretch/>
        </p:blipFill>
        <p:spPr>
          <a:xfrm>
            <a:off x="1837800" y="1798560"/>
            <a:ext cx="5463000" cy="4358880"/>
          </a:xfrm>
          <a:prstGeom prst="rect">
            <a:avLst/>
          </a:prstGeom>
          <a:noFill/>
          <a:ln>
            <a:noFill/>
          </a:ln>
        </p:spPr>
      </p:pic>
      <p:pic>
        <p:nvPicPr>
          <p:cNvPr id="58" name="Google Shape;58;p41"/>
          <p:cNvPicPr preferRelativeResize="0"/>
          <p:nvPr/>
        </p:nvPicPr>
        <p:blipFill rotWithShape="1">
          <a:blip r:embed="rId2">
            <a:alphaModFix/>
          </a:blip>
          <a:srcRect b="0" l="0" r="0" t="0"/>
          <a:stretch/>
        </p:blipFill>
        <p:spPr>
          <a:xfrm>
            <a:off x="1837800" y="1798560"/>
            <a:ext cx="5463000" cy="43588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7" name="Shape 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8" name="Shape 68"/>
        <p:cNvGrpSpPr/>
        <p:nvPr/>
      </p:nvGrpSpPr>
      <p:grpSpPr>
        <a:xfrm>
          <a:off x="0" y="0"/>
          <a:ext cx="0" cy="0"/>
          <a:chOff x="0" y="0"/>
          <a:chExt cx="0" cy="0"/>
        </a:xfrm>
      </p:grpSpPr>
      <p:sp>
        <p:nvSpPr>
          <p:cNvPr id="69" name="Google Shape;69;p25"/>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1" name="Shape 71"/>
        <p:cNvGrpSpPr/>
        <p:nvPr/>
      </p:nvGrpSpPr>
      <p:grpSpPr>
        <a:xfrm>
          <a:off x="0" y="0"/>
          <a:ext cx="0" cy="0"/>
          <a:chOff x="0" y="0"/>
          <a:chExt cx="0" cy="0"/>
        </a:xfrm>
      </p:grpSpPr>
      <p:sp>
        <p:nvSpPr>
          <p:cNvPr id="72" name="Google Shape;72;p42"/>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2"/>
          <p:cNvSpPr txBox="1"/>
          <p:nvPr>
            <p:ph idx="1" type="subTitle"/>
          </p:nvPr>
        </p:nvSpPr>
        <p:spPr>
          <a:xfrm>
            <a:off x="719280" y="1798560"/>
            <a:ext cx="7700760" cy="43588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4" name="Shape 74"/>
        <p:cNvGrpSpPr/>
        <p:nvPr/>
      </p:nvGrpSpPr>
      <p:grpSpPr>
        <a:xfrm>
          <a:off x="0" y="0"/>
          <a:ext cx="0" cy="0"/>
          <a:chOff x="0" y="0"/>
          <a:chExt cx="0" cy="0"/>
        </a:xfrm>
      </p:grpSpPr>
      <p:sp>
        <p:nvSpPr>
          <p:cNvPr id="75" name="Google Shape;75;p43"/>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3"/>
          <p:cNvSpPr txBox="1"/>
          <p:nvPr>
            <p:ph idx="1" type="body"/>
          </p:nvPr>
        </p:nvSpPr>
        <p:spPr>
          <a:xfrm>
            <a:off x="71928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2" type="body"/>
          </p:nvPr>
        </p:nvSpPr>
        <p:spPr>
          <a:xfrm>
            <a:off x="466524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44"/>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0" name="Shape 80"/>
        <p:cNvGrpSpPr/>
        <p:nvPr/>
      </p:nvGrpSpPr>
      <p:grpSpPr>
        <a:xfrm>
          <a:off x="0" y="0"/>
          <a:ext cx="0" cy="0"/>
          <a:chOff x="0" y="0"/>
          <a:chExt cx="0" cy="0"/>
        </a:xfrm>
      </p:grpSpPr>
      <p:sp>
        <p:nvSpPr>
          <p:cNvPr id="81" name="Google Shape;81;p45"/>
          <p:cNvSpPr txBox="1"/>
          <p:nvPr>
            <p:ph idx="1" type="subTitle"/>
          </p:nvPr>
        </p:nvSpPr>
        <p:spPr>
          <a:xfrm>
            <a:off x="719280" y="1368360"/>
            <a:ext cx="7700760" cy="16484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2" name="Shape 82"/>
        <p:cNvGrpSpPr/>
        <p:nvPr/>
      </p:nvGrpSpPr>
      <p:grpSpPr>
        <a:xfrm>
          <a:off x="0" y="0"/>
          <a:ext cx="0" cy="0"/>
          <a:chOff x="0" y="0"/>
          <a:chExt cx="0" cy="0"/>
        </a:xfrm>
      </p:grpSpPr>
      <p:sp>
        <p:nvSpPr>
          <p:cNvPr id="83" name="Google Shape;83;p46"/>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6"/>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6"/>
          <p:cNvSpPr txBox="1"/>
          <p:nvPr>
            <p:ph idx="2" type="body"/>
          </p:nvPr>
        </p:nvSpPr>
        <p:spPr>
          <a:xfrm>
            <a:off x="71928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6"/>
          <p:cNvSpPr txBox="1"/>
          <p:nvPr>
            <p:ph idx="3" type="body"/>
          </p:nvPr>
        </p:nvSpPr>
        <p:spPr>
          <a:xfrm>
            <a:off x="466524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22"/>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7" name="Shape 87"/>
        <p:cNvGrpSpPr/>
        <p:nvPr/>
      </p:nvGrpSpPr>
      <p:grpSpPr>
        <a:xfrm>
          <a:off x="0" y="0"/>
          <a:ext cx="0" cy="0"/>
          <a:chOff x="0" y="0"/>
          <a:chExt cx="0" cy="0"/>
        </a:xfrm>
      </p:grpSpPr>
      <p:sp>
        <p:nvSpPr>
          <p:cNvPr id="88" name="Google Shape;88;p47"/>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7"/>
          <p:cNvSpPr txBox="1"/>
          <p:nvPr>
            <p:ph idx="1" type="body"/>
          </p:nvPr>
        </p:nvSpPr>
        <p:spPr>
          <a:xfrm>
            <a:off x="71928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47"/>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7"/>
          <p:cNvSpPr txBox="1"/>
          <p:nvPr>
            <p:ph idx="3" type="body"/>
          </p:nvPr>
        </p:nvSpPr>
        <p:spPr>
          <a:xfrm>
            <a:off x="466524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2" name="Shape 92"/>
        <p:cNvGrpSpPr/>
        <p:nvPr/>
      </p:nvGrpSpPr>
      <p:grpSpPr>
        <a:xfrm>
          <a:off x="0" y="0"/>
          <a:ext cx="0" cy="0"/>
          <a:chOff x="0" y="0"/>
          <a:chExt cx="0" cy="0"/>
        </a:xfrm>
      </p:grpSpPr>
      <p:sp>
        <p:nvSpPr>
          <p:cNvPr id="93" name="Google Shape;93;p48"/>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8"/>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8"/>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8"/>
          <p:cNvSpPr txBox="1"/>
          <p:nvPr>
            <p:ph idx="3" type="body"/>
          </p:nvPr>
        </p:nvSpPr>
        <p:spPr>
          <a:xfrm>
            <a:off x="719280" y="4075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7" name="Shape 97"/>
        <p:cNvGrpSpPr/>
        <p:nvPr/>
      </p:nvGrpSpPr>
      <p:grpSpPr>
        <a:xfrm>
          <a:off x="0" y="0"/>
          <a:ext cx="0" cy="0"/>
          <a:chOff x="0" y="0"/>
          <a:chExt cx="0" cy="0"/>
        </a:xfrm>
      </p:grpSpPr>
      <p:sp>
        <p:nvSpPr>
          <p:cNvPr id="98" name="Google Shape;98;p49"/>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9"/>
          <p:cNvSpPr txBox="1"/>
          <p:nvPr>
            <p:ph idx="1" type="body"/>
          </p:nvPr>
        </p:nvSpPr>
        <p:spPr>
          <a:xfrm>
            <a:off x="719280" y="1798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49"/>
          <p:cNvSpPr txBox="1"/>
          <p:nvPr>
            <p:ph idx="2" type="body"/>
          </p:nvPr>
        </p:nvSpPr>
        <p:spPr>
          <a:xfrm>
            <a:off x="719280" y="4075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1" name="Shape 101"/>
        <p:cNvGrpSpPr/>
        <p:nvPr/>
      </p:nvGrpSpPr>
      <p:grpSpPr>
        <a:xfrm>
          <a:off x="0" y="0"/>
          <a:ext cx="0" cy="0"/>
          <a:chOff x="0" y="0"/>
          <a:chExt cx="0" cy="0"/>
        </a:xfrm>
      </p:grpSpPr>
      <p:sp>
        <p:nvSpPr>
          <p:cNvPr id="102" name="Google Shape;102;p50"/>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50"/>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50"/>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50"/>
          <p:cNvSpPr txBox="1"/>
          <p:nvPr>
            <p:ph idx="3" type="body"/>
          </p:nvPr>
        </p:nvSpPr>
        <p:spPr>
          <a:xfrm>
            <a:off x="466524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50"/>
          <p:cNvSpPr txBox="1"/>
          <p:nvPr>
            <p:ph idx="4" type="body"/>
          </p:nvPr>
        </p:nvSpPr>
        <p:spPr>
          <a:xfrm>
            <a:off x="71928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7" name="Shape 107"/>
        <p:cNvGrpSpPr/>
        <p:nvPr/>
      </p:nvGrpSpPr>
      <p:grpSpPr>
        <a:xfrm>
          <a:off x="0" y="0"/>
          <a:ext cx="0" cy="0"/>
          <a:chOff x="0" y="0"/>
          <a:chExt cx="0" cy="0"/>
        </a:xfrm>
      </p:grpSpPr>
      <p:sp>
        <p:nvSpPr>
          <p:cNvPr id="108" name="Google Shape;108;p51"/>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51"/>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51"/>
          <p:cNvSpPr txBox="1"/>
          <p:nvPr>
            <p:ph idx="2"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1" name="Google Shape;111;p51"/>
          <p:cNvPicPr preferRelativeResize="0"/>
          <p:nvPr/>
        </p:nvPicPr>
        <p:blipFill rotWithShape="1">
          <a:blip r:embed="rId2">
            <a:alphaModFix/>
          </a:blip>
          <a:srcRect b="0" l="0" r="0" t="0"/>
          <a:stretch/>
        </p:blipFill>
        <p:spPr>
          <a:xfrm>
            <a:off x="1837800" y="1798560"/>
            <a:ext cx="5463000" cy="4358880"/>
          </a:xfrm>
          <a:prstGeom prst="rect">
            <a:avLst/>
          </a:prstGeom>
          <a:noFill/>
          <a:ln>
            <a:noFill/>
          </a:ln>
        </p:spPr>
      </p:pic>
      <p:pic>
        <p:nvPicPr>
          <p:cNvPr id="112" name="Google Shape;112;p51"/>
          <p:cNvPicPr preferRelativeResize="0"/>
          <p:nvPr/>
        </p:nvPicPr>
        <p:blipFill rotWithShape="1">
          <a:blip r:embed="rId2">
            <a:alphaModFix/>
          </a:blip>
          <a:srcRect b="0" l="0" r="0" t="0"/>
          <a:stretch/>
        </p:blipFill>
        <p:spPr>
          <a:xfrm>
            <a:off x="1837800" y="1798560"/>
            <a:ext cx="5463000" cy="43588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113" name="Shape 113"/>
        <p:cNvGrpSpPr/>
        <p:nvPr/>
      </p:nvGrpSpPr>
      <p:grpSpPr>
        <a:xfrm>
          <a:off x="0" y="0"/>
          <a:ext cx="0" cy="0"/>
          <a:chOff x="0" y="0"/>
          <a:chExt cx="0" cy="0"/>
        </a:xfrm>
      </p:grpSpPr>
      <p:sp>
        <p:nvSpPr>
          <p:cNvPr id="114" name="Google Shape;114;p52"/>
          <p:cNvSpPr txBox="1"/>
          <p:nvPr>
            <p:ph type="title"/>
          </p:nvPr>
        </p:nvSpPr>
        <p:spPr>
          <a:xfrm>
            <a:off x="719280" y="1368360"/>
            <a:ext cx="7700760" cy="35532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2"/>
          <p:cNvSpPr txBox="1"/>
          <p:nvPr>
            <p:ph idx="1" type="body"/>
          </p:nvPr>
        </p:nvSpPr>
        <p:spPr>
          <a:xfrm rot="5400000">
            <a:off x="2390220" y="127620"/>
            <a:ext cx="4358880" cy="770076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52"/>
          <p:cNvSpPr txBox="1"/>
          <p:nvPr>
            <p:ph idx="12" type="sldNum"/>
          </p:nvPr>
        </p:nvSpPr>
        <p:spPr>
          <a:xfrm>
            <a:off x="719280" y="6519960"/>
            <a:ext cx="7705440" cy="151920"/>
          </a:xfrm>
          <a:prstGeom prst="rect">
            <a:avLst/>
          </a:prstGeom>
          <a:noFill/>
          <a:ln>
            <a:noFill/>
          </a:ln>
        </p:spPr>
        <p:txBody>
          <a:bodyPr anchorCtr="0" anchor="t" bIns="0" lIns="0" spcFirstLastPara="1" rIns="0" wrap="square" tIns="0">
            <a:noAutofit/>
          </a:bodyPr>
          <a:lstStyle>
            <a:lvl1pPr indent="0" lvl="0" marL="0" algn="l">
              <a:spcBef>
                <a:spcPts val="0"/>
              </a:spcBef>
              <a:buNone/>
              <a:defRPr sz="1800">
                <a:solidFill>
                  <a:schemeClr val="dk1"/>
                </a:solidFill>
                <a:latin typeface="Arial"/>
                <a:ea typeface="Arial"/>
                <a:cs typeface="Arial"/>
                <a:sym typeface="Arial"/>
              </a:defRPr>
            </a:lvl1pPr>
            <a:lvl2pPr indent="0" lvl="1" marL="0" algn="l">
              <a:spcBef>
                <a:spcPts val="0"/>
              </a:spcBef>
              <a:buNone/>
              <a:defRPr sz="1800">
                <a:solidFill>
                  <a:schemeClr val="dk1"/>
                </a:solidFill>
                <a:latin typeface="Arial"/>
                <a:ea typeface="Arial"/>
                <a:cs typeface="Arial"/>
                <a:sym typeface="Arial"/>
              </a:defRPr>
            </a:lvl2pPr>
            <a:lvl3pPr indent="0" lvl="2" marL="0" algn="l">
              <a:spcBef>
                <a:spcPts val="0"/>
              </a:spcBef>
              <a:buNone/>
              <a:defRPr sz="1800">
                <a:solidFill>
                  <a:schemeClr val="dk1"/>
                </a:solidFill>
                <a:latin typeface="Arial"/>
                <a:ea typeface="Arial"/>
                <a:cs typeface="Arial"/>
                <a:sym typeface="Arial"/>
              </a:defRPr>
            </a:lvl3pPr>
            <a:lvl4pPr indent="0" lvl="3" marL="0" algn="l">
              <a:spcBef>
                <a:spcPts val="0"/>
              </a:spcBef>
              <a:buNone/>
              <a:defRPr sz="1800">
                <a:solidFill>
                  <a:schemeClr val="dk1"/>
                </a:solidFill>
                <a:latin typeface="Arial"/>
                <a:ea typeface="Arial"/>
                <a:cs typeface="Arial"/>
                <a:sym typeface="Arial"/>
              </a:defRPr>
            </a:lvl4pPr>
            <a:lvl5pPr indent="0" lvl="4" marL="0" algn="l">
              <a:spcBef>
                <a:spcPts val="0"/>
              </a:spcBef>
              <a:buNone/>
              <a:defRPr sz="1800">
                <a:solidFill>
                  <a:schemeClr val="dk1"/>
                </a:solidFill>
                <a:latin typeface="Arial"/>
                <a:ea typeface="Arial"/>
                <a:cs typeface="Arial"/>
                <a:sym typeface="Arial"/>
              </a:defRPr>
            </a:lvl5pPr>
            <a:lvl6pPr indent="0" lvl="5" marL="0" algn="l">
              <a:spcBef>
                <a:spcPts val="0"/>
              </a:spcBef>
              <a:buNone/>
              <a:defRPr sz="1800">
                <a:solidFill>
                  <a:schemeClr val="dk1"/>
                </a:solidFill>
                <a:latin typeface="Arial"/>
                <a:ea typeface="Arial"/>
                <a:cs typeface="Arial"/>
                <a:sym typeface="Arial"/>
              </a:defRPr>
            </a:lvl6pPr>
            <a:lvl7pPr indent="0" lvl="6" marL="0" algn="l">
              <a:spcBef>
                <a:spcPts val="0"/>
              </a:spcBef>
              <a:buNone/>
              <a:defRPr sz="1800">
                <a:solidFill>
                  <a:schemeClr val="dk1"/>
                </a:solidFill>
                <a:latin typeface="Arial"/>
                <a:ea typeface="Arial"/>
                <a:cs typeface="Arial"/>
                <a:sym typeface="Arial"/>
              </a:defRPr>
            </a:lvl7pPr>
            <a:lvl8pPr indent="0" lvl="7" marL="0" algn="l">
              <a:spcBef>
                <a:spcPts val="0"/>
              </a:spcBef>
              <a:buNone/>
              <a:defRPr sz="1800">
                <a:solidFill>
                  <a:schemeClr val="dk1"/>
                </a:solidFill>
                <a:latin typeface="Arial"/>
                <a:ea typeface="Arial"/>
                <a:cs typeface="Arial"/>
                <a:sym typeface="Arial"/>
              </a:defRPr>
            </a:lvl8pPr>
            <a:lvl9pPr indent="0" lvl="8" mar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r>
              <a:rPr lang="de-DE"/>
              <a:t> | Autor/Verfasser/Thema/Rubrik/Titel etc.	© 2010 Universität Tübingen</a:t>
            </a:r>
            <a:endParaRPr sz="1000">
              <a:solidFill>
                <a:srgbClr val="333333"/>
              </a:solidFill>
            </a:endParaRPr>
          </a:p>
        </p:txBody>
      </p:sp>
      <p:sp>
        <p:nvSpPr>
          <p:cNvPr id="117" name="Google Shape;117;p52"/>
          <p:cNvSpPr txBox="1"/>
          <p:nvPr>
            <p:ph idx="11" type="ftr"/>
          </p:nvPr>
        </p:nvSpPr>
        <p:spPr>
          <a:xfrm>
            <a:off x="6118200" y="318960"/>
            <a:ext cx="2301480" cy="17928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6" name="Shape 12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7" name="Shape 127"/>
        <p:cNvGrpSpPr/>
        <p:nvPr/>
      </p:nvGrpSpPr>
      <p:grpSpPr>
        <a:xfrm>
          <a:off x="0" y="0"/>
          <a:ext cx="0" cy="0"/>
          <a:chOff x="0" y="0"/>
          <a:chExt cx="0" cy="0"/>
        </a:xfrm>
      </p:grpSpPr>
      <p:sp>
        <p:nvSpPr>
          <p:cNvPr id="128" name="Google Shape;128;p28"/>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8"/>
          <p:cNvSpPr txBox="1"/>
          <p:nvPr>
            <p:ph idx="1" type="subTitle"/>
          </p:nvPr>
        </p:nvSpPr>
        <p:spPr>
          <a:xfrm>
            <a:off x="719280" y="1798560"/>
            <a:ext cx="7700760" cy="43588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0" name="Shape 130"/>
        <p:cNvGrpSpPr/>
        <p:nvPr/>
      </p:nvGrpSpPr>
      <p:grpSpPr>
        <a:xfrm>
          <a:off x="0" y="0"/>
          <a:ext cx="0" cy="0"/>
          <a:chOff x="0" y="0"/>
          <a:chExt cx="0" cy="0"/>
        </a:xfrm>
      </p:grpSpPr>
      <p:sp>
        <p:nvSpPr>
          <p:cNvPr id="131" name="Google Shape;131;p29"/>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9"/>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3" name="Shape 133"/>
        <p:cNvGrpSpPr/>
        <p:nvPr/>
      </p:nvGrpSpPr>
      <p:grpSpPr>
        <a:xfrm>
          <a:off x="0" y="0"/>
          <a:ext cx="0" cy="0"/>
          <a:chOff x="0" y="0"/>
          <a:chExt cx="0" cy="0"/>
        </a:xfrm>
      </p:grpSpPr>
      <p:sp>
        <p:nvSpPr>
          <p:cNvPr id="134" name="Google Shape;134;p30"/>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0"/>
          <p:cNvSpPr txBox="1"/>
          <p:nvPr>
            <p:ph idx="1" type="subTitle"/>
          </p:nvPr>
        </p:nvSpPr>
        <p:spPr>
          <a:xfrm>
            <a:off x="719280" y="1798560"/>
            <a:ext cx="7700760" cy="43588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2"/>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2"/>
          <p:cNvSpPr txBox="1"/>
          <p:nvPr>
            <p:ph idx="1" type="subTitle"/>
          </p:nvPr>
        </p:nvSpPr>
        <p:spPr>
          <a:xfrm>
            <a:off x="719280" y="1798560"/>
            <a:ext cx="7700760" cy="43588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136" name="Shape 136"/>
        <p:cNvGrpSpPr/>
        <p:nvPr/>
      </p:nvGrpSpPr>
      <p:grpSpPr>
        <a:xfrm>
          <a:off x="0" y="0"/>
          <a:ext cx="0" cy="0"/>
          <a:chOff x="0" y="0"/>
          <a:chExt cx="0" cy="0"/>
        </a:xfrm>
      </p:grpSpPr>
      <p:sp>
        <p:nvSpPr>
          <p:cNvPr id="137" name="Google Shape;137;p31"/>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1"/>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9" name="Shape 139"/>
        <p:cNvGrpSpPr/>
        <p:nvPr/>
      </p:nvGrpSpPr>
      <p:grpSpPr>
        <a:xfrm>
          <a:off x="0" y="0"/>
          <a:ext cx="0" cy="0"/>
          <a:chOff x="0" y="0"/>
          <a:chExt cx="0" cy="0"/>
        </a:xfrm>
      </p:grpSpPr>
      <p:sp>
        <p:nvSpPr>
          <p:cNvPr id="140" name="Google Shape;140;p53"/>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3"/>
          <p:cNvSpPr txBox="1"/>
          <p:nvPr>
            <p:ph idx="1" type="body"/>
          </p:nvPr>
        </p:nvSpPr>
        <p:spPr>
          <a:xfrm>
            <a:off x="71928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53"/>
          <p:cNvSpPr txBox="1"/>
          <p:nvPr>
            <p:ph idx="2" type="body"/>
          </p:nvPr>
        </p:nvSpPr>
        <p:spPr>
          <a:xfrm>
            <a:off x="466524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54"/>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5" name="Shape 145"/>
        <p:cNvGrpSpPr/>
        <p:nvPr/>
      </p:nvGrpSpPr>
      <p:grpSpPr>
        <a:xfrm>
          <a:off x="0" y="0"/>
          <a:ext cx="0" cy="0"/>
          <a:chOff x="0" y="0"/>
          <a:chExt cx="0" cy="0"/>
        </a:xfrm>
      </p:grpSpPr>
      <p:sp>
        <p:nvSpPr>
          <p:cNvPr id="146" name="Google Shape;146;p55"/>
          <p:cNvSpPr txBox="1"/>
          <p:nvPr>
            <p:ph idx="1" type="subTitle"/>
          </p:nvPr>
        </p:nvSpPr>
        <p:spPr>
          <a:xfrm>
            <a:off x="719280" y="1368360"/>
            <a:ext cx="7700760" cy="16484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7" name="Shape 147"/>
        <p:cNvGrpSpPr/>
        <p:nvPr/>
      </p:nvGrpSpPr>
      <p:grpSpPr>
        <a:xfrm>
          <a:off x="0" y="0"/>
          <a:ext cx="0" cy="0"/>
          <a:chOff x="0" y="0"/>
          <a:chExt cx="0" cy="0"/>
        </a:xfrm>
      </p:grpSpPr>
      <p:sp>
        <p:nvSpPr>
          <p:cNvPr id="148" name="Google Shape;148;p56"/>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6"/>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6"/>
          <p:cNvSpPr txBox="1"/>
          <p:nvPr>
            <p:ph idx="2" type="body"/>
          </p:nvPr>
        </p:nvSpPr>
        <p:spPr>
          <a:xfrm>
            <a:off x="71928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56"/>
          <p:cNvSpPr txBox="1"/>
          <p:nvPr>
            <p:ph idx="3" type="body"/>
          </p:nvPr>
        </p:nvSpPr>
        <p:spPr>
          <a:xfrm>
            <a:off x="466524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52" name="Shape 152"/>
        <p:cNvGrpSpPr/>
        <p:nvPr/>
      </p:nvGrpSpPr>
      <p:grpSpPr>
        <a:xfrm>
          <a:off x="0" y="0"/>
          <a:ext cx="0" cy="0"/>
          <a:chOff x="0" y="0"/>
          <a:chExt cx="0" cy="0"/>
        </a:xfrm>
      </p:grpSpPr>
      <p:sp>
        <p:nvSpPr>
          <p:cNvPr id="153" name="Google Shape;153;p57"/>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57"/>
          <p:cNvSpPr txBox="1"/>
          <p:nvPr>
            <p:ph idx="1" type="body"/>
          </p:nvPr>
        </p:nvSpPr>
        <p:spPr>
          <a:xfrm>
            <a:off x="71928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57"/>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7"/>
          <p:cNvSpPr txBox="1"/>
          <p:nvPr>
            <p:ph idx="3" type="body"/>
          </p:nvPr>
        </p:nvSpPr>
        <p:spPr>
          <a:xfrm>
            <a:off x="466524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7" name="Shape 157"/>
        <p:cNvGrpSpPr/>
        <p:nvPr/>
      </p:nvGrpSpPr>
      <p:grpSpPr>
        <a:xfrm>
          <a:off x="0" y="0"/>
          <a:ext cx="0" cy="0"/>
          <a:chOff x="0" y="0"/>
          <a:chExt cx="0" cy="0"/>
        </a:xfrm>
      </p:grpSpPr>
      <p:sp>
        <p:nvSpPr>
          <p:cNvPr id="158" name="Google Shape;158;p58"/>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58"/>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58"/>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58"/>
          <p:cNvSpPr txBox="1"/>
          <p:nvPr>
            <p:ph idx="3" type="body"/>
          </p:nvPr>
        </p:nvSpPr>
        <p:spPr>
          <a:xfrm>
            <a:off x="719280" y="4075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2" name="Shape 162"/>
        <p:cNvGrpSpPr/>
        <p:nvPr/>
      </p:nvGrpSpPr>
      <p:grpSpPr>
        <a:xfrm>
          <a:off x="0" y="0"/>
          <a:ext cx="0" cy="0"/>
          <a:chOff x="0" y="0"/>
          <a:chExt cx="0" cy="0"/>
        </a:xfrm>
      </p:grpSpPr>
      <p:sp>
        <p:nvSpPr>
          <p:cNvPr id="163" name="Google Shape;163;p59"/>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9"/>
          <p:cNvSpPr txBox="1"/>
          <p:nvPr>
            <p:ph idx="1" type="body"/>
          </p:nvPr>
        </p:nvSpPr>
        <p:spPr>
          <a:xfrm>
            <a:off x="719280" y="1798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9"/>
          <p:cNvSpPr txBox="1"/>
          <p:nvPr>
            <p:ph idx="2" type="body"/>
          </p:nvPr>
        </p:nvSpPr>
        <p:spPr>
          <a:xfrm>
            <a:off x="719280" y="4075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6" name="Shape 166"/>
        <p:cNvGrpSpPr/>
        <p:nvPr/>
      </p:nvGrpSpPr>
      <p:grpSpPr>
        <a:xfrm>
          <a:off x="0" y="0"/>
          <a:ext cx="0" cy="0"/>
          <a:chOff x="0" y="0"/>
          <a:chExt cx="0" cy="0"/>
        </a:xfrm>
      </p:grpSpPr>
      <p:sp>
        <p:nvSpPr>
          <p:cNvPr id="167" name="Google Shape;167;p60"/>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60"/>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60"/>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60"/>
          <p:cNvSpPr txBox="1"/>
          <p:nvPr>
            <p:ph idx="3" type="body"/>
          </p:nvPr>
        </p:nvSpPr>
        <p:spPr>
          <a:xfrm>
            <a:off x="466524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60"/>
          <p:cNvSpPr txBox="1"/>
          <p:nvPr>
            <p:ph idx="4" type="body"/>
          </p:nvPr>
        </p:nvSpPr>
        <p:spPr>
          <a:xfrm>
            <a:off x="71928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2" name="Shape 172"/>
        <p:cNvGrpSpPr/>
        <p:nvPr/>
      </p:nvGrpSpPr>
      <p:grpSpPr>
        <a:xfrm>
          <a:off x="0" y="0"/>
          <a:ext cx="0" cy="0"/>
          <a:chOff x="0" y="0"/>
          <a:chExt cx="0" cy="0"/>
        </a:xfrm>
      </p:grpSpPr>
      <p:sp>
        <p:nvSpPr>
          <p:cNvPr id="173" name="Google Shape;173;p61"/>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61"/>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61"/>
          <p:cNvSpPr txBox="1"/>
          <p:nvPr>
            <p:ph idx="2"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61"/>
          <p:cNvPicPr preferRelativeResize="0"/>
          <p:nvPr/>
        </p:nvPicPr>
        <p:blipFill rotWithShape="1">
          <a:blip r:embed="rId2">
            <a:alphaModFix/>
          </a:blip>
          <a:srcRect b="0" l="0" r="0" t="0"/>
          <a:stretch/>
        </p:blipFill>
        <p:spPr>
          <a:xfrm>
            <a:off x="1837800" y="1798560"/>
            <a:ext cx="5463000" cy="4358880"/>
          </a:xfrm>
          <a:prstGeom prst="rect">
            <a:avLst/>
          </a:prstGeom>
          <a:noFill/>
          <a:ln>
            <a:noFill/>
          </a:ln>
        </p:spPr>
      </p:pic>
      <p:pic>
        <p:nvPicPr>
          <p:cNvPr id="177" name="Google Shape;177;p61"/>
          <p:cNvPicPr preferRelativeResize="0"/>
          <p:nvPr/>
        </p:nvPicPr>
        <p:blipFill rotWithShape="1">
          <a:blip r:embed="rId2">
            <a:alphaModFix/>
          </a:blip>
          <a:srcRect b="0" l="0" r="0" t="0"/>
          <a:stretch/>
        </p:blipFill>
        <p:spPr>
          <a:xfrm>
            <a:off x="1837800" y="1798560"/>
            <a:ext cx="5463000" cy="43588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33"/>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3"/>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34"/>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4"/>
          <p:cNvSpPr txBox="1"/>
          <p:nvPr>
            <p:ph idx="1" type="body"/>
          </p:nvPr>
        </p:nvSpPr>
        <p:spPr>
          <a:xfrm>
            <a:off x="71928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4"/>
          <p:cNvSpPr txBox="1"/>
          <p:nvPr>
            <p:ph idx="2" type="body"/>
          </p:nvPr>
        </p:nvSpPr>
        <p:spPr>
          <a:xfrm>
            <a:off x="466524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 name="Shape 26"/>
        <p:cNvGrpSpPr/>
        <p:nvPr/>
      </p:nvGrpSpPr>
      <p:grpSpPr>
        <a:xfrm>
          <a:off x="0" y="0"/>
          <a:ext cx="0" cy="0"/>
          <a:chOff x="0" y="0"/>
          <a:chExt cx="0" cy="0"/>
        </a:xfrm>
      </p:grpSpPr>
      <p:sp>
        <p:nvSpPr>
          <p:cNvPr id="27" name="Google Shape;27;p35"/>
          <p:cNvSpPr txBox="1"/>
          <p:nvPr>
            <p:ph idx="1" type="subTitle"/>
          </p:nvPr>
        </p:nvSpPr>
        <p:spPr>
          <a:xfrm>
            <a:off x="719280" y="1368360"/>
            <a:ext cx="7700760" cy="16484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8" name="Shape 28"/>
        <p:cNvGrpSpPr/>
        <p:nvPr/>
      </p:nvGrpSpPr>
      <p:grpSpPr>
        <a:xfrm>
          <a:off x="0" y="0"/>
          <a:ext cx="0" cy="0"/>
          <a:chOff x="0" y="0"/>
          <a:chExt cx="0" cy="0"/>
        </a:xfrm>
      </p:grpSpPr>
      <p:sp>
        <p:nvSpPr>
          <p:cNvPr id="29" name="Google Shape;29;p36"/>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6"/>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6"/>
          <p:cNvSpPr txBox="1"/>
          <p:nvPr>
            <p:ph idx="2" type="body"/>
          </p:nvPr>
        </p:nvSpPr>
        <p:spPr>
          <a:xfrm>
            <a:off x="71928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6"/>
          <p:cNvSpPr txBox="1"/>
          <p:nvPr>
            <p:ph idx="3" type="body"/>
          </p:nvPr>
        </p:nvSpPr>
        <p:spPr>
          <a:xfrm>
            <a:off x="466524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 name="Shape 33"/>
        <p:cNvGrpSpPr/>
        <p:nvPr/>
      </p:nvGrpSpPr>
      <p:grpSpPr>
        <a:xfrm>
          <a:off x="0" y="0"/>
          <a:ext cx="0" cy="0"/>
          <a:chOff x="0" y="0"/>
          <a:chExt cx="0" cy="0"/>
        </a:xfrm>
      </p:grpSpPr>
      <p:sp>
        <p:nvSpPr>
          <p:cNvPr id="34" name="Google Shape;34;p37"/>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7"/>
          <p:cNvSpPr txBox="1"/>
          <p:nvPr>
            <p:ph idx="1" type="body"/>
          </p:nvPr>
        </p:nvSpPr>
        <p:spPr>
          <a:xfrm>
            <a:off x="719280" y="1798560"/>
            <a:ext cx="3757680" cy="435888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7"/>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3" type="body"/>
          </p:nvPr>
        </p:nvSpPr>
        <p:spPr>
          <a:xfrm>
            <a:off x="4665240" y="4075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8" name="Shape 38"/>
        <p:cNvGrpSpPr/>
        <p:nvPr/>
      </p:nvGrpSpPr>
      <p:grpSpPr>
        <a:xfrm>
          <a:off x="0" y="0"/>
          <a:ext cx="0" cy="0"/>
          <a:chOff x="0" y="0"/>
          <a:chExt cx="0" cy="0"/>
        </a:xfrm>
      </p:grpSpPr>
      <p:sp>
        <p:nvSpPr>
          <p:cNvPr id="39" name="Google Shape;39;p38"/>
          <p:cNvSpPr txBox="1"/>
          <p:nvPr>
            <p:ph type="title"/>
          </p:nvPr>
        </p:nvSpPr>
        <p:spPr>
          <a:xfrm>
            <a:off x="719280" y="1368360"/>
            <a:ext cx="7700760" cy="35532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8"/>
          <p:cNvSpPr txBox="1"/>
          <p:nvPr>
            <p:ph idx="1" type="body"/>
          </p:nvPr>
        </p:nvSpPr>
        <p:spPr>
          <a:xfrm>
            <a:off x="71928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2" type="body"/>
          </p:nvPr>
        </p:nvSpPr>
        <p:spPr>
          <a:xfrm>
            <a:off x="4665240" y="1798560"/>
            <a:ext cx="375768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8"/>
          <p:cNvSpPr txBox="1"/>
          <p:nvPr>
            <p:ph idx="3" type="body"/>
          </p:nvPr>
        </p:nvSpPr>
        <p:spPr>
          <a:xfrm>
            <a:off x="719280" y="4075560"/>
            <a:ext cx="7700760" cy="2079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1.jp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6"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cxnSp>
        <p:nvCxnSpPr>
          <p:cNvPr id="6" name="Google Shape;6;p20"/>
          <p:cNvCxnSpPr/>
          <p:nvPr/>
        </p:nvCxnSpPr>
        <p:spPr>
          <a:xfrm>
            <a:off x="718920" y="809280"/>
            <a:ext cx="7705800" cy="360"/>
          </a:xfrm>
          <a:prstGeom prst="straightConnector1">
            <a:avLst/>
          </a:prstGeom>
          <a:noFill/>
          <a:ln cap="flat" cmpd="sng" w="9525">
            <a:solidFill>
              <a:schemeClr val="accent2"/>
            </a:solidFill>
            <a:prstDash val="solid"/>
            <a:round/>
            <a:headEnd len="sm" w="sm" type="none"/>
            <a:tailEnd len="sm" w="sm" type="none"/>
          </a:ln>
        </p:spPr>
      </p:cxnSp>
      <p:pic>
        <p:nvPicPr>
          <p:cNvPr id="7" name="Google Shape;7;p20"/>
          <p:cNvPicPr preferRelativeResize="0"/>
          <p:nvPr/>
        </p:nvPicPr>
        <p:blipFill rotWithShape="1">
          <a:blip r:embed="rId1">
            <a:alphaModFix/>
          </a:blip>
          <a:srcRect b="0" l="0" r="0" t="0"/>
          <a:stretch/>
        </p:blipFill>
        <p:spPr>
          <a:xfrm>
            <a:off x="719280" y="179280"/>
            <a:ext cx="1752120" cy="458280"/>
          </a:xfrm>
          <a:prstGeom prst="rect">
            <a:avLst/>
          </a:prstGeom>
          <a:noFill/>
          <a:ln>
            <a:noFill/>
          </a:ln>
        </p:spPr>
      </p:pic>
      <p:cxnSp>
        <p:nvCxnSpPr>
          <p:cNvPr id="8" name="Google Shape;8;p20"/>
          <p:cNvCxnSpPr/>
          <p:nvPr/>
        </p:nvCxnSpPr>
        <p:spPr>
          <a:xfrm>
            <a:off x="718920" y="6314760"/>
            <a:ext cx="7705800" cy="360"/>
          </a:xfrm>
          <a:prstGeom prst="straightConnector1">
            <a:avLst/>
          </a:prstGeom>
          <a:noFill/>
          <a:ln cap="flat" cmpd="sng" w="9525">
            <a:solidFill>
              <a:schemeClr val="folHlink"/>
            </a:solidFill>
            <a:prstDash val="solid"/>
            <a:round/>
            <a:headEnd len="sm" w="sm" type="none"/>
            <a:tailEnd len="sm" w="sm" type="none"/>
          </a:ln>
        </p:spPr>
      </p:cxnSp>
      <p:sp>
        <p:nvSpPr>
          <p:cNvPr id="9" name="Google Shape;9;p20"/>
          <p:cNvSpPr txBox="1"/>
          <p:nvPr>
            <p:ph type="title"/>
          </p:nvPr>
        </p:nvSpPr>
        <p:spPr>
          <a:xfrm>
            <a:off x="719280" y="1368360"/>
            <a:ext cx="7700760" cy="35532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0"/>
          <p:cNvSpPr txBox="1"/>
          <p:nvPr>
            <p:ph idx="12" type="sldNum"/>
          </p:nvPr>
        </p:nvSpPr>
        <p:spPr>
          <a:xfrm>
            <a:off x="719280" y="6519960"/>
            <a:ext cx="7705440" cy="15192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buNone/>
              <a:defRPr b="0" i="0" sz="1000" u="none" cap="none" strike="noStrike">
                <a:solidFill>
                  <a:srgbClr val="333333"/>
                </a:solidFill>
                <a:latin typeface="Arial"/>
                <a:ea typeface="Arial"/>
                <a:cs typeface="Arial"/>
                <a:sym typeface="Arial"/>
              </a:defRPr>
            </a:lvl1pPr>
            <a:lvl2pPr indent="0" lvl="1" marL="0" marR="0" rtl="0" algn="l">
              <a:lnSpc>
                <a:spcPct val="100000"/>
              </a:lnSpc>
              <a:spcBef>
                <a:spcPts val="0"/>
              </a:spcBef>
              <a:buNone/>
              <a:defRPr b="0" i="0" sz="1000" u="none" cap="none" strike="noStrike">
                <a:solidFill>
                  <a:srgbClr val="333333"/>
                </a:solidFill>
                <a:latin typeface="Arial"/>
                <a:ea typeface="Arial"/>
                <a:cs typeface="Arial"/>
                <a:sym typeface="Arial"/>
              </a:defRPr>
            </a:lvl2pPr>
            <a:lvl3pPr indent="0" lvl="2" marL="0" marR="0" rtl="0" algn="l">
              <a:lnSpc>
                <a:spcPct val="100000"/>
              </a:lnSpc>
              <a:spcBef>
                <a:spcPts val="0"/>
              </a:spcBef>
              <a:buNone/>
              <a:defRPr b="0" i="0" sz="1000" u="none" cap="none" strike="noStrike">
                <a:solidFill>
                  <a:srgbClr val="333333"/>
                </a:solidFill>
                <a:latin typeface="Arial"/>
                <a:ea typeface="Arial"/>
                <a:cs typeface="Arial"/>
                <a:sym typeface="Arial"/>
              </a:defRPr>
            </a:lvl3pPr>
            <a:lvl4pPr indent="0" lvl="3" marL="0" marR="0" rtl="0" algn="l">
              <a:lnSpc>
                <a:spcPct val="100000"/>
              </a:lnSpc>
              <a:spcBef>
                <a:spcPts val="0"/>
              </a:spcBef>
              <a:buNone/>
              <a:defRPr b="0" i="0" sz="1000" u="none" cap="none" strike="noStrike">
                <a:solidFill>
                  <a:srgbClr val="333333"/>
                </a:solidFill>
                <a:latin typeface="Arial"/>
                <a:ea typeface="Arial"/>
                <a:cs typeface="Arial"/>
                <a:sym typeface="Arial"/>
              </a:defRPr>
            </a:lvl4pPr>
            <a:lvl5pPr indent="0" lvl="4" marL="0" marR="0" rtl="0" algn="l">
              <a:lnSpc>
                <a:spcPct val="100000"/>
              </a:lnSpc>
              <a:spcBef>
                <a:spcPts val="0"/>
              </a:spcBef>
              <a:buNone/>
              <a:defRPr b="0" i="0" sz="1000" u="none" cap="none" strike="noStrike">
                <a:solidFill>
                  <a:srgbClr val="333333"/>
                </a:solidFill>
                <a:latin typeface="Arial"/>
                <a:ea typeface="Arial"/>
                <a:cs typeface="Arial"/>
                <a:sym typeface="Arial"/>
              </a:defRPr>
            </a:lvl5pPr>
            <a:lvl6pPr indent="0" lvl="5" marL="0" marR="0" rtl="0" algn="l">
              <a:lnSpc>
                <a:spcPct val="100000"/>
              </a:lnSpc>
              <a:spcBef>
                <a:spcPts val="0"/>
              </a:spcBef>
              <a:buNone/>
              <a:defRPr b="0" i="0" sz="1000" u="none" cap="none" strike="noStrike">
                <a:solidFill>
                  <a:srgbClr val="333333"/>
                </a:solidFill>
                <a:latin typeface="Arial"/>
                <a:ea typeface="Arial"/>
                <a:cs typeface="Arial"/>
                <a:sym typeface="Arial"/>
              </a:defRPr>
            </a:lvl6pPr>
            <a:lvl7pPr indent="0" lvl="6" marL="0" marR="0" rtl="0" algn="l">
              <a:lnSpc>
                <a:spcPct val="100000"/>
              </a:lnSpc>
              <a:spcBef>
                <a:spcPts val="0"/>
              </a:spcBef>
              <a:buNone/>
              <a:defRPr b="0" i="0" sz="1000" u="none" cap="none" strike="noStrike">
                <a:solidFill>
                  <a:srgbClr val="333333"/>
                </a:solidFill>
                <a:latin typeface="Arial"/>
                <a:ea typeface="Arial"/>
                <a:cs typeface="Arial"/>
                <a:sym typeface="Arial"/>
              </a:defRPr>
            </a:lvl7pPr>
            <a:lvl8pPr indent="0" lvl="7" marL="0" marR="0" rtl="0" algn="l">
              <a:lnSpc>
                <a:spcPct val="100000"/>
              </a:lnSpc>
              <a:spcBef>
                <a:spcPts val="0"/>
              </a:spcBef>
              <a:buNone/>
              <a:defRPr b="0" i="0" sz="1000" u="none" cap="none" strike="noStrike">
                <a:solidFill>
                  <a:srgbClr val="333333"/>
                </a:solidFill>
                <a:latin typeface="Arial"/>
                <a:ea typeface="Arial"/>
                <a:cs typeface="Arial"/>
                <a:sym typeface="Arial"/>
              </a:defRPr>
            </a:lvl8pPr>
            <a:lvl9pPr indent="0" lvl="8" marL="0" marR="0" rtl="0" algn="l">
              <a:lnSpc>
                <a:spcPct val="100000"/>
              </a:lnSpc>
              <a:spcBef>
                <a:spcPts val="0"/>
              </a:spcBef>
              <a:buNone/>
              <a:defRPr b="0" i="0" sz="1000" u="none" cap="none" strike="noStrike">
                <a:solidFill>
                  <a:srgbClr val="33333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r>
              <a:rPr lang="de-DE"/>
              <a:t> | Koreanistik in Tübingen	© 2013 You Jae Lee</a:t>
            </a:r>
            <a:endParaRPr sz="1400">
              <a:solidFill>
                <a:srgbClr val="000000"/>
              </a:solidFill>
              <a:latin typeface="Times New Roman"/>
              <a:ea typeface="Times New Roman"/>
              <a:cs typeface="Times New Roman"/>
              <a:sym typeface="Times New Roman"/>
            </a:endParaRPr>
          </a:p>
        </p:txBody>
      </p:sp>
      <p:sp>
        <p:nvSpPr>
          <p:cNvPr id="11" name="Google Shape;11;p20"/>
          <p:cNvSpPr txBox="1"/>
          <p:nvPr>
            <p:ph idx="11" type="ftr"/>
          </p:nvPr>
        </p:nvSpPr>
        <p:spPr>
          <a:xfrm>
            <a:off x="6118200" y="318960"/>
            <a:ext cx="2301480" cy="179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20"/>
          <p:cNvSpPr txBox="1"/>
          <p:nvPr>
            <p:ph idx="1" type="body"/>
          </p:nvPr>
        </p:nvSpPr>
        <p:spPr>
          <a:xfrm>
            <a:off x="457200" y="1604520"/>
            <a:ext cx="8229240" cy="397728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 name="Shape 59"/>
        <p:cNvGrpSpPr/>
        <p:nvPr/>
      </p:nvGrpSpPr>
      <p:grpSpPr>
        <a:xfrm>
          <a:off x="0" y="0"/>
          <a:ext cx="0" cy="0"/>
          <a:chOff x="0" y="0"/>
          <a:chExt cx="0" cy="0"/>
        </a:xfrm>
      </p:grpSpPr>
      <p:cxnSp>
        <p:nvCxnSpPr>
          <p:cNvPr id="60" name="Google Shape;60;p23"/>
          <p:cNvCxnSpPr/>
          <p:nvPr/>
        </p:nvCxnSpPr>
        <p:spPr>
          <a:xfrm>
            <a:off x="718920" y="809280"/>
            <a:ext cx="7705800" cy="360"/>
          </a:xfrm>
          <a:prstGeom prst="straightConnector1">
            <a:avLst/>
          </a:prstGeom>
          <a:noFill/>
          <a:ln cap="flat" cmpd="sng" w="9525">
            <a:solidFill>
              <a:schemeClr val="accent2"/>
            </a:solidFill>
            <a:prstDash val="solid"/>
            <a:round/>
            <a:headEnd len="sm" w="sm" type="none"/>
            <a:tailEnd len="sm" w="sm" type="none"/>
          </a:ln>
        </p:spPr>
      </p:cxnSp>
      <p:pic>
        <p:nvPicPr>
          <p:cNvPr id="61" name="Google Shape;61;p23"/>
          <p:cNvPicPr preferRelativeResize="0"/>
          <p:nvPr/>
        </p:nvPicPr>
        <p:blipFill rotWithShape="1">
          <a:blip r:embed="rId1">
            <a:alphaModFix/>
          </a:blip>
          <a:srcRect b="0" l="0" r="0" t="0"/>
          <a:stretch/>
        </p:blipFill>
        <p:spPr>
          <a:xfrm>
            <a:off x="719280" y="179280"/>
            <a:ext cx="1752120" cy="458280"/>
          </a:xfrm>
          <a:prstGeom prst="rect">
            <a:avLst/>
          </a:prstGeom>
          <a:noFill/>
          <a:ln>
            <a:noFill/>
          </a:ln>
        </p:spPr>
      </p:pic>
      <p:cxnSp>
        <p:nvCxnSpPr>
          <p:cNvPr id="62" name="Google Shape;62;p23"/>
          <p:cNvCxnSpPr/>
          <p:nvPr/>
        </p:nvCxnSpPr>
        <p:spPr>
          <a:xfrm>
            <a:off x="718920" y="6314760"/>
            <a:ext cx="7705800" cy="360"/>
          </a:xfrm>
          <a:prstGeom prst="straightConnector1">
            <a:avLst/>
          </a:prstGeom>
          <a:noFill/>
          <a:ln cap="flat" cmpd="sng" w="9525">
            <a:solidFill>
              <a:schemeClr val="folHlink"/>
            </a:solidFill>
            <a:prstDash val="solid"/>
            <a:round/>
            <a:headEnd len="sm" w="sm" type="none"/>
            <a:tailEnd len="sm" w="sm" type="none"/>
          </a:ln>
        </p:spPr>
      </p:cxnSp>
      <p:sp>
        <p:nvSpPr>
          <p:cNvPr id="63" name="Google Shape;63;p23"/>
          <p:cNvSpPr txBox="1"/>
          <p:nvPr>
            <p:ph type="title"/>
          </p:nvPr>
        </p:nvSpPr>
        <p:spPr>
          <a:xfrm>
            <a:off x="719280" y="1368360"/>
            <a:ext cx="7700760" cy="35532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23"/>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Google Shape;65;p23"/>
          <p:cNvSpPr txBox="1"/>
          <p:nvPr>
            <p:ph idx="12" type="sldNum"/>
          </p:nvPr>
        </p:nvSpPr>
        <p:spPr>
          <a:xfrm>
            <a:off x="719280" y="6519960"/>
            <a:ext cx="7705440" cy="15192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buNone/>
              <a:defRPr b="0" sz="1000" strike="noStrike">
                <a:solidFill>
                  <a:srgbClr val="333333"/>
                </a:solidFill>
                <a:latin typeface="Arial"/>
                <a:ea typeface="Arial"/>
                <a:cs typeface="Arial"/>
                <a:sym typeface="Arial"/>
              </a:defRPr>
            </a:lvl1pPr>
            <a:lvl2pPr indent="0" lvl="1" marL="0" marR="0" rtl="0" algn="l">
              <a:lnSpc>
                <a:spcPct val="100000"/>
              </a:lnSpc>
              <a:spcBef>
                <a:spcPts val="0"/>
              </a:spcBef>
              <a:buNone/>
              <a:defRPr b="0" sz="1000" strike="noStrike">
                <a:solidFill>
                  <a:srgbClr val="333333"/>
                </a:solidFill>
                <a:latin typeface="Arial"/>
                <a:ea typeface="Arial"/>
                <a:cs typeface="Arial"/>
                <a:sym typeface="Arial"/>
              </a:defRPr>
            </a:lvl2pPr>
            <a:lvl3pPr indent="0" lvl="2" marL="0" marR="0" rtl="0" algn="l">
              <a:lnSpc>
                <a:spcPct val="100000"/>
              </a:lnSpc>
              <a:spcBef>
                <a:spcPts val="0"/>
              </a:spcBef>
              <a:buNone/>
              <a:defRPr b="0" sz="1000" strike="noStrike">
                <a:solidFill>
                  <a:srgbClr val="333333"/>
                </a:solidFill>
                <a:latin typeface="Arial"/>
                <a:ea typeface="Arial"/>
                <a:cs typeface="Arial"/>
                <a:sym typeface="Arial"/>
              </a:defRPr>
            </a:lvl3pPr>
            <a:lvl4pPr indent="0" lvl="3" marL="0" marR="0" rtl="0" algn="l">
              <a:lnSpc>
                <a:spcPct val="100000"/>
              </a:lnSpc>
              <a:spcBef>
                <a:spcPts val="0"/>
              </a:spcBef>
              <a:buNone/>
              <a:defRPr b="0" sz="1000" strike="noStrike">
                <a:solidFill>
                  <a:srgbClr val="333333"/>
                </a:solidFill>
                <a:latin typeface="Arial"/>
                <a:ea typeface="Arial"/>
                <a:cs typeface="Arial"/>
                <a:sym typeface="Arial"/>
              </a:defRPr>
            </a:lvl4pPr>
            <a:lvl5pPr indent="0" lvl="4" marL="0" marR="0" rtl="0" algn="l">
              <a:lnSpc>
                <a:spcPct val="100000"/>
              </a:lnSpc>
              <a:spcBef>
                <a:spcPts val="0"/>
              </a:spcBef>
              <a:buNone/>
              <a:defRPr b="0" sz="1000" strike="noStrike">
                <a:solidFill>
                  <a:srgbClr val="333333"/>
                </a:solidFill>
                <a:latin typeface="Arial"/>
                <a:ea typeface="Arial"/>
                <a:cs typeface="Arial"/>
                <a:sym typeface="Arial"/>
              </a:defRPr>
            </a:lvl5pPr>
            <a:lvl6pPr indent="0" lvl="5" marL="0" marR="0" rtl="0" algn="l">
              <a:lnSpc>
                <a:spcPct val="100000"/>
              </a:lnSpc>
              <a:spcBef>
                <a:spcPts val="0"/>
              </a:spcBef>
              <a:buNone/>
              <a:defRPr b="0" sz="1000" strike="noStrike">
                <a:solidFill>
                  <a:srgbClr val="333333"/>
                </a:solidFill>
                <a:latin typeface="Arial"/>
                <a:ea typeface="Arial"/>
                <a:cs typeface="Arial"/>
                <a:sym typeface="Arial"/>
              </a:defRPr>
            </a:lvl6pPr>
            <a:lvl7pPr indent="0" lvl="6" marL="0" marR="0" rtl="0" algn="l">
              <a:lnSpc>
                <a:spcPct val="100000"/>
              </a:lnSpc>
              <a:spcBef>
                <a:spcPts val="0"/>
              </a:spcBef>
              <a:buNone/>
              <a:defRPr b="0" sz="1000" strike="noStrike">
                <a:solidFill>
                  <a:srgbClr val="333333"/>
                </a:solidFill>
                <a:latin typeface="Arial"/>
                <a:ea typeface="Arial"/>
                <a:cs typeface="Arial"/>
                <a:sym typeface="Arial"/>
              </a:defRPr>
            </a:lvl7pPr>
            <a:lvl8pPr indent="0" lvl="7" marL="0" marR="0" rtl="0" algn="l">
              <a:lnSpc>
                <a:spcPct val="100000"/>
              </a:lnSpc>
              <a:spcBef>
                <a:spcPts val="0"/>
              </a:spcBef>
              <a:buNone/>
              <a:defRPr b="0" sz="1000" strike="noStrike">
                <a:solidFill>
                  <a:srgbClr val="333333"/>
                </a:solidFill>
                <a:latin typeface="Arial"/>
                <a:ea typeface="Arial"/>
                <a:cs typeface="Arial"/>
                <a:sym typeface="Arial"/>
              </a:defRPr>
            </a:lvl8pPr>
            <a:lvl9pPr indent="0" lvl="8" marL="0" marR="0" rtl="0" algn="l">
              <a:lnSpc>
                <a:spcPct val="100000"/>
              </a:lnSpc>
              <a:spcBef>
                <a:spcPts val="0"/>
              </a:spcBef>
              <a:buNone/>
              <a:defRPr b="0" sz="1000" strike="noStrike">
                <a:solidFill>
                  <a:srgbClr val="33333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r>
              <a:rPr lang="de-DE"/>
              <a:t> | Autor/Verfasser/Thema/Rubrik/Titel etc.	© 2010 Universität Tübingen</a:t>
            </a:r>
            <a:endParaRPr sz="1400">
              <a:solidFill>
                <a:srgbClr val="000000"/>
              </a:solidFill>
              <a:latin typeface="Times New Roman"/>
              <a:ea typeface="Times New Roman"/>
              <a:cs typeface="Times New Roman"/>
              <a:sym typeface="Times New Roman"/>
            </a:endParaRPr>
          </a:p>
        </p:txBody>
      </p:sp>
      <p:sp>
        <p:nvSpPr>
          <p:cNvPr id="66" name="Google Shape;66;p23"/>
          <p:cNvSpPr txBox="1"/>
          <p:nvPr>
            <p:ph idx="11" type="ftr"/>
          </p:nvPr>
        </p:nvSpPr>
        <p:spPr>
          <a:xfrm>
            <a:off x="6118200" y="318960"/>
            <a:ext cx="2301480" cy="179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cxnSp>
        <p:nvCxnSpPr>
          <p:cNvPr id="119" name="Google Shape;119;p26"/>
          <p:cNvCxnSpPr/>
          <p:nvPr/>
        </p:nvCxnSpPr>
        <p:spPr>
          <a:xfrm>
            <a:off x="718920" y="809280"/>
            <a:ext cx="7705800" cy="360"/>
          </a:xfrm>
          <a:prstGeom prst="straightConnector1">
            <a:avLst/>
          </a:prstGeom>
          <a:noFill/>
          <a:ln cap="flat" cmpd="sng" w="9525">
            <a:solidFill>
              <a:schemeClr val="accent2"/>
            </a:solidFill>
            <a:prstDash val="solid"/>
            <a:round/>
            <a:headEnd len="sm" w="sm" type="none"/>
            <a:tailEnd len="sm" w="sm" type="none"/>
          </a:ln>
        </p:spPr>
      </p:cxnSp>
      <p:pic>
        <p:nvPicPr>
          <p:cNvPr id="120" name="Google Shape;120;p26"/>
          <p:cNvPicPr preferRelativeResize="0"/>
          <p:nvPr/>
        </p:nvPicPr>
        <p:blipFill rotWithShape="1">
          <a:blip r:embed="rId1">
            <a:alphaModFix/>
          </a:blip>
          <a:srcRect b="0" l="0" r="0" t="0"/>
          <a:stretch/>
        </p:blipFill>
        <p:spPr>
          <a:xfrm>
            <a:off x="719280" y="179280"/>
            <a:ext cx="1752120" cy="458280"/>
          </a:xfrm>
          <a:prstGeom prst="rect">
            <a:avLst/>
          </a:prstGeom>
          <a:noFill/>
          <a:ln>
            <a:noFill/>
          </a:ln>
        </p:spPr>
      </p:pic>
      <p:cxnSp>
        <p:nvCxnSpPr>
          <p:cNvPr id="121" name="Google Shape;121;p26"/>
          <p:cNvCxnSpPr/>
          <p:nvPr/>
        </p:nvCxnSpPr>
        <p:spPr>
          <a:xfrm>
            <a:off x="718920" y="6314760"/>
            <a:ext cx="7705800" cy="360"/>
          </a:xfrm>
          <a:prstGeom prst="straightConnector1">
            <a:avLst/>
          </a:prstGeom>
          <a:noFill/>
          <a:ln cap="flat" cmpd="sng" w="9525">
            <a:solidFill>
              <a:schemeClr val="folHlink"/>
            </a:solidFill>
            <a:prstDash val="solid"/>
            <a:round/>
            <a:headEnd len="sm" w="sm" type="none"/>
            <a:tailEnd len="sm" w="sm" type="none"/>
          </a:ln>
        </p:spPr>
      </p:cxnSp>
      <p:sp>
        <p:nvSpPr>
          <p:cNvPr id="122" name="Google Shape;122;p26"/>
          <p:cNvSpPr txBox="1"/>
          <p:nvPr>
            <p:ph type="title"/>
          </p:nvPr>
        </p:nvSpPr>
        <p:spPr>
          <a:xfrm>
            <a:off x="719280" y="1368360"/>
            <a:ext cx="7700760" cy="35532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26"/>
          <p:cNvSpPr txBox="1"/>
          <p:nvPr>
            <p:ph idx="1" type="body"/>
          </p:nvPr>
        </p:nvSpPr>
        <p:spPr>
          <a:xfrm>
            <a:off x="719280" y="1798560"/>
            <a:ext cx="7700760" cy="4358880"/>
          </a:xfrm>
          <a:prstGeom prst="rect">
            <a:avLst/>
          </a:prstGeom>
          <a:noFill/>
          <a:ln>
            <a:noFill/>
          </a:ln>
        </p:spPr>
        <p:txBody>
          <a:bodyPr anchorCtr="0" anchor="t" bIns="0" lIns="0" spcFirstLastPara="1" rIns="0" wrap="square" tIns="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4" name="Google Shape;124;p26"/>
          <p:cNvSpPr txBox="1"/>
          <p:nvPr>
            <p:ph idx="12" type="sldNum"/>
          </p:nvPr>
        </p:nvSpPr>
        <p:spPr>
          <a:xfrm>
            <a:off x="714240" y="6519960"/>
            <a:ext cx="7705440" cy="15192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buNone/>
              <a:defRPr b="0" sz="1000" strike="noStrike">
                <a:solidFill>
                  <a:srgbClr val="333333"/>
                </a:solidFill>
                <a:latin typeface="Arial"/>
                <a:ea typeface="Arial"/>
                <a:cs typeface="Arial"/>
                <a:sym typeface="Arial"/>
              </a:defRPr>
            </a:lvl1pPr>
            <a:lvl2pPr indent="0" lvl="1" marL="0" marR="0" rtl="0" algn="l">
              <a:lnSpc>
                <a:spcPct val="100000"/>
              </a:lnSpc>
              <a:spcBef>
                <a:spcPts val="0"/>
              </a:spcBef>
              <a:buNone/>
              <a:defRPr b="0" sz="1000" strike="noStrike">
                <a:solidFill>
                  <a:srgbClr val="333333"/>
                </a:solidFill>
                <a:latin typeface="Arial"/>
                <a:ea typeface="Arial"/>
                <a:cs typeface="Arial"/>
                <a:sym typeface="Arial"/>
              </a:defRPr>
            </a:lvl2pPr>
            <a:lvl3pPr indent="0" lvl="2" marL="0" marR="0" rtl="0" algn="l">
              <a:lnSpc>
                <a:spcPct val="100000"/>
              </a:lnSpc>
              <a:spcBef>
                <a:spcPts val="0"/>
              </a:spcBef>
              <a:buNone/>
              <a:defRPr b="0" sz="1000" strike="noStrike">
                <a:solidFill>
                  <a:srgbClr val="333333"/>
                </a:solidFill>
                <a:latin typeface="Arial"/>
                <a:ea typeface="Arial"/>
                <a:cs typeface="Arial"/>
                <a:sym typeface="Arial"/>
              </a:defRPr>
            </a:lvl3pPr>
            <a:lvl4pPr indent="0" lvl="3" marL="0" marR="0" rtl="0" algn="l">
              <a:lnSpc>
                <a:spcPct val="100000"/>
              </a:lnSpc>
              <a:spcBef>
                <a:spcPts val="0"/>
              </a:spcBef>
              <a:buNone/>
              <a:defRPr b="0" sz="1000" strike="noStrike">
                <a:solidFill>
                  <a:srgbClr val="333333"/>
                </a:solidFill>
                <a:latin typeface="Arial"/>
                <a:ea typeface="Arial"/>
                <a:cs typeface="Arial"/>
                <a:sym typeface="Arial"/>
              </a:defRPr>
            </a:lvl4pPr>
            <a:lvl5pPr indent="0" lvl="4" marL="0" marR="0" rtl="0" algn="l">
              <a:lnSpc>
                <a:spcPct val="100000"/>
              </a:lnSpc>
              <a:spcBef>
                <a:spcPts val="0"/>
              </a:spcBef>
              <a:buNone/>
              <a:defRPr b="0" sz="1000" strike="noStrike">
                <a:solidFill>
                  <a:srgbClr val="333333"/>
                </a:solidFill>
                <a:latin typeface="Arial"/>
                <a:ea typeface="Arial"/>
                <a:cs typeface="Arial"/>
                <a:sym typeface="Arial"/>
              </a:defRPr>
            </a:lvl5pPr>
            <a:lvl6pPr indent="0" lvl="5" marL="0" marR="0" rtl="0" algn="l">
              <a:lnSpc>
                <a:spcPct val="100000"/>
              </a:lnSpc>
              <a:spcBef>
                <a:spcPts val="0"/>
              </a:spcBef>
              <a:buNone/>
              <a:defRPr b="0" sz="1000" strike="noStrike">
                <a:solidFill>
                  <a:srgbClr val="333333"/>
                </a:solidFill>
                <a:latin typeface="Arial"/>
                <a:ea typeface="Arial"/>
                <a:cs typeface="Arial"/>
                <a:sym typeface="Arial"/>
              </a:defRPr>
            </a:lvl6pPr>
            <a:lvl7pPr indent="0" lvl="6" marL="0" marR="0" rtl="0" algn="l">
              <a:lnSpc>
                <a:spcPct val="100000"/>
              </a:lnSpc>
              <a:spcBef>
                <a:spcPts val="0"/>
              </a:spcBef>
              <a:buNone/>
              <a:defRPr b="0" sz="1000" strike="noStrike">
                <a:solidFill>
                  <a:srgbClr val="333333"/>
                </a:solidFill>
                <a:latin typeface="Arial"/>
                <a:ea typeface="Arial"/>
                <a:cs typeface="Arial"/>
                <a:sym typeface="Arial"/>
              </a:defRPr>
            </a:lvl7pPr>
            <a:lvl8pPr indent="0" lvl="7" marL="0" marR="0" rtl="0" algn="l">
              <a:lnSpc>
                <a:spcPct val="100000"/>
              </a:lnSpc>
              <a:spcBef>
                <a:spcPts val="0"/>
              </a:spcBef>
              <a:buNone/>
              <a:defRPr b="0" sz="1000" strike="noStrike">
                <a:solidFill>
                  <a:srgbClr val="333333"/>
                </a:solidFill>
                <a:latin typeface="Arial"/>
                <a:ea typeface="Arial"/>
                <a:cs typeface="Arial"/>
                <a:sym typeface="Arial"/>
              </a:defRPr>
            </a:lvl8pPr>
            <a:lvl9pPr indent="0" lvl="8" marL="0" marR="0" rtl="0" algn="l">
              <a:lnSpc>
                <a:spcPct val="100000"/>
              </a:lnSpc>
              <a:spcBef>
                <a:spcPts val="0"/>
              </a:spcBef>
              <a:buNone/>
              <a:defRPr b="0" sz="1000" strike="noStrike">
                <a:solidFill>
                  <a:srgbClr val="33333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r>
              <a:rPr lang="de-DE"/>
              <a:t> |  Koreanistik in Tübingen	© 2015 You Jae Lee</a:t>
            </a:r>
            <a:endParaRPr sz="1400">
              <a:solidFill>
                <a:srgbClr val="000000"/>
              </a:solidFill>
              <a:latin typeface="Times New Roman"/>
              <a:ea typeface="Times New Roman"/>
              <a:cs typeface="Times New Roman"/>
              <a:sym typeface="Times New Roman"/>
            </a:endParaRPr>
          </a:p>
        </p:txBody>
      </p:sp>
      <p:sp>
        <p:nvSpPr>
          <p:cNvPr id="125" name="Google Shape;125;p26"/>
          <p:cNvSpPr txBox="1"/>
          <p:nvPr>
            <p:ph idx="11" type="ftr"/>
          </p:nvPr>
        </p:nvSpPr>
        <p:spPr>
          <a:xfrm>
            <a:off x="6118200" y="318960"/>
            <a:ext cx="2301480" cy="1634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unitc-my.sharepoint.com/:f:/g/personal/ankla01_cloud_uni-tuebingen_de/EnEKJp62a4BMofX_uobQMQABHbXorFLtCE9QVf_i3jG4O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hyperlink" Target="https://uni-tuebingen.de/fakultaeten/philosophische-fakultaet/fachbereiche/asien-orient-wissenschaften/koreanistik/studium/studiengaenge/ba-koreanistik-korean-studies/" TargetMode="External"/><Relationship Id="rId4" Type="http://schemas.openxmlformats.org/officeDocument/2006/relationships/hyperlink" Target="https://uni-tuebingen.de/fakultaeten/philosophische-fakultaet/fachbereiche/asien-orient-wissenschaften/koreanistik/studium/studiengaenge/ba-koreanistik-korean-studi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hyperlink" Target="http://www.korea.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uni-tuebingen.de/en/faculties/faculty-of-humanities/departments/asian-and-oriental-studies/koreanistik/tucku/application/" TargetMode="External"/><Relationship Id="rId4" Type="http://schemas.openxmlformats.org/officeDocument/2006/relationships/hyperlink" Target="https://unitc-my.sharepoint.com/:f:/g/personal/ankla01_cloud_uni-tuebingen_de/EtRvs11MZoBLju477JMLOEwBKiyYhghsXplhw7ClJjFp9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
          <p:cNvSpPr txBox="1"/>
          <p:nvPr/>
        </p:nvSpPr>
        <p:spPr>
          <a:xfrm>
            <a:off x="1522820" y="4116504"/>
            <a:ext cx="6088280" cy="100967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de-DE" sz="3600" u="none" cap="none" strike="noStrike">
                <a:solidFill>
                  <a:schemeClr val="dk1"/>
                </a:solidFill>
                <a:latin typeface="Arial"/>
                <a:ea typeface="Arial"/>
                <a:cs typeface="Arial"/>
                <a:sym typeface="Arial"/>
              </a:rPr>
              <a:t>TUCKU – Exchange Year Info Event 2023</a:t>
            </a:r>
            <a:endParaRPr/>
          </a:p>
        </p:txBody>
      </p:sp>
      <p:sp>
        <p:nvSpPr>
          <p:cNvPr id="183" name="Google Shape;183;p1"/>
          <p:cNvSpPr/>
          <p:nvPr/>
        </p:nvSpPr>
        <p:spPr>
          <a:xfrm>
            <a:off x="714240" y="6404040"/>
            <a:ext cx="7705440" cy="151920"/>
          </a:xfrm>
          <a:prstGeom prst="rect">
            <a:avLst/>
          </a:prstGeom>
          <a:noFill/>
          <a:ln>
            <a:noFill/>
          </a:ln>
        </p:spPr>
        <p:txBody>
          <a:bodyPr anchorCtr="0" anchor="t" bIns="0" lIns="0" spcFirstLastPara="1" rIns="0" wrap="square" tIns="0">
            <a:noAutofit/>
          </a:bodyPr>
          <a:lstStyle/>
          <a:p>
            <a:pPr indent="0" lvl="0" marL="0" marR="0" rtl="0" algn="l">
              <a:lnSpc>
                <a:spcPct val="70600"/>
              </a:lnSpc>
              <a:spcBef>
                <a:spcPts val="0"/>
              </a:spcBef>
              <a:spcAft>
                <a:spcPts val="0"/>
              </a:spcAft>
              <a:buNone/>
            </a:pPr>
            <a:fld id="{00000000-1234-1234-1234-123412341234}" type="slidenum">
              <a:rPr b="0" i="0" lang="de-DE" sz="1000" u="none" cap="none" strike="noStrike">
                <a:solidFill>
                  <a:srgbClr val="333333"/>
                </a:solidFill>
                <a:latin typeface="Arial"/>
                <a:ea typeface="Arial"/>
                <a:cs typeface="Arial"/>
                <a:sym typeface="Arial"/>
              </a:rPr>
              <a:t>‹#›</a:t>
            </a:fld>
            <a:r>
              <a:rPr b="0" i="0" lang="de-DE" sz="1000" u="none" cap="none" strike="noStrike">
                <a:solidFill>
                  <a:srgbClr val="333333"/>
                </a:solidFill>
                <a:latin typeface="Arial"/>
                <a:ea typeface="Arial"/>
                <a:cs typeface="Arial"/>
                <a:sym typeface="Arial"/>
              </a:rPr>
              <a:t> |</a:t>
            </a:r>
            <a:r>
              <a:rPr b="0" i="0" lang="de-DE" sz="1000" u="none" cap="none" strike="noStrike">
                <a:solidFill>
                  <a:schemeClr val="dk1"/>
                </a:solidFill>
                <a:latin typeface="Arial"/>
                <a:ea typeface="Arial"/>
                <a:cs typeface="Arial"/>
                <a:sym typeface="Arial"/>
              </a:rPr>
              <a:t>TUCKU - Exchange Year Info Event 2023</a:t>
            </a:r>
            <a:r>
              <a:rPr b="0" i="0" lang="de-DE" sz="1000" u="none" cap="none" strike="noStrike">
                <a:solidFill>
                  <a:srgbClr val="333333"/>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184" name="Google Shape;184;p1"/>
          <p:cNvSpPr/>
          <p:nvPr/>
        </p:nvSpPr>
        <p:spPr>
          <a:xfrm>
            <a:off x="6579000" y="270900"/>
            <a:ext cx="1840680" cy="3646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id="185" name="Google Shape;185;p1"/>
          <p:cNvPicPr preferRelativeResize="0"/>
          <p:nvPr/>
        </p:nvPicPr>
        <p:blipFill rotWithShape="1">
          <a:blip r:embed="rId3">
            <a:alphaModFix/>
          </a:blip>
          <a:srcRect b="0" l="0" r="0" t="0"/>
          <a:stretch/>
        </p:blipFill>
        <p:spPr>
          <a:xfrm>
            <a:off x="522180" y="1313228"/>
            <a:ext cx="8089560" cy="22003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nvSpPr>
        <p:spPr>
          <a:xfrm>
            <a:off x="719280" y="6529266"/>
            <a:ext cx="7705440" cy="14261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a:t>
            </a:fld>
            <a:r>
              <a:rPr lang="de-DE" sz="1000" strike="noStrike">
                <a:solidFill>
                  <a:srgbClr val="333333"/>
                </a:solidFill>
                <a:latin typeface="Arial"/>
                <a:ea typeface="Arial"/>
                <a:cs typeface="Arial"/>
                <a:sym typeface="Arial"/>
              </a:rPr>
              <a:t> | </a:t>
            </a:r>
            <a:r>
              <a:rPr lang="de-DE" sz="1000">
                <a:solidFill>
                  <a:schemeClr val="dk1"/>
                </a:solidFill>
                <a:latin typeface="Arial"/>
                <a:ea typeface="Arial"/>
                <a:cs typeface="Arial"/>
                <a:sym typeface="Arial"/>
              </a:rPr>
              <a:t>TUCKU - Exchange Year Info Event 2023</a:t>
            </a:r>
            <a:endParaRPr sz="10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de-DE" sz="1000" strike="noStrike">
                <a:solidFill>
                  <a:srgbClr val="333333"/>
                </a:solidFill>
                <a:latin typeface="Arial"/>
                <a:ea typeface="Arial"/>
                <a:cs typeface="Arial"/>
                <a:sym typeface="Arial"/>
              </a:rPr>
              <a:t>	</a:t>
            </a:r>
            <a:endParaRPr sz="1400" strike="noStrike">
              <a:solidFill>
                <a:srgbClr val="000000"/>
              </a:solidFill>
              <a:latin typeface="Times New Roman"/>
              <a:ea typeface="Times New Roman"/>
              <a:cs typeface="Times New Roman"/>
              <a:sym typeface="Times New Roman"/>
            </a:endParaRPr>
          </a:p>
        </p:txBody>
      </p:sp>
      <p:sp>
        <p:nvSpPr>
          <p:cNvPr id="247" name="Google Shape;247;p10"/>
          <p:cNvSpPr txBox="1"/>
          <p:nvPr/>
        </p:nvSpPr>
        <p:spPr>
          <a:xfrm>
            <a:off x="719280" y="1228435"/>
            <a:ext cx="7700760" cy="481214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lang="de-DE" sz="2400" strike="noStrike">
                <a:solidFill>
                  <a:srgbClr val="333333"/>
                </a:solidFill>
                <a:latin typeface="Arial"/>
                <a:ea typeface="Arial"/>
                <a:cs typeface="Arial"/>
                <a:sym typeface="Arial"/>
              </a:rPr>
              <a:t>Document 2</a:t>
            </a:r>
            <a:endParaRPr b="1" sz="2000" strike="noStrike">
              <a:solidFill>
                <a:srgbClr val="333333"/>
              </a:solidFill>
              <a:latin typeface="Arial"/>
              <a:ea typeface="Arial"/>
              <a:cs typeface="Arial"/>
              <a:sym typeface="Arial"/>
            </a:endParaRPr>
          </a:p>
          <a:p>
            <a:pPr indent="-457200" lvl="0" marL="457200" marR="0" rtl="0" algn="l">
              <a:lnSpc>
                <a:spcPct val="150000"/>
              </a:lnSpc>
              <a:spcBef>
                <a:spcPts val="0"/>
              </a:spcBef>
              <a:spcAft>
                <a:spcPts val="0"/>
              </a:spcAft>
              <a:buClr>
                <a:srgbClr val="333333"/>
              </a:buClr>
              <a:buSzPts val="2000"/>
              <a:buFont typeface="Arial"/>
              <a:buAutoNum type="arabicPeriod"/>
            </a:pPr>
            <a:r>
              <a:rPr lang="de-DE" sz="2000">
                <a:solidFill>
                  <a:srgbClr val="333333"/>
                </a:solidFill>
                <a:latin typeface="Arial"/>
                <a:ea typeface="Arial"/>
                <a:cs typeface="Arial"/>
                <a:sym typeface="Arial"/>
              </a:rPr>
              <a:t>ID photo 🡪 File name </a:t>
            </a:r>
            <a:r>
              <a:rPr b="1" lang="de-DE" sz="2000">
                <a:solidFill>
                  <a:srgbClr val="333333"/>
                </a:solidFill>
                <a:latin typeface="Arial"/>
                <a:ea typeface="Arial"/>
                <a:cs typeface="Arial"/>
                <a:sym typeface="Arial"/>
              </a:rPr>
              <a:t>„ExchangeYrPhoto“</a:t>
            </a:r>
            <a:endParaRPr/>
          </a:p>
          <a:p>
            <a:pPr indent="-215900" lvl="0" marL="342900" marR="0" rtl="0" algn="l">
              <a:spcBef>
                <a:spcPts val="0"/>
              </a:spcBef>
              <a:spcAft>
                <a:spcPts val="0"/>
              </a:spcAft>
              <a:buClr>
                <a:schemeClr val="dk1"/>
              </a:buClr>
              <a:buSzPts val="2000"/>
              <a:buFont typeface="Noto Sans Symbols"/>
              <a:buNone/>
            </a:pPr>
            <a:r>
              <a:t/>
            </a:r>
            <a:endParaRPr b="1" sz="2000">
              <a:solidFill>
                <a:srgbClr val="333333"/>
              </a:solidFill>
              <a:latin typeface="Arial"/>
              <a:ea typeface="Arial"/>
              <a:cs typeface="Arial"/>
              <a:sym typeface="Arial"/>
            </a:endParaRPr>
          </a:p>
          <a:p>
            <a:pPr indent="0" lvl="0" marL="0" marR="0" rtl="0" algn="l">
              <a:spcBef>
                <a:spcPts val="0"/>
              </a:spcBef>
              <a:spcAft>
                <a:spcPts val="0"/>
              </a:spcAft>
              <a:buNone/>
            </a:pPr>
            <a:r>
              <a:t/>
            </a:r>
            <a:endParaRPr b="1" sz="2000">
              <a:solidFill>
                <a:srgbClr val="333333"/>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Applications are to be sent to this link (also provided in word document on website):</a:t>
            </a:r>
            <a:br>
              <a:rPr lang="de-DE" sz="1600">
                <a:solidFill>
                  <a:schemeClr val="dk1"/>
                </a:solidFill>
                <a:latin typeface="Arial"/>
                <a:ea typeface="Arial"/>
                <a:cs typeface="Arial"/>
                <a:sym typeface="Arial"/>
              </a:rPr>
            </a:br>
            <a:r>
              <a:rPr lang="de-DE" sz="1600" u="sng">
                <a:solidFill>
                  <a:schemeClr val="dk1"/>
                </a:solidFill>
                <a:latin typeface="Arial"/>
                <a:ea typeface="Arial"/>
                <a:cs typeface="Arial"/>
                <a:sym typeface="Arial"/>
                <a:hlinkClick r:id="rId3">
                  <a:extLst>
                    <a:ext uri="{A12FA001-AC4F-418D-AE19-62706E023703}">
                      <ahyp:hlinkClr val="tx"/>
                    </a:ext>
                  </a:extLst>
                </a:hlinkClick>
              </a:rPr>
              <a:t>https://unitc-my.sharepoint.com/:f:/g/personal/ankla01_cloud_uni-tuebingen_de/EnEKJp62a4BMofX_uobQMQABHbXorFLtCE9QVf_i3jG4Ow</a:t>
            </a:r>
            <a:r>
              <a:rPr lang="de-DE" sz="1600">
                <a:solidFill>
                  <a:schemeClr val="dk1"/>
                </a:solidFill>
                <a:latin typeface="Arial"/>
                <a:ea typeface="Arial"/>
                <a:cs typeface="Arial"/>
                <a:sym typeface="Arial"/>
              </a:rPr>
              <a:t> </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333333"/>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de-DE" sz="2000" u="none" cap="none" strike="noStrike">
                <a:solidFill>
                  <a:srgbClr val="000000"/>
                </a:solidFill>
                <a:latin typeface="Arial"/>
                <a:ea typeface="Arial"/>
                <a:cs typeface="Arial"/>
                <a:sym typeface="Arial"/>
              </a:rPr>
              <a:t>During the uploading step, it will ask for your name. Don’t forget to put your</a:t>
            </a:r>
            <a:r>
              <a:rPr b="1" i="0" lang="de-DE" sz="2000" u="none" cap="none" strike="noStrike">
                <a:solidFill>
                  <a:srgbClr val="000000"/>
                </a:solidFill>
                <a:latin typeface="Arial"/>
                <a:ea typeface="Arial"/>
                <a:cs typeface="Arial"/>
                <a:sym typeface="Arial"/>
              </a:rPr>
              <a:t> first and last name </a:t>
            </a:r>
            <a:r>
              <a:rPr b="0" i="0" lang="de-DE" sz="2000" u="none" cap="none" strike="noStrike">
                <a:solidFill>
                  <a:srgbClr val="000000"/>
                </a:solidFill>
                <a:latin typeface="Arial"/>
                <a:ea typeface="Arial"/>
                <a:cs typeface="Arial"/>
                <a:sym typeface="Arial"/>
              </a:rPr>
              <a:t>that matches your formal documents</a:t>
            </a:r>
            <a:endParaRPr sz="2000">
              <a:solidFill>
                <a:srgbClr val="333333"/>
              </a:solidFill>
              <a:latin typeface="Arial"/>
              <a:ea typeface="Arial"/>
              <a:cs typeface="Arial"/>
              <a:sym typeface="Arial"/>
            </a:endParaRPr>
          </a:p>
          <a:p>
            <a:pPr indent="0" lvl="0" marL="0" marR="0" rtl="0" algn="l">
              <a:spcBef>
                <a:spcPts val="0"/>
              </a:spcBef>
              <a:spcAft>
                <a:spcPts val="0"/>
              </a:spcAft>
              <a:buNone/>
            </a:pPr>
            <a:r>
              <a:t/>
            </a:r>
            <a:endParaRPr sz="2000">
              <a:solidFill>
                <a:srgbClr val="333333"/>
              </a:solidFill>
              <a:latin typeface="Arial"/>
              <a:ea typeface="Arial"/>
              <a:cs typeface="Arial"/>
              <a:sym typeface="Arial"/>
            </a:endParaRPr>
          </a:p>
          <a:p>
            <a:pPr indent="0" lvl="0" marL="0" marR="0" rtl="0" algn="l">
              <a:spcBef>
                <a:spcPts val="0"/>
              </a:spcBef>
              <a:spcAft>
                <a:spcPts val="0"/>
              </a:spcAft>
              <a:buNone/>
            </a:pPr>
            <a:r>
              <a:t/>
            </a:r>
            <a:endParaRPr sz="1200">
              <a:solidFill>
                <a:srgbClr val="333333"/>
              </a:solidFill>
              <a:latin typeface="Arial"/>
              <a:ea typeface="Arial"/>
              <a:cs typeface="Arial"/>
              <a:sym typeface="Arial"/>
            </a:endParaRPr>
          </a:p>
          <a:p>
            <a:pPr indent="0" lvl="0" marL="0" marR="0" rtl="0" algn="ctr">
              <a:spcBef>
                <a:spcPts val="0"/>
              </a:spcBef>
              <a:spcAft>
                <a:spcPts val="0"/>
              </a:spcAft>
              <a:buNone/>
            </a:pPr>
            <a:r>
              <a:rPr lang="de-DE" sz="1600">
                <a:solidFill>
                  <a:srgbClr val="333333"/>
                </a:solidFill>
                <a:latin typeface="Arial"/>
                <a:ea typeface="Arial"/>
                <a:cs typeface="Arial"/>
                <a:sym typeface="Arial"/>
              </a:rPr>
              <a:t>* For further information on the application process refer to the guideline provided online 🡪 Website Korean Studies Tübingen &gt; TUCKU &gt; Bewerbung</a:t>
            </a:r>
            <a:endParaRPr b="0" sz="1600" strike="noStrike">
              <a:solidFill>
                <a:srgbClr val="333333"/>
              </a:solidFill>
              <a:latin typeface="Arial"/>
              <a:ea typeface="Arial"/>
              <a:cs typeface="Arial"/>
              <a:sym typeface="Arial"/>
            </a:endParaRPr>
          </a:p>
          <a:p>
            <a:pPr indent="0" lvl="0" marL="0" marR="0" rtl="0" algn="l">
              <a:spcBef>
                <a:spcPts val="0"/>
              </a:spcBef>
              <a:spcAft>
                <a:spcPts val="0"/>
              </a:spcAft>
              <a:buNone/>
            </a:pPr>
            <a:r>
              <a:t/>
            </a:r>
            <a:endParaRPr b="0" sz="2000" strike="noStrike">
              <a:solidFill>
                <a:srgbClr val="33333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txBox="1"/>
          <p:nvPr/>
        </p:nvSpPr>
        <p:spPr>
          <a:xfrm>
            <a:off x="719280" y="1296507"/>
            <a:ext cx="7794885" cy="35532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1" lang="de-DE" sz="2400" u="sng">
                <a:solidFill>
                  <a:schemeClr val="dk1"/>
                </a:solidFill>
                <a:latin typeface="Arial"/>
                <a:ea typeface="Arial"/>
                <a:cs typeface="Arial"/>
                <a:sym typeface="Arial"/>
              </a:rPr>
              <a:t>How to fulfill “MODUL BQ: INTERKULTURELLE KOMPETENZ” credit?</a:t>
            </a:r>
            <a:endParaRPr b="1" sz="2400" u="sng" strike="noStrike">
              <a:solidFill>
                <a:srgbClr val="333333"/>
              </a:solidFill>
              <a:latin typeface="Arial"/>
              <a:ea typeface="Arial"/>
              <a:cs typeface="Arial"/>
              <a:sym typeface="Arial"/>
            </a:endParaRPr>
          </a:p>
        </p:txBody>
      </p:sp>
      <p:sp>
        <p:nvSpPr>
          <p:cNvPr id="253" name="Google Shape;253;p11"/>
          <p:cNvSpPr txBox="1"/>
          <p:nvPr/>
        </p:nvSpPr>
        <p:spPr>
          <a:xfrm>
            <a:off x="719280" y="1651827"/>
            <a:ext cx="8285824" cy="5679294"/>
          </a:xfrm>
          <a:prstGeom prst="rect">
            <a:avLst/>
          </a:prstGeom>
          <a:noFill/>
          <a:ln>
            <a:noFill/>
          </a:ln>
        </p:spPr>
        <p:txBody>
          <a:bodyPr anchorCtr="0" anchor="t" bIns="0" lIns="0" spcFirstLastPara="1" rIns="0" wrap="square" tIns="0">
            <a:noAutofit/>
          </a:bodyPr>
          <a:lstStyle/>
          <a:p>
            <a:pPr indent="-457200" lvl="0" marL="457560" marR="0" rtl="0" algn="l">
              <a:lnSpc>
                <a:spcPct val="150000"/>
              </a:lnSpc>
              <a:spcBef>
                <a:spcPts val="0"/>
              </a:spcBef>
              <a:spcAft>
                <a:spcPts val="0"/>
              </a:spcAft>
              <a:buClr>
                <a:srgbClr val="333333"/>
              </a:buClr>
              <a:buSzPts val="1800"/>
              <a:buFont typeface="Arial"/>
              <a:buAutoNum type="arabicPeriod"/>
            </a:pPr>
            <a:r>
              <a:rPr lang="de-DE" sz="1800">
                <a:solidFill>
                  <a:schemeClr val="dk1"/>
                </a:solidFill>
                <a:latin typeface="Arial"/>
                <a:ea typeface="Arial"/>
                <a:cs typeface="Arial"/>
                <a:sym typeface="Arial"/>
              </a:rPr>
              <a:t>You can take courses in </a:t>
            </a:r>
            <a:r>
              <a:rPr b="1" lang="de-DE" sz="1800">
                <a:solidFill>
                  <a:schemeClr val="dk1"/>
                </a:solidFill>
                <a:latin typeface="Arial"/>
                <a:ea typeface="Arial"/>
                <a:cs typeface="Arial"/>
                <a:sym typeface="Arial"/>
              </a:rPr>
              <a:t>other departments </a:t>
            </a:r>
            <a:r>
              <a:rPr lang="de-DE" sz="1800">
                <a:solidFill>
                  <a:schemeClr val="dk1"/>
                </a:solidFill>
                <a:latin typeface="Arial"/>
                <a:ea typeface="Arial"/>
                <a:cs typeface="Arial"/>
                <a:sym typeface="Arial"/>
              </a:rPr>
              <a:t>and count that towards your “Modul BQ: Interkultruelle Kompetnz (21-BQ-LA)” credit.</a:t>
            </a:r>
            <a:endParaRPr sz="1800">
              <a:solidFill>
                <a:schemeClr val="dk1"/>
              </a:solidFill>
              <a:latin typeface="Arial"/>
              <a:ea typeface="Arial"/>
              <a:cs typeface="Arial"/>
              <a:sym typeface="Arial"/>
            </a:endParaRPr>
          </a:p>
          <a:p>
            <a:pPr indent="-457200" lvl="0" marL="457560" marR="0" rtl="0" algn="l">
              <a:lnSpc>
                <a:spcPct val="150000"/>
              </a:lnSpc>
              <a:spcBef>
                <a:spcPts val="0"/>
              </a:spcBef>
              <a:spcAft>
                <a:spcPts val="0"/>
              </a:spcAft>
              <a:buClr>
                <a:srgbClr val="333333"/>
              </a:buClr>
              <a:buSzPts val="1800"/>
              <a:buFont typeface="Arial"/>
              <a:buAutoNum type="arabicPeriod"/>
            </a:pPr>
            <a:r>
              <a:rPr lang="de-DE" sz="1800">
                <a:solidFill>
                  <a:schemeClr val="dk1"/>
                </a:solidFill>
                <a:latin typeface="Arial"/>
                <a:ea typeface="Arial"/>
                <a:cs typeface="Arial"/>
                <a:sym typeface="Arial"/>
              </a:rPr>
              <a:t>The Department of Korean Studies offers two courses </a:t>
            </a:r>
            <a:r>
              <a:rPr b="1" lang="de-DE" sz="1800">
                <a:solidFill>
                  <a:schemeClr val="dk1"/>
                </a:solidFill>
                <a:latin typeface="Arial"/>
                <a:ea typeface="Arial"/>
                <a:cs typeface="Arial"/>
                <a:sym typeface="Arial"/>
              </a:rPr>
              <a:t>“Vorbereitungskurs Interkulturalität” </a:t>
            </a:r>
            <a:r>
              <a:rPr lang="de-DE" sz="1800">
                <a:solidFill>
                  <a:schemeClr val="dk1"/>
                </a:solidFill>
                <a:latin typeface="Arial"/>
                <a:ea typeface="Arial"/>
                <a:cs typeface="Arial"/>
                <a:sym typeface="Arial"/>
              </a:rPr>
              <a:t>and </a:t>
            </a:r>
            <a:r>
              <a:rPr b="1" lang="de-DE" sz="1800">
                <a:solidFill>
                  <a:schemeClr val="dk1"/>
                </a:solidFill>
                <a:latin typeface="Arial"/>
                <a:ea typeface="Arial"/>
                <a:cs typeface="Arial"/>
                <a:sym typeface="Arial"/>
              </a:rPr>
              <a:t>“Nachbereitungskurs Interkulturalität.” </a:t>
            </a:r>
            <a:r>
              <a:rPr lang="de-DE" sz="1800">
                <a:solidFill>
                  <a:schemeClr val="dk1"/>
                </a:solidFill>
                <a:latin typeface="Arial"/>
                <a:ea typeface="Arial"/>
                <a:cs typeface="Arial"/>
                <a:sym typeface="Arial"/>
              </a:rPr>
              <a:t>You can take both courses and each receive 3ECTS (unbenoted).</a:t>
            </a:r>
            <a:endParaRPr sz="1800">
              <a:solidFill>
                <a:schemeClr val="dk1"/>
              </a:solidFill>
              <a:latin typeface="Arial"/>
              <a:ea typeface="Arial"/>
              <a:cs typeface="Arial"/>
              <a:sym typeface="Arial"/>
            </a:endParaRPr>
          </a:p>
          <a:p>
            <a:pPr indent="-457200" lvl="0" marL="457560" marR="0" rtl="0" algn="l">
              <a:lnSpc>
                <a:spcPct val="150000"/>
              </a:lnSpc>
              <a:spcBef>
                <a:spcPts val="0"/>
              </a:spcBef>
              <a:spcAft>
                <a:spcPts val="0"/>
              </a:spcAft>
              <a:buClr>
                <a:srgbClr val="333333"/>
              </a:buClr>
              <a:buSzPts val="1800"/>
              <a:buFont typeface="Arial"/>
              <a:buAutoNum type="arabicPeriod"/>
            </a:pPr>
            <a:r>
              <a:rPr lang="de-DE" sz="1800">
                <a:solidFill>
                  <a:schemeClr val="dk1"/>
                </a:solidFill>
                <a:latin typeface="Arial"/>
                <a:ea typeface="Arial"/>
                <a:cs typeface="Arial"/>
                <a:sym typeface="Arial"/>
              </a:rPr>
              <a:t>Your </a:t>
            </a:r>
            <a:r>
              <a:rPr b="1" lang="de-DE" sz="1800">
                <a:solidFill>
                  <a:schemeClr val="dk1"/>
                </a:solidFill>
                <a:latin typeface="Arial"/>
                <a:ea typeface="Arial"/>
                <a:cs typeface="Arial"/>
                <a:sym typeface="Arial"/>
              </a:rPr>
              <a:t>work experience </a:t>
            </a:r>
            <a:r>
              <a:rPr lang="de-DE" sz="1800">
                <a:solidFill>
                  <a:schemeClr val="dk1"/>
                </a:solidFill>
                <a:latin typeface="Arial"/>
                <a:ea typeface="Arial"/>
                <a:cs typeface="Arial"/>
                <a:sym typeface="Arial"/>
              </a:rPr>
              <a:t>in Germany </a:t>
            </a:r>
            <a:endParaRPr sz="1800">
              <a:solidFill>
                <a:schemeClr val="dk1"/>
              </a:solidFill>
              <a:latin typeface="Arial"/>
              <a:ea typeface="Arial"/>
              <a:cs typeface="Arial"/>
              <a:sym typeface="Arial"/>
            </a:endParaRPr>
          </a:p>
          <a:p>
            <a:pPr indent="0" lvl="0" marL="360" marR="0" rtl="0" algn="l">
              <a:lnSpc>
                <a:spcPct val="150000"/>
              </a:lnSpc>
              <a:spcBef>
                <a:spcPts val="0"/>
              </a:spcBef>
              <a:spcAft>
                <a:spcPts val="0"/>
              </a:spcAft>
              <a:buClr>
                <a:schemeClr val="dk1"/>
              </a:buClr>
              <a:buSzPts val="1800"/>
              <a:buFont typeface="Arial"/>
              <a:buNone/>
            </a:pPr>
            <a:r>
              <a:rPr lang="de-DE" sz="1800">
                <a:solidFill>
                  <a:schemeClr val="dk1"/>
                </a:solidFill>
                <a:latin typeface="Arial"/>
                <a:ea typeface="Arial"/>
                <a:cs typeface="Arial"/>
                <a:sym typeface="Arial"/>
              </a:rPr>
              <a:t>- Does not have to be Korea related work experience!</a:t>
            </a:r>
            <a:endParaRPr sz="1800">
              <a:solidFill>
                <a:schemeClr val="dk1"/>
              </a:solidFill>
              <a:latin typeface="Arial"/>
              <a:ea typeface="Arial"/>
              <a:cs typeface="Arial"/>
              <a:sym typeface="Arial"/>
            </a:endParaRPr>
          </a:p>
          <a:p>
            <a:pPr indent="0" lvl="0" marL="360" marR="0" rtl="0" algn="l">
              <a:lnSpc>
                <a:spcPct val="150000"/>
              </a:lnSpc>
              <a:spcBef>
                <a:spcPts val="0"/>
              </a:spcBef>
              <a:spcAft>
                <a:spcPts val="0"/>
              </a:spcAft>
              <a:buClr>
                <a:schemeClr val="dk1"/>
              </a:buClr>
              <a:buSzPts val="1800"/>
              <a:buFont typeface="Arial"/>
              <a:buNone/>
            </a:pPr>
            <a:r>
              <a:rPr b="1" lang="de-DE" sz="1800">
                <a:solidFill>
                  <a:schemeClr val="dk1"/>
                </a:solidFill>
                <a:latin typeface="Arial"/>
                <a:ea typeface="Arial"/>
                <a:cs typeface="Arial"/>
                <a:sym typeface="Arial"/>
              </a:rPr>
              <a:t>- ★</a:t>
            </a:r>
            <a:r>
              <a:rPr b="1" lang="de-DE" sz="1600">
                <a:solidFill>
                  <a:srgbClr val="333333"/>
                </a:solidFill>
                <a:latin typeface="Arial"/>
                <a:ea typeface="Arial"/>
                <a:cs typeface="Arial"/>
                <a:sym typeface="Arial"/>
              </a:rPr>
              <a:t> </a:t>
            </a:r>
            <a:r>
              <a:rPr b="1" lang="de-DE" sz="1800">
                <a:solidFill>
                  <a:schemeClr val="dk1"/>
                </a:solidFill>
                <a:latin typeface="Arial"/>
                <a:ea typeface="Arial"/>
                <a:cs typeface="Arial"/>
                <a:sym typeface="Arial"/>
              </a:rPr>
              <a:t>Check ahead with Prüfungsamt (Ms. Sonja Bauer/ sonja.bauer@uni-tuebingen.de) to see if your particular work experience can be counted towards BQ credit. ★</a:t>
            </a:r>
            <a:endParaRPr b="1" sz="1600" strike="noStrike">
              <a:solidFill>
                <a:srgbClr val="333333"/>
              </a:solidFill>
              <a:latin typeface="Arial"/>
              <a:ea typeface="Arial"/>
              <a:cs typeface="Arial"/>
              <a:sym typeface="Arial"/>
            </a:endParaRPr>
          </a:p>
          <a:p>
            <a:pPr indent="0" lvl="0" marL="360" marR="0" rtl="0" algn="ctr">
              <a:spcBef>
                <a:spcPts val="0"/>
              </a:spcBef>
              <a:spcAft>
                <a:spcPts val="0"/>
              </a:spcAft>
              <a:buClr>
                <a:srgbClr val="333333"/>
              </a:buClr>
              <a:buSzPts val="1600"/>
              <a:buFont typeface="Arial"/>
              <a:buNone/>
            </a:pPr>
            <a:r>
              <a:rPr lang="de-DE" sz="1600">
                <a:solidFill>
                  <a:srgbClr val="333333"/>
                </a:solidFill>
                <a:latin typeface="Arial"/>
                <a:ea typeface="Arial"/>
                <a:cs typeface="Arial"/>
                <a:sym typeface="Arial"/>
              </a:rPr>
              <a:t>* For further information on BQ Module refer to the guideline provided online🡪 Korean Studies website &gt; Studium &gt; Studiengänge &gt; B.A. Koreanistik/Korean Studies</a:t>
            </a:r>
            <a:endParaRPr b="0" sz="1600" strike="noStrike">
              <a:solidFill>
                <a:srgbClr val="33333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2"/>
          <p:cNvSpPr txBox="1"/>
          <p:nvPr/>
        </p:nvSpPr>
        <p:spPr>
          <a:xfrm>
            <a:off x="401250" y="1903075"/>
            <a:ext cx="8341500" cy="423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de-DE" sz="2400">
                <a:solidFill>
                  <a:schemeClr val="dk1"/>
                </a:solidFill>
                <a:latin typeface="Arial"/>
                <a:ea typeface="Arial"/>
                <a:cs typeface="Arial"/>
                <a:sym typeface="Arial"/>
              </a:rPr>
              <a:t>The head of the organization (or your superior) must write you a “letter of proof” stating your work experience. The letter </a:t>
            </a:r>
            <a:r>
              <a:rPr b="1" lang="de-DE" sz="2400" u="sng">
                <a:solidFill>
                  <a:srgbClr val="C00000"/>
                </a:solidFill>
                <a:latin typeface="Arial"/>
                <a:ea typeface="Arial"/>
                <a:cs typeface="Arial"/>
                <a:sym typeface="Arial"/>
              </a:rPr>
              <a:t>MUST </a:t>
            </a:r>
            <a:r>
              <a:rPr lang="de-DE" sz="2400">
                <a:solidFill>
                  <a:schemeClr val="dk1"/>
                </a:solidFill>
                <a:latin typeface="Arial"/>
                <a:ea typeface="Arial"/>
                <a:cs typeface="Arial"/>
                <a:sym typeface="Arial"/>
              </a:rPr>
              <a:t>include: </a:t>
            </a:r>
            <a:r>
              <a:rPr lang="de-DE" sz="1800">
                <a:solidFill>
                  <a:schemeClr val="dk1"/>
                </a:solidFill>
                <a:latin typeface="Arial"/>
                <a:ea typeface="Arial"/>
                <a:cs typeface="Arial"/>
                <a:sym typeface="Arial"/>
              </a:rPr>
              <a:t>(Submit Letter of Proof to the Prüfungsamt)</a:t>
            </a:r>
            <a:endParaRPr sz="180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lang="de-DE" sz="2000">
                <a:solidFill>
                  <a:schemeClr val="dk1"/>
                </a:solidFill>
                <a:latin typeface="Arial"/>
                <a:ea typeface="Arial"/>
                <a:cs typeface="Arial"/>
                <a:sym typeface="Arial"/>
              </a:rPr>
              <a:t>- Full Name of students (with student ID#)</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lang="de-DE" sz="2000">
                <a:solidFill>
                  <a:schemeClr val="dk1"/>
                </a:solidFill>
                <a:latin typeface="Arial"/>
                <a:ea typeface="Arial"/>
                <a:cs typeface="Arial"/>
                <a:sym typeface="Arial"/>
              </a:rPr>
              <a:t>- Duration and frequency of your work (e.g. twice a week for 14 weeks).</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lang="de-DE" sz="2000">
                <a:solidFill>
                  <a:schemeClr val="dk1"/>
                </a:solidFill>
                <a:latin typeface="Arial"/>
                <a:ea typeface="Arial"/>
                <a:cs typeface="Arial"/>
                <a:sym typeface="Arial"/>
              </a:rPr>
              <a:t>- Approximately how many total hours you worked</a:t>
            </a:r>
            <a:endParaRPr sz="20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lang="de-DE" sz="2000">
                <a:solidFill>
                  <a:schemeClr val="dk1"/>
                </a:solidFill>
                <a:latin typeface="Arial"/>
                <a:ea typeface="Arial"/>
                <a:cs typeface="Arial"/>
                <a:sym typeface="Arial"/>
              </a:rPr>
              <a:t>- The nature of your work—the tasks you were assigned</a:t>
            </a:r>
            <a:endParaRPr sz="20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lang="de-DE" sz="2000">
                <a:solidFill>
                  <a:schemeClr val="dk1"/>
                </a:solidFill>
                <a:latin typeface="Arial"/>
                <a:ea typeface="Arial"/>
                <a:cs typeface="Arial"/>
                <a:sym typeface="Arial"/>
              </a:rPr>
              <a:t>- Your performance in the work</a:t>
            </a:r>
            <a:endParaRPr sz="2000">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000"/>
              <a:buFont typeface="Arial"/>
              <a:buNone/>
            </a:pPr>
            <a:r>
              <a:rPr lang="de-DE" sz="2000">
                <a:solidFill>
                  <a:schemeClr val="dk1"/>
                </a:solidFill>
                <a:latin typeface="Arial"/>
                <a:ea typeface="Arial"/>
                <a:cs typeface="Arial"/>
                <a:sym typeface="Arial"/>
              </a:rPr>
              <a:t>- Signature of the head of the organization (or your direct superior)</a:t>
            </a:r>
            <a:endParaRPr sz="1800">
              <a:solidFill>
                <a:schemeClr val="dk1"/>
              </a:solidFill>
              <a:latin typeface="Arial"/>
              <a:ea typeface="Arial"/>
              <a:cs typeface="Arial"/>
              <a:sym typeface="Arial"/>
            </a:endParaRPr>
          </a:p>
        </p:txBody>
      </p:sp>
      <p:sp>
        <p:nvSpPr>
          <p:cNvPr id="259" name="Google Shape;259;p12"/>
          <p:cNvSpPr txBox="1"/>
          <p:nvPr/>
        </p:nvSpPr>
        <p:spPr>
          <a:xfrm>
            <a:off x="300450" y="979675"/>
            <a:ext cx="8216400" cy="9234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2400"/>
              <a:buFont typeface="Arial"/>
              <a:buNone/>
            </a:pPr>
            <a:r>
              <a:rPr b="1" lang="de-DE" sz="2400" u="sng">
                <a:solidFill>
                  <a:schemeClr val="dk1"/>
                </a:solidFill>
                <a:latin typeface="Arial"/>
                <a:ea typeface="Arial"/>
                <a:cs typeface="Arial"/>
                <a:sym typeface="Arial"/>
              </a:rPr>
              <a:t>How to fulfill “MODUL BQ: Getting Work Experience Recognized</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type="title"/>
          </p:nvPr>
        </p:nvSpPr>
        <p:spPr>
          <a:xfrm>
            <a:off x="719279" y="1471060"/>
            <a:ext cx="7700760" cy="35532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400"/>
              <a:buFont typeface="Arial"/>
              <a:buNone/>
            </a:pPr>
            <a:r>
              <a:rPr b="1" lang="de-DE" sz="2400"/>
              <a:t>BQ Module </a:t>
            </a:r>
            <a:endParaRPr/>
          </a:p>
        </p:txBody>
      </p:sp>
      <p:pic>
        <p:nvPicPr>
          <p:cNvPr id="265" name="Google Shape;265;p13"/>
          <p:cNvPicPr preferRelativeResize="0"/>
          <p:nvPr/>
        </p:nvPicPr>
        <p:blipFill rotWithShape="1">
          <a:blip r:embed="rId3">
            <a:alphaModFix/>
          </a:blip>
          <a:srcRect b="0" l="0" r="0" t="0"/>
          <a:stretch/>
        </p:blipFill>
        <p:spPr>
          <a:xfrm>
            <a:off x="676804" y="2289835"/>
            <a:ext cx="7785731" cy="1846659"/>
          </a:xfrm>
          <a:prstGeom prst="rect">
            <a:avLst/>
          </a:prstGeom>
          <a:noFill/>
          <a:ln>
            <a:noFill/>
          </a:ln>
        </p:spPr>
      </p:pic>
      <p:sp>
        <p:nvSpPr>
          <p:cNvPr id="266" name="Google Shape;266;p13"/>
          <p:cNvSpPr/>
          <p:nvPr/>
        </p:nvSpPr>
        <p:spPr>
          <a:xfrm>
            <a:off x="3398084" y="3133725"/>
            <a:ext cx="2343150" cy="914400"/>
          </a:xfrm>
          <a:prstGeom prst="ellipse">
            <a:avLst/>
          </a:prstGeom>
          <a:noFill/>
          <a:ln cap="flat" cmpd="sng" w="571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4"/>
          <p:cNvSpPr txBox="1"/>
          <p:nvPr/>
        </p:nvSpPr>
        <p:spPr>
          <a:xfrm>
            <a:off x="719279" y="2579752"/>
            <a:ext cx="7700760" cy="32148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rPr b="1" lang="de-DE" sz="2400">
                <a:solidFill>
                  <a:schemeClr val="dk1"/>
                </a:solidFill>
                <a:latin typeface="Arial"/>
                <a:ea typeface="Arial"/>
                <a:cs typeface="Arial"/>
                <a:sym typeface="Arial"/>
              </a:rPr>
              <a:t>How to fulfill “MODUL BQ: INTERKULTURELLE KOMPETENZ” credit in Korea?</a:t>
            </a:r>
            <a:endParaRPr b="1" sz="2400" strike="noStrike">
              <a:solidFill>
                <a:srgbClr val="333333"/>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2400"/>
              <a:buFont typeface="Arial"/>
              <a:buNone/>
            </a:pPr>
            <a:r>
              <a:rPr b="1" lang="de-DE" sz="2400" strike="noStrike">
                <a:solidFill>
                  <a:srgbClr val="333333"/>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2400"/>
              <a:buFont typeface="Arial"/>
              <a:buNone/>
            </a:pPr>
            <a:r>
              <a:rPr b="1" lang="de-DE" sz="2400" strike="noStrike">
                <a:solidFill>
                  <a:srgbClr val="333333"/>
                </a:solidFill>
                <a:latin typeface="Arial"/>
                <a:ea typeface="Arial"/>
                <a:cs typeface="Arial"/>
                <a:sym typeface="Arial"/>
              </a:rPr>
              <a:t>“AUSLANDSPRAXIS UND PROJEKTARBEIT”</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2400"/>
              <a:buFont typeface="Arial"/>
              <a:buNone/>
            </a:pPr>
            <a:r>
              <a:rPr b="1" lang="de-DE" sz="2400" strike="noStrike">
                <a:solidFill>
                  <a:srgbClr val="333333"/>
                </a:solidFill>
                <a:latin typeface="Arial"/>
                <a:ea typeface="Arial"/>
                <a:cs typeface="Arial"/>
                <a:sym typeface="Arial"/>
              </a:rPr>
              <a:t>(max</a:t>
            </a:r>
            <a:r>
              <a:rPr b="1" lang="de-DE" sz="2400">
                <a:solidFill>
                  <a:srgbClr val="333333"/>
                </a:solidFill>
                <a:latin typeface="Arial"/>
                <a:ea typeface="Arial"/>
                <a:cs typeface="Arial"/>
                <a:sym typeface="Arial"/>
              </a:rPr>
              <a:t>. </a:t>
            </a:r>
            <a:r>
              <a:rPr b="1" lang="de-DE" sz="2400" strike="noStrike">
                <a:solidFill>
                  <a:srgbClr val="333333"/>
                </a:solidFill>
                <a:latin typeface="Arial"/>
                <a:ea typeface="Arial"/>
                <a:cs typeface="Arial"/>
                <a:sym typeface="Arial"/>
              </a:rPr>
              <a:t>15LP)</a:t>
            </a:r>
            <a:endParaRPr sz="1800">
              <a:solidFill>
                <a:schemeClr val="dk1"/>
              </a:solidFill>
              <a:latin typeface="Arial"/>
              <a:ea typeface="Arial"/>
              <a:cs typeface="Arial"/>
              <a:sym typeface="Arial"/>
            </a:endParaRPr>
          </a:p>
        </p:txBody>
      </p:sp>
      <p:sp>
        <p:nvSpPr>
          <p:cNvPr id="273" name="Google Shape;273;p14"/>
          <p:cNvSpPr txBox="1"/>
          <p:nvPr/>
        </p:nvSpPr>
        <p:spPr>
          <a:xfrm>
            <a:off x="719279" y="3429000"/>
            <a:ext cx="7705441" cy="27686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chemeClr val="dk1"/>
              </a:buClr>
              <a:buSzPts val="2000"/>
              <a:buFont typeface="Arial"/>
              <a:buAutoNum type="arabicPeriod"/>
            </a:pPr>
            <a:r>
              <a:rPr lang="de-DE" sz="2000">
                <a:solidFill>
                  <a:schemeClr val="dk1"/>
                </a:solidFill>
                <a:latin typeface="Arial"/>
                <a:ea typeface="Arial"/>
                <a:cs typeface="Arial"/>
                <a:sym typeface="Arial"/>
              </a:rPr>
              <a:t>An </a:t>
            </a:r>
            <a:r>
              <a:rPr b="1" lang="de-DE" sz="2000">
                <a:solidFill>
                  <a:schemeClr val="dk1"/>
                </a:solidFill>
                <a:latin typeface="Arial"/>
                <a:ea typeface="Arial"/>
                <a:cs typeface="Arial"/>
                <a:sym typeface="Arial"/>
              </a:rPr>
              <a:t>“extra” content course </a:t>
            </a:r>
            <a:r>
              <a:rPr lang="de-DE" sz="2000">
                <a:solidFill>
                  <a:schemeClr val="dk1"/>
                </a:solidFill>
                <a:latin typeface="Arial"/>
                <a:ea typeface="Arial"/>
                <a:cs typeface="Arial"/>
                <a:sym typeface="Arial"/>
              </a:rPr>
              <a:t>(3ECTS) taken</a:t>
            </a:r>
            <a:r>
              <a:rPr b="1" lang="de-DE" sz="2000">
                <a:solidFill>
                  <a:schemeClr val="dk1"/>
                </a:solidFill>
                <a:latin typeface="Arial"/>
                <a:ea typeface="Arial"/>
                <a:cs typeface="Arial"/>
                <a:sym typeface="Arial"/>
              </a:rPr>
              <a:t> </a:t>
            </a:r>
            <a:r>
              <a:rPr lang="de-DE" sz="2000">
                <a:solidFill>
                  <a:schemeClr val="dk1"/>
                </a:solidFill>
                <a:latin typeface="Arial"/>
                <a:ea typeface="Arial"/>
                <a:cs typeface="Arial"/>
                <a:sym typeface="Arial"/>
              </a:rPr>
              <a:t>in Korea—outside the major and minor subject—could be counted towards 3 ECTS of your “Auslandspraxis und Projektarbeit” credit (unbenotet).</a:t>
            </a:r>
            <a:endParaRPr sz="1800">
              <a:solidFill>
                <a:schemeClr val="dk1"/>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sz="2000" strike="noStrike">
              <a:solidFill>
                <a:srgbClr val="333333"/>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AutoNum type="arabicPeriod"/>
            </a:pPr>
            <a:r>
              <a:rPr lang="de-DE" sz="2000">
                <a:solidFill>
                  <a:schemeClr val="dk1"/>
                </a:solidFill>
                <a:latin typeface="Arial"/>
                <a:ea typeface="Arial"/>
                <a:cs typeface="Arial"/>
                <a:sym typeface="Arial"/>
              </a:rPr>
              <a:t>Participation in various </a:t>
            </a:r>
            <a:r>
              <a:rPr b="1" lang="de-DE" sz="2000">
                <a:solidFill>
                  <a:schemeClr val="dk1"/>
                </a:solidFill>
                <a:latin typeface="Arial"/>
                <a:ea typeface="Arial"/>
                <a:cs typeface="Arial"/>
                <a:sym typeface="Arial"/>
              </a:rPr>
              <a:t>workshops</a:t>
            </a:r>
            <a:r>
              <a:rPr lang="de-DE" sz="2000">
                <a:solidFill>
                  <a:schemeClr val="dk1"/>
                </a:solidFill>
                <a:latin typeface="Arial"/>
                <a:ea typeface="Arial"/>
                <a:cs typeface="Arial"/>
                <a:sym typeface="Arial"/>
              </a:rPr>
              <a:t> (or excursions) in Korea organized by Dr. Myong Hoon Shin (TUCKU Director) could also be counted (unbenotet).</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2000"/>
              <a:buFont typeface="Arial"/>
              <a:buNone/>
            </a:pPr>
            <a:r>
              <a:rPr lang="de-DE" sz="2000">
                <a:solidFill>
                  <a:srgbClr val="333333"/>
                </a:solidFill>
                <a:latin typeface="Arial"/>
                <a:ea typeface="Arial"/>
                <a:cs typeface="Arial"/>
                <a:sym typeface="Arial"/>
              </a:rPr>
              <a:t>     ★ Please </a:t>
            </a:r>
            <a:r>
              <a:rPr b="0" lang="de-DE" sz="2000" strike="noStrike">
                <a:solidFill>
                  <a:srgbClr val="333333"/>
                </a:solidFill>
                <a:latin typeface="Arial"/>
                <a:ea typeface="Arial"/>
                <a:cs typeface="Arial"/>
                <a:sym typeface="Arial"/>
              </a:rPr>
              <a:t>contact Dr.Shin </a:t>
            </a:r>
            <a:r>
              <a:rPr lang="de-DE" sz="2000">
                <a:solidFill>
                  <a:srgbClr val="333333"/>
                </a:solidFill>
              </a:rPr>
              <a:t>to get your</a:t>
            </a:r>
            <a:r>
              <a:rPr b="0" lang="de-DE" sz="2000" strike="noStrike">
                <a:solidFill>
                  <a:srgbClr val="333333"/>
                </a:solidFill>
                <a:latin typeface="Arial"/>
                <a:ea typeface="Arial"/>
                <a:cs typeface="Arial"/>
                <a:sym typeface="Arial"/>
              </a:rPr>
              <a:t> </a:t>
            </a:r>
            <a:r>
              <a:rPr lang="de-DE" sz="2000">
                <a:solidFill>
                  <a:srgbClr val="333333"/>
                </a:solidFill>
              </a:rPr>
              <a:t>BQ</a:t>
            </a:r>
            <a:r>
              <a:rPr lang="de-DE" sz="2000">
                <a:solidFill>
                  <a:srgbClr val="333333"/>
                </a:solidFill>
                <a:latin typeface="Arial"/>
                <a:ea typeface="Arial"/>
                <a:cs typeface="Arial"/>
                <a:sym typeface="Arial"/>
              </a:rPr>
              <a:t> credits </a:t>
            </a:r>
            <a:r>
              <a:rPr lang="de-DE" sz="2000">
                <a:solidFill>
                  <a:srgbClr val="333333"/>
                </a:solidFill>
              </a:rPr>
              <a:t>appear in your German transcript ★</a:t>
            </a:r>
            <a:endParaRPr sz="2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nvSpPr>
        <p:spPr>
          <a:xfrm>
            <a:off x="743400" y="1048722"/>
            <a:ext cx="7700760" cy="71784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333333"/>
              </a:buClr>
              <a:buSzPts val="2400"/>
              <a:buFont typeface="Arial"/>
              <a:buNone/>
            </a:pPr>
            <a:r>
              <a:rPr b="1" lang="de-DE" sz="2400" strike="noStrike">
                <a:solidFill>
                  <a:srgbClr val="333333"/>
                </a:solidFill>
                <a:latin typeface="Arial"/>
                <a:ea typeface="Arial"/>
                <a:cs typeface="Arial"/>
                <a:sym typeface="Arial"/>
              </a:rPr>
              <a:t>TO RECEIVE “AUSLANDSPRAXIS UND PROJEKTARBEIT” CREDIT (15LP)</a:t>
            </a:r>
            <a:endParaRPr sz="1800">
              <a:solidFill>
                <a:schemeClr val="dk1"/>
              </a:solidFill>
              <a:latin typeface="Arial"/>
              <a:ea typeface="Arial"/>
              <a:cs typeface="Arial"/>
              <a:sym typeface="Arial"/>
            </a:endParaRPr>
          </a:p>
        </p:txBody>
      </p:sp>
      <p:sp>
        <p:nvSpPr>
          <p:cNvPr id="279" name="Google Shape;279;p15"/>
          <p:cNvSpPr/>
          <p:nvPr/>
        </p:nvSpPr>
        <p:spPr>
          <a:xfrm>
            <a:off x="692953" y="1560945"/>
            <a:ext cx="7705440" cy="4318091"/>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80" name="Google Shape;280;p15"/>
          <p:cNvSpPr txBox="1"/>
          <p:nvPr/>
        </p:nvSpPr>
        <p:spPr>
          <a:xfrm>
            <a:off x="709200" y="2009119"/>
            <a:ext cx="7710480" cy="212365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AutoNum type="arabicPeriod" startAt="3"/>
            </a:pPr>
            <a:r>
              <a:rPr lang="de-DE" sz="2000">
                <a:solidFill>
                  <a:schemeClr val="dk1"/>
                </a:solidFill>
                <a:latin typeface="Arial"/>
                <a:ea typeface="Arial"/>
                <a:cs typeface="Arial"/>
                <a:sym typeface="Arial"/>
              </a:rPr>
              <a:t>Participation in </a:t>
            </a:r>
            <a:r>
              <a:rPr b="1" lang="de-DE" sz="2000">
                <a:solidFill>
                  <a:schemeClr val="dk1"/>
                </a:solidFill>
                <a:latin typeface="Arial"/>
                <a:ea typeface="Arial"/>
                <a:cs typeface="Arial"/>
                <a:sym typeface="Arial"/>
              </a:rPr>
              <a:t>an internship </a:t>
            </a:r>
            <a:r>
              <a:rPr lang="de-DE" sz="2000">
                <a:solidFill>
                  <a:schemeClr val="dk1"/>
                </a:solidFill>
                <a:latin typeface="Arial"/>
                <a:ea typeface="Arial"/>
                <a:cs typeface="Arial"/>
                <a:sym typeface="Arial"/>
              </a:rPr>
              <a:t>(or a part-time job) could also be counted (unbenotet) (Max. 10ECTS)</a:t>
            </a:r>
            <a:endParaRPr sz="18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Libre Franklin"/>
              <a:buChar char="→"/>
            </a:pPr>
            <a:r>
              <a:rPr b="0" i="0" lang="de-DE" sz="1800" u="none" cap="none" strike="noStrike">
                <a:solidFill>
                  <a:schemeClr val="dk1"/>
                </a:solidFill>
                <a:latin typeface="Arial"/>
                <a:ea typeface="Arial"/>
                <a:cs typeface="Arial"/>
                <a:sym typeface="Arial"/>
              </a:rPr>
              <a:t>while you are in Korea, </a:t>
            </a:r>
            <a:r>
              <a:rPr b="1" i="0" lang="de-DE" sz="1800" u="none" cap="none" strike="noStrike">
                <a:solidFill>
                  <a:schemeClr val="dk1"/>
                </a:solidFill>
                <a:latin typeface="Arial"/>
                <a:ea typeface="Arial"/>
                <a:cs typeface="Arial"/>
                <a:sym typeface="Arial"/>
              </a:rPr>
              <a:t>make sure to submit the “letter of proof” to Dr. Myong Hoon Shin</a:t>
            </a:r>
            <a:r>
              <a:rPr b="0" i="0" lang="de-DE" sz="1800" u="none" cap="none" strike="noStrike">
                <a:solidFill>
                  <a:schemeClr val="dk1"/>
                </a:solidFill>
                <a:latin typeface="Arial"/>
                <a:ea typeface="Arial"/>
                <a:cs typeface="Arial"/>
                <a:sym typeface="Arial"/>
              </a:rPr>
              <a:t> (TUCKU Director).</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1" marL="457200" marR="0" rtl="0" algn="l">
              <a:spcBef>
                <a:spcPts val="0"/>
              </a:spcBef>
              <a:spcAft>
                <a:spcPts val="0"/>
              </a:spcAft>
              <a:buClr>
                <a:schemeClr val="dk1"/>
              </a:buClr>
              <a:buSzPts val="2000"/>
              <a:buFont typeface="Arial"/>
              <a:buNone/>
            </a:pPr>
            <a:r>
              <a:t/>
            </a:r>
            <a:endParaRPr b="0" i="0" sz="2000" u="none" cap="none" strike="sngStrike">
              <a:solidFill>
                <a:schemeClr val="dk1"/>
              </a:solidFill>
              <a:latin typeface="Arial"/>
              <a:ea typeface="Arial"/>
              <a:cs typeface="Arial"/>
              <a:sym typeface="Arial"/>
            </a:endParaRPr>
          </a:p>
          <a:p>
            <a:pPr indent="0" lvl="1" marL="45720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15"/>
          <p:cNvSpPr txBox="1"/>
          <p:nvPr/>
        </p:nvSpPr>
        <p:spPr>
          <a:xfrm>
            <a:off x="647186" y="3805936"/>
            <a:ext cx="7726727"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33333"/>
              </a:buClr>
              <a:buSzPts val="1800"/>
              <a:buFont typeface="Arial"/>
              <a:buNone/>
            </a:pPr>
            <a:r>
              <a:rPr lang="de-DE" sz="1800">
                <a:solidFill>
                  <a:srgbClr val="333333"/>
                </a:solidFill>
                <a:latin typeface="Arial"/>
                <a:ea typeface="Arial"/>
                <a:cs typeface="Arial"/>
                <a:sym typeface="Arial"/>
              </a:rPr>
              <a:t>* For further information on the BQ credits refer to the guideline provided online on the Website Korean Studies Tübingen &gt; Studium &gt; Studiengänge &gt; BA Koreanistik / Korean Studies</a:t>
            </a:r>
            <a:endParaRPr b="0" sz="1800" strike="noStrike">
              <a:solidFill>
                <a:srgbClr val="333333"/>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sz="1800" u="sng">
              <a:solidFill>
                <a:schemeClr val="dk1"/>
              </a:solidFill>
              <a:latin typeface="Arial"/>
              <a:ea typeface="Arial"/>
              <a:cs typeface="Arial"/>
              <a:sym typeface="Arial"/>
              <a:hlinkClick r:id="rId3">
                <a:extLst>
                  <a:ext uri="{A12FA001-AC4F-418D-AE19-62706E023703}">
                    <ahyp:hlinkClr val="tx"/>
                  </a:ext>
                </a:extLst>
              </a:hlinkClick>
            </a:endParaRPr>
          </a:p>
          <a:p>
            <a:pPr indent="0" lvl="0" marL="0" marR="0" rtl="0" algn="l">
              <a:spcBef>
                <a:spcPts val="0"/>
              </a:spcBef>
              <a:spcAft>
                <a:spcPts val="0"/>
              </a:spcAft>
              <a:buClr>
                <a:schemeClr val="dk1"/>
              </a:buClr>
              <a:buSzPts val="1800"/>
              <a:buFont typeface="Arial"/>
              <a:buNone/>
            </a:pPr>
            <a:r>
              <a:rPr lang="de-DE" sz="1800" u="sng">
                <a:solidFill>
                  <a:schemeClr val="dk1"/>
                </a:solidFill>
                <a:latin typeface="Arial"/>
                <a:ea typeface="Arial"/>
                <a:cs typeface="Arial"/>
                <a:sym typeface="Arial"/>
                <a:hlinkClick r:id="rId4">
                  <a:extLst>
                    <a:ext uri="{A12FA001-AC4F-418D-AE19-62706E023703}">
                      <ahyp:hlinkClr val="tx"/>
                    </a:ext>
                  </a:extLst>
                </a:hlinkClick>
              </a:rPr>
              <a:t>https://uni-tuebingen.de/fakultaeten/philosophische-fakultaet/fachbereiche/asien-orient-wissenschaften/koreanistik/studium/studiengaenge/ba-koreanistik-korean-studies/</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txBox="1"/>
          <p:nvPr>
            <p:ph idx="1" type="subTitle"/>
          </p:nvPr>
        </p:nvSpPr>
        <p:spPr>
          <a:xfrm>
            <a:off x="691778" y="1755426"/>
            <a:ext cx="7812781" cy="358724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de-DE" sz="2000" u="none" cap="none" strike="noStrike">
                <a:solidFill>
                  <a:schemeClr val="dk1"/>
                </a:solidFill>
                <a:latin typeface="Arial"/>
                <a:ea typeface="Arial"/>
                <a:cs typeface="Arial"/>
                <a:sym typeface="Arial"/>
              </a:rPr>
              <a:t>3.2. Your internship or work experience </a:t>
            </a:r>
            <a:r>
              <a:rPr b="1" i="0" lang="de-DE" sz="2000" u="none" cap="none" strike="noStrike">
                <a:solidFill>
                  <a:schemeClr val="dk1"/>
                </a:solidFill>
                <a:latin typeface="Arial"/>
                <a:ea typeface="Arial"/>
                <a:cs typeface="Arial"/>
                <a:sym typeface="Arial"/>
              </a:rPr>
              <a:t>does not have to take place in Korea</a:t>
            </a:r>
            <a:r>
              <a:rPr b="0" i="0" lang="de-DE" sz="2000" u="none" cap="none" strike="noStrike">
                <a:solidFill>
                  <a:schemeClr val="dk1"/>
                </a:solidFill>
                <a:latin typeface="Arial"/>
                <a:ea typeface="Arial"/>
                <a:cs typeface="Arial"/>
                <a:sym typeface="Arial"/>
              </a:rPr>
              <a:t>. If your work experience was in Germany, submit the “letter of proof” to Prüfungsamt (Ms. Sonja Bauer/ sonja.bauer@uni-tuebingen.de) </a:t>
            </a:r>
            <a:endParaRPr/>
          </a:p>
          <a:p>
            <a:pPr indent="-285750" lvl="1" marL="742950" rtl="0" algn="l">
              <a:spcBef>
                <a:spcPts val="500"/>
              </a:spcBef>
              <a:spcAft>
                <a:spcPts val="0"/>
              </a:spcAft>
              <a:buSzPts val="1800"/>
              <a:buFont typeface="Arial"/>
              <a:buChar char="→"/>
            </a:pPr>
            <a:r>
              <a:rPr lang="de-DE" sz="1800">
                <a:latin typeface="Arial"/>
                <a:ea typeface="Arial"/>
                <a:cs typeface="Arial"/>
                <a:sym typeface="Arial"/>
              </a:rPr>
              <a:t>The work experience does </a:t>
            </a:r>
            <a:r>
              <a:rPr b="1" lang="de-DE" sz="1800">
                <a:latin typeface="Arial"/>
                <a:ea typeface="Arial"/>
                <a:cs typeface="Arial"/>
                <a:sym typeface="Arial"/>
              </a:rPr>
              <a:t>NOT</a:t>
            </a:r>
            <a:r>
              <a:rPr lang="de-DE" sz="1800">
                <a:latin typeface="Arial"/>
                <a:ea typeface="Arial"/>
                <a:cs typeface="Arial"/>
                <a:sym typeface="Arial"/>
              </a:rPr>
              <a:t> have to be Korea-related in any ways. </a:t>
            </a:r>
            <a:endParaRPr/>
          </a:p>
          <a:p>
            <a:pPr indent="-285750" lvl="1" marL="742950" rtl="0" algn="l">
              <a:spcBef>
                <a:spcPts val="500"/>
              </a:spcBef>
              <a:spcAft>
                <a:spcPts val="0"/>
              </a:spcAft>
              <a:buSzPts val="1800"/>
              <a:buFont typeface="Arial"/>
              <a:buChar char="→"/>
            </a:pPr>
            <a:r>
              <a:rPr lang="de-DE" sz="1800">
                <a:latin typeface="Arial"/>
                <a:ea typeface="Arial"/>
                <a:cs typeface="Arial"/>
                <a:sym typeface="Arial"/>
              </a:rPr>
              <a:t>When you are submitting the letter to Prüfungsamt (Ms. Sonja Bauer/ sonja.bauer@uni-tuebingen.de), also include a separate sheet of document with the table. After reviewing your letter of proof and document, Ms. Sonja Bauer will process your request.</a:t>
            </a:r>
            <a:endParaRPr/>
          </a:p>
          <a:p>
            <a:pPr indent="0" lvl="1" marL="457200" rtl="0" algn="l">
              <a:spcBef>
                <a:spcPts val="500"/>
              </a:spcBef>
              <a:spcAft>
                <a:spcPts val="0"/>
              </a:spcAft>
              <a:buSzPts val="1600"/>
              <a:buFont typeface="Arial"/>
              <a:buNone/>
            </a:pPr>
            <a:r>
              <a:t/>
            </a:r>
            <a:endParaRPr sz="1600"/>
          </a:p>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16"/>
          <p:cNvSpPr txBox="1"/>
          <p:nvPr/>
        </p:nvSpPr>
        <p:spPr>
          <a:xfrm>
            <a:off x="613465" y="798884"/>
            <a:ext cx="689241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400">
                <a:solidFill>
                  <a:schemeClr val="dk1"/>
                </a:solidFill>
                <a:latin typeface="Arial"/>
                <a:ea typeface="Arial"/>
                <a:cs typeface="Arial"/>
                <a:sym typeface="Arial"/>
              </a:rPr>
              <a:t>HOW TO RECEIVE “AUSLANDSPRAXIS UND PROJEKTARBEIT” CREDIT (15LP)</a:t>
            </a:r>
            <a:endParaRPr/>
          </a:p>
        </p:txBody>
      </p:sp>
      <p:pic>
        <p:nvPicPr>
          <p:cNvPr id="288" name="Google Shape;288;p16"/>
          <p:cNvPicPr preferRelativeResize="0"/>
          <p:nvPr/>
        </p:nvPicPr>
        <p:blipFill rotWithShape="1">
          <a:blip r:embed="rId3">
            <a:alphaModFix/>
          </a:blip>
          <a:srcRect b="0" l="0" r="0" t="0"/>
          <a:stretch/>
        </p:blipFill>
        <p:spPr>
          <a:xfrm>
            <a:off x="1664299" y="4554493"/>
            <a:ext cx="5815416" cy="18287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7"/>
          <p:cNvSpPr txBox="1"/>
          <p:nvPr>
            <p:ph type="title"/>
          </p:nvPr>
        </p:nvSpPr>
        <p:spPr>
          <a:xfrm>
            <a:off x="719280" y="1712489"/>
            <a:ext cx="7700760" cy="35532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de-DE" sz="2400" u="none" cap="none" strike="noStrike">
                <a:solidFill>
                  <a:srgbClr val="000000"/>
                </a:solidFill>
                <a:latin typeface="Arial"/>
                <a:ea typeface="Arial"/>
                <a:cs typeface="Arial"/>
                <a:sym typeface="Arial"/>
              </a:rPr>
              <a:t>HOW TO RECEIVE “AUSLANDSPRAXIS UND PROJEKTARBEIT” CREDIT (15LP)</a:t>
            </a:r>
            <a:br>
              <a:rPr b="1" i="0" lang="de-DE" sz="2400" u="none" cap="none" strike="noStrike">
                <a:solidFill>
                  <a:srgbClr val="000000"/>
                </a:solidFill>
                <a:latin typeface="Arial"/>
                <a:ea typeface="Arial"/>
                <a:cs typeface="Arial"/>
                <a:sym typeface="Arial"/>
              </a:rPr>
            </a:br>
            <a:endParaRPr/>
          </a:p>
        </p:txBody>
      </p:sp>
      <p:sp>
        <p:nvSpPr>
          <p:cNvPr id="294" name="Google Shape;294;p17"/>
          <p:cNvSpPr txBox="1"/>
          <p:nvPr>
            <p:ph idx="1" type="subTitle"/>
          </p:nvPr>
        </p:nvSpPr>
        <p:spPr>
          <a:xfrm>
            <a:off x="721620" y="2163096"/>
            <a:ext cx="7700760" cy="376575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de-DE" sz="2000" u="none" cap="none" strike="noStrike">
                <a:solidFill>
                  <a:schemeClr val="dk1"/>
                </a:solidFill>
                <a:latin typeface="Arial"/>
                <a:ea typeface="Arial"/>
                <a:cs typeface="Arial"/>
                <a:sym typeface="Arial"/>
              </a:rPr>
              <a:t>4. If you are still </a:t>
            </a:r>
            <a:r>
              <a:rPr b="1" i="0" lang="de-DE" sz="2000" u="none" cap="none" strike="noStrike">
                <a:solidFill>
                  <a:schemeClr val="dk1"/>
                </a:solidFill>
                <a:latin typeface="Arial"/>
                <a:ea typeface="Arial"/>
                <a:cs typeface="Arial"/>
                <a:sym typeface="Arial"/>
              </a:rPr>
              <a:t>missing ECTS </a:t>
            </a:r>
            <a:r>
              <a:rPr b="0" i="0" lang="de-DE" sz="2000" u="none" cap="none" strike="noStrike">
                <a:solidFill>
                  <a:schemeClr val="dk1"/>
                </a:solidFill>
                <a:latin typeface="Arial"/>
                <a:ea typeface="Arial"/>
                <a:cs typeface="Arial"/>
                <a:sym typeface="Arial"/>
              </a:rPr>
              <a:t>to meet your needed “Auslandspraxis und Projektarbeit” credit requirements, you can also take </a:t>
            </a:r>
            <a:r>
              <a:rPr b="1" i="0" lang="de-DE" sz="2000" u="none" cap="none" strike="noStrike">
                <a:solidFill>
                  <a:schemeClr val="dk1"/>
                </a:solidFill>
                <a:latin typeface="Arial"/>
                <a:ea typeface="Arial"/>
                <a:cs typeface="Arial"/>
                <a:sym typeface="Arial"/>
              </a:rPr>
              <a:t>courses in other departments in Tübingen (</a:t>
            </a:r>
            <a:r>
              <a:rPr b="1" lang="de-DE" sz="2000"/>
              <a:t>not related to </a:t>
            </a:r>
            <a:r>
              <a:rPr b="1" lang="de-DE" sz="2000"/>
              <a:t>your major or minor) </a:t>
            </a:r>
            <a:r>
              <a:rPr b="0" i="0" lang="de-DE" sz="2000" u="none" cap="none" strike="noStrike">
                <a:solidFill>
                  <a:schemeClr val="dk1"/>
                </a:solidFill>
                <a:latin typeface="Arial"/>
                <a:ea typeface="Arial"/>
                <a:cs typeface="Arial"/>
                <a:sym typeface="Arial"/>
              </a:rPr>
              <a:t>and count that towards your “Auslandspraxis und Projektarbeit” credit. </a:t>
            </a:r>
            <a:endParaRPr/>
          </a:p>
          <a:p>
            <a:pPr indent="-114300" lvl="1" marL="0" rtl="0" algn="l">
              <a:spcBef>
                <a:spcPts val="500"/>
              </a:spcBef>
              <a:spcAft>
                <a:spcPts val="0"/>
              </a:spcAft>
              <a:buSzPts val="1800"/>
              <a:buFont typeface="Arial"/>
              <a:buChar char="→"/>
            </a:pPr>
            <a:r>
              <a:rPr lang="de-DE" sz="1800"/>
              <a:t>-In this case, you will have to request your course lecturer to issue you a </a:t>
            </a:r>
            <a:r>
              <a:rPr lang="de-DE" sz="1800" u="sng"/>
              <a:t>Schein under the Modul BQ: Interkultruelle Kompetenz</a:t>
            </a:r>
            <a:r>
              <a:rPr lang="de-DE" sz="1800"/>
              <a:t>. Then, you would be responsible for collecting &amp; submitting the Schein directly to the Prüfungsamt. (Never lose the Schein that was issued to you! We do not reissue the Schein.)</a:t>
            </a:r>
            <a:endParaRPr/>
          </a:p>
          <a:p>
            <a:pPr indent="0" lvl="0" marL="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8"/>
          <p:cNvSpPr txBox="1"/>
          <p:nvPr>
            <p:ph type="title"/>
          </p:nvPr>
        </p:nvSpPr>
        <p:spPr>
          <a:xfrm>
            <a:off x="714240" y="1146600"/>
            <a:ext cx="7700760" cy="35532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800"/>
              <a:buFont typeface="Arial"/>
              <a:buNone/>
            </a:pPr>
            <a:r>
              <a:rPr b="1" lang="de-DE" sz="2800"/>
              <a:t>Other Infos</a:t>
            </a:r>
            <a:endParaRPr b="1" sz="2400"/>
          </a:p>
        </p:txBody>
      </p:sp>
      <p:sp>
        <p:nvSpPr>
          <p:cNvPr id="300" name="Google Shape;300;p18"/>
          <p:cNvSpPr txBox="1"/>
          <p:nvPr>
            <p:ph idx="1" type="body"/>
          </p:nvPr>
        </p:nvSpPr>
        <p:spPr>
          <a:xfrm>
            <a:off x="721620" y="1830179"/>
            <a:ext cx="7700760" cy="2751058"/>
          </a:xfrm>
          <a:prstGeom prst="rect">
            <a:avLst/>
          </a:prstGeom>
          <a:noFill/>
          <a:ln>
            <a:noFill/>
          </a:ln>
        </p:spPr>
        <p:txBody>
          <a:bodyPr anchorCtr="0" anchor="ctr" bIns="0" lIns="0" spcFirstLastPara="1" rIns="0" wrap="square" tIns="0">
            <a:normAutofit lnSpcReduction="10000"/>
          </a:bodyPr>
          <a:lstStyle/>
          <a:p>
            <a:pPr indent="0" lvl="0" marL="0" marR="0" rtl="0" algn="l">
              <a:lnSpc>
                <a:spcPct val="90000"/>
              </a:lnSpc>
              <a:spcBef>
                <a:spcPts val="0"/>
              </a:spcBef>
              <a:spcAft>
                <a:spcPts val="0"/>
              </a:spcAft>
              <a:buClr>
                <a:schemeClr val="dk1"/>
              </a:buClr>
              <a:buSzPts val="2400"/>
              <a:buFont typeface="Arial"/>
              <a:buNone/>
            </a:pPr>
            <a:r>
              <a:rPr b="1" i="0" lang="de-DE" sz="2400" u="none" cap="none" strike="noStrike">
                <a:solidFill>
                  <a:schemeClr val="dk1"/>
                </a:solidFill>
                <a:latin typeface="Arial"/>
                <a:ea typeface="Arial"/>
                <a:cs typeface="Arial"/>
                <a:sym typeface="Arial"/>
              </a:rPr>
              <a:t>BAföG</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Noto Sans Symbols"/>
              <a:buChar char="⮚"/>
            </a:pPr>
            <a:r>
              <a:rPr b="0" i="0" lang="de-DE" sz="2000" u="none" cap="none" strike="noStrike">
                <a:solidFill>
                  <a:schemeClr val="dk1"/>
                </a:solidFill>
                <a:latin typeface="Arial"/>
                <a:ea typeface="Arial"/>
                <a:cs typeface="Arial"/>
                <a:sym typeface="Arial"/>
              </a:rPr>
              <a:t>If you need your BAföG form signed, it needs to be done </a:t>
            </a:r>
            <a:r>
              <a:rPr b="1" i="0" lang="de-DE" sz="2000" u="none" cap="none" strike="noStrike">
                <a:solidFill>
                  <a:schemeClr val="dk1"/>
                </a:solidFill>
                <a:latin typeface="Arial"/>
                <a:ea typeface="Arial"/>
                <a:cs typeface="Arial"/>
                <a:sym typeface="Arial"/>
              </a:rPr>
              <a:t>during the semester</a:t>
            </a:r>
            <a:r>
              <a:rPr b="0" i="0" lang="de-DE" sz="2000" u="none" cap="none" strike="noStrike">
                <a:solidFill>
                  <a:schemeClr val="dk1"/>
                </a:solidFill>
                <a:latin typeface="Arial"/>
                <a:ea typeface="Arial"/>
                <a:cs typeface="Arial"/>
                <a:sym typeface="Arial"/>
              </a:rPr>
              <a:t>. (</a:t>
            </a:r>
            <a:r>
              <a:rPr lang="de-DE" sz="2000"/>
              <a:t>BAföG related business is not handled during the break)</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Noto Sans Symbols"/>
              <a:buChar char="⮚"/>
            </a:pPr>
            <a:r>
              <a:rPr b="0" i="0" lang="de-DE" sz="2000" u="none" cap="none" strike="noStrike">
                <a:solidFill>
                  <a:schemeClr val="dk1"/>
                </a:solidFill>
                <a:latin typeface="Arial"/>
                <a:ea typeface="Arial"/>
                <a:cs typeface="Arial"/>
                <a:sym typeface="Arial"/>
              </a:rPr>
              <a:t>You must sign up for Prof. Yewon Lee’s office hours. Come with the BAföG form and your </a:t>
            </a:r>
            <a:r>
              <a:rPr b="1" i="0" lang="de-DE" sz="2000" u="none" cap="none" strike="noStrike">
                <a:solidFill>
                  <a:schemeClr val="dk1"/>
                </a:solidFill>
                <a:latin typeface="Arial"/>
                <a:ea typeface="Arial"/>
                <a:cs typeface="Arial"/>
                <a:sym typeface="Arial"/>
              </a:rPr>
              <a:t>full transcript. </a:t>
            </a:r>
            <a:r>
              <a:rPr i="0" lang="de-DE" sz="2000" u="none" cap="none" strike="noStrike">
                <a:solidFill>
                  <a:schemeClr val="dk1"/>
                </a:solidFill>
              </a:rPr>
              <a:t>I</a:t>
            </a:r>
            <a:r>
              <a:rPr b="0" i="0" lang="de-DE" sz="2000" u="none" cap="none" strike="noStrike">
                <a:solidFill>
                  <a:schemeClr val="dk1"/>
                </a:solidFill>
                <a:latin typeface="Arial"/>
                <a:ea typeface="Arial"/>
                <a:cs typeface="Arial"/>
                <a:sym typeface="Arial"/>
              </a:rPr>
              <a:t>n case a course is missing, bring proof that you completed all your requirements.</a:t>
            </a:r>
            <a:endParaRPr b="0" i="0" sz="2000" u="none" cap="none" strike="noStrike">
              <a:solidFill>
                <a:schemeClr val="dk1"/>
              </a:solidFill>
              <a:latin typeface="Arial"/>
              <a:ea typeface="Arial"/>
              <a:cs typeface="Arial"/>
              <a:sym typeface="Arial"/>
            </a:endParaRPr>
          </a:p>
        </p:txBody>
      </p:sp>
      <p:sp>
        <p:nvSpPr>
          <p:cNvPr id="301" name="Google Shape;301;p18"/>
          <p:cNvSpPr txBox="1"/>
          <p:nvPr/>
        </p:nvSpPr>
        <p:spPr>
          <a:xfrm>
            <a:off x="714240" y="6420854"/>
            <a:ext cx="45720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33"/>
              </a:buClr>
              <a:buSzPts val="1000"/>
              <a:buFont typeface="Arial"/>
              <a:buNone/>
            </a:pPr>
            <a:fld id="{00000000-1234-1234-1234-123412341234}" type="slidenum">
              <a:rPr b="0" i="0" lang="de-DE" sz="1000" u="none" cap="none" strike="noStrike">
                <a:solidFill>
                  <a:srgbClr val="333333"/>
                </a:solidFill>
                <a:latin typeface="Arial"/>
                <a:ea typeface="Arial"/>
                <a:cs typeface="Arial"/>
                <a:sym typeface="Arial"/>
              </a:rPr>
              <a:t>‹#›</a:t>
            </a:fld>
            <a:r>
              <a:rPr b="0" i="0" lang="de-DE" sz="1000" u="none" cap="none" strike="noStrike">
                <a:solidFill>
                  <a:srgbClr val="333333"/>
                </a:solidFill>
                <a:latin typeface="Arial"/>
                <a:ea typeface="Arial"/>
                <a:cs typeface="Arial"/>
                <a:sym typeface="Arial"/>
              </a:rPr>
              <a:t> | </a:t>
            </a:r>
            <a:r>
              <a:rPr lang="de-DE" sz="1000">
                <a:solidFill>
                  <a:schemeClr val="dk1"/>
                </a:solidFill>
                <a:latin typeface="Arial"/>
                <a:ea typeface="Arial"/>
                <a:cs typeface="Arial"/>
                <a:sym typeface="Arial"/>
              </a:rPr>
              <a:t>TUCKU - Exchange Year Info Event 2023</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9"/>
          <p:cNvSpPr txBox="1"/>
          <p:nvPr/>
        </p:nvSpPr>
        <p:spPr>
          <a:xfrm>
            <a:off x="719280" y="1368360"/>
            <a:ext cx="7700760" cy="35532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t/>
            </a:r>
            <a:endParaRPr b="0" sz="2400" strike="noStrike">
              <a:solidFill>
                <a:srgbClr val="333333"/>
              </a:solidFill>
              <a:latin typeface="Arial"/>
              <a:ea typeface="Arial"/>
              <a:cs typeface="Arial"/>
              <a:sym typeface="Arial"/>
            </a:endParaRPr>
          </a:p>
        </p:txBody>
      </p:sp>
      <p:sp>
        <p:nvSpPr>
          <p:cNvPr id="308" name="Google Shape;308;p19"/>
          <p:cNvSpPr txBox="1"/>
          <p:nvPr/>
        </p:nvSpPr>
        <p:spPr>
          <a:xfrm>
            <a:off x="714240" y="6519960"/>
            <a:ext cx="7705440" cy="15192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sz="2400" strike="noStrike">
              <a:solidFill>
                <a:srgbClr val="000000"/>
              </a:solidFill>
              <a:latin typeface="Times New Roman"/>
              <a:ea typeface="Times New Roman"/>
              <a:cs typeface="Times New Roman"/>
              <a:sym typeface="Times New Roman"/>
            </a:endParaRPr>
          </a:p>
        </p:txBody>
      </p:sp>
      <p:pic>
        <p:nvPicPr>
          <p:cNvPr id="309" name="Google Shape;309;p19"/>
          <p:cNvPicPr preferRelativeResize="0"/>
          <p:nvPr/>
        </p:nvPicPr>
        <p:blipFill rotWithShape="1">
          <a:blip r:embed="rId3">
            <a:alphaModFix/>
          </a:blip>
          <a:srcRect b="0" l="0" r="0" t="0"/>
          <a:stretch/>
        </p:blipFill>
        <p:spPr>
          <a:xfrm>
            <a:off x="0" y="0"/>
            <a:ext cx="9238320" cy="6928920"/>
          </a:xfrm>
          <a:prstGeom prst="rect">
            <a:avLst/>
          </a:prstGeom>
          <a:noFill/>
          <a:ln>
            <a:noFill/>
          </a:ln>
        </p:spPr>
      </p:pic>
      <p:sp>
        <p:nvSpPr>
          <p:cNvPr id="310" name="Google Shape;310;p19"/>
          <p:cNvSpPr/>
          <p:nvPr/>
        </p:nvSpPr>
        <p:spPr>
          <a:xfrm>
            <a:off x="719279" y="312120"/>
            <a:ext cx="5699993" cy="15526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lang="de-DE" sz="4800">
                <a:solidFill>
                  <a:srgbClr val="F2F2F2"/>
                </a:solidFill>
                <a:latin typeface="Arial"/>
                <a:ea typeface="Arial"/>
                <a:cs typeface="Arial"/>
                <a:sym typeface="Arial"/>
              </a:rPr>
              <a:t>Thank you for your attention!</a:t>
            </a:r>
            <a:endParaRPr b="0" sz="1800" strike="noStrike">
              <a:solidFill>
                <a:srgbClr val="000000"/>
              </a:solidFill>
              <a:latin typeface="Arial"/>
              <a:ea typeface="Arial"/>
              <a:cs typeface="Arial"/>
              <a:sym typeface="Arial"/>
            </a:endParaRPr>
          </a:p>
        </p:txBody>
      </p:sp>
      <p:sp>
        <p:nvSpPr>
          <p:cNvPr id="311" name="Google Shape;311;p19"/>
          <p:cNvSpPr/>
          <p:nvPr/>
        </p:nvSpPr>
        <p:spPr>
          <a:xfrm>
            <a:off x="86040" y="4617720"/>
            <a:ext cx="4048920" cy="2041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de-DE" sz="1800" strike="noStrike">
                <a:solidFill>
                  <a:srgbClr val="FFFFFF"/>
                </a:solidFill>
                <a:latin typeface="Arial"/>
                <a:ea typeface="Arial"/>
                <a:cs typeface="Arial"/>
                <a:sym typeface="Arial"/>
              </a:rPr>
              <a:t>Universität Tübingen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de-DE" sz="1800" strike="noStrike">
                <a:solidFill>
                  <a:srgbClr val="FFFFFF"/>
                </a:solidFill>
                <a:latin typeface="Arial"/>
                <a:ea typeface="Arial"/>
                <a:cs typeface="Arial"/>
                <a:sym typeface="Arial"/>
              </a:rPr>
              <a:t>AOI, Abt. Koreanistik</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de-DE" sz="1800" strike="noStrike">
                <a:solidFill>
                  <a:srgbClr val="FFFFFF"/>
                </a:solidFill>
                <a:latin typeface="Arial"/>
                <a:ea typeface="Arial"/>
                <a:cs typeface="Arial"/>
                <a:sym typeface="Arial"/>
              </a:rPr>
              <a:t>Wilhelmstr. 133, 72074 Tübingen</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de-DE" sz="1800" strike="noStrike">
                <a:solidFill>
                  <a:srgbClr val="FFFFFF"/>
                </a:solidFill>
                <a:latin typeface="Arial"/>
                <a:ea typeface="Arial"/>
                <a:cs typeface="Arial"/>
                <a:sym typeface="Arial"/>
              </a:rPr>
              <a:t>E: koreanistik@uni-tuebingen.de</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de-DE" sz="1800" strike="noStrike">
                <a:solidFill>
                  <a:srgbClr val="FFFFFF"/>
                </a:solidFill>
                <a:latin typeface="Arial"/>
                <a:ea typeface="Arial"/>
                <a:cs typeface="Arial"/>
                <a:sym typeface="Arial"/>
              </a:rPr>
              <a:t>W: www.korea.uni-tuebingen.de</a:t>
            </a:r>
            <a:endParaRPr b="0" sz="1800" strike="noStrike">
              <a:solidFill>
                <a:srgbClr val="000000"/>
              </a:solidFill>
              <a:latin typeface="Arial"/>
              <a:ea typeface="Arial"/>
              <a:cs typeface="Arial"/>
              <a:sym typeface="Arial"/>
            </a:endParaRPr>
          </a:p>
        </p:txBody>
      </p:sp>
      <p:sp>
        <p:nvSpPr>
          <p:cNvPr id="312" name="Google Shape;312;p19"/>
          <p:cNvSpPr/>
          <p:nvPr/>
        </p:nvSpPr>
        <p:spPr>
          <a:xfrm rot="5400000">
            <a:off x="7581600" y="5680440"/>
            <a:ext cx="2924280" cy="2275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de-DE" sz="900" strike="noStrike">
                <a:solidFill>
                  <a:srgbClr val="FFFFFF"/>
                </a:solidFill>
                <a:latin typeface="Arial"/>
                <a:ea typeface="Arial"/>
                <a:cs typeface="Arial"/>
                <a:sym typeface="Arial"/>
              </a:rPr>
              <a:t>Photo by Manuel Schönfeld_Fotolia_95673822</a:t>
            </a:r>
            <a:endParaRPr b="0" sz="1800" strike="noStrike">
              <a:solidFill>
                <a:srgbClr val="000000"/>
              </a:solidFill>
              <a:latin typeface="Arial"/>
              <a:ea typeface="Arial"/>
              <a:cs typeface="Arial"/>
              <a:sym typeface="Arial"/>
            </a:endParaRPr>
          </a:p>
        </p:txBody>
      </p:sp>
      <p:sp>
        <p:nvSpPr>
          <p:cNvPr id="313" name="Google Shape;313;p19"/>
          <p:cNvSpPr/>
          <p:nvPr/>
        </p:nvSpPr>
        <p:spPr>
          <a:xfrm>
            <a:off x="7439760" y="1815120"/>
            <a:ext cx="184320" cy="36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
          <p:cNvSpPr txBox="1"/>
          <p:nvPr/>
        </p:nvSpPr>
        <p:spPr>
          <a:xfrm>
            <a:off x="718925" y="731525"/>
            <a:ext cx="7700700" cy="5181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de-DE" sz="2400">
                <a:solidFill>
                  <a:schemeClr val="dk1"/>
                </a:solidFill>
                <a:latin typeface="Arial"/>
                <a:ea typeface="Arial"/>
                <a:cs typeface="Arial"/>
                <a:sym typeface="Arial"/>
              </a:rPr>
              <a:t>Who can apply for exchange year in Korea?</a:t>
            </a:r>
            <a:endParaRPr/>
          </a:p>
        </p:txBody>
      </p:sp>
      <p:sp>
        <p:nvSpPr>
          <p:cNvPr id="191" name="Google Shape;191;p2"/>
          <p:cNvSpPr txBox="1"/>
          <p:nvPr/>
        </p:nvSpPr>
        <p:spPr>
          <a:xfrm>
            <a:off x="719280" y="6519960"/>
            <a:ext cx="7705440" cy="1533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a:t>
            </a:fld>
            <a:r>
              <a:rPr lang="de-DE" sz="1000" strike="noStrike">
                <a:solidFill>
                  <a:srgbClr val="333333"/>
                </a:solidFill>
                <a:latin typeface="Arial"/>
                <a:ea typeface="Arial"/>
                <a:cs typeface="Arial"/>
                <a:sym typeface="Arial"/>
              </a:rPr>
              <a:t> |</a:t>
            </a:r>
            <a:r>
              <a:rPr lang="de-DE" sz="1000">
                <a:solidFill>
                  <a:schemeClr val="dk1"/>
                </a:solidFill>
                <a:latin typeface="Arial"/>
                <a:ea typeface="Arial"/>
                <a:cs typeface="Arial"/>
                <a:sym typeface="Arial"/>
              </a:rPr>
              <a:t> TUCKU - Exchange Year Info Event 2023</a:t>
            </a:r>
            <a:endParaRPr sz="10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de-DE" sz="1000" strike="noStrike">
                <a:solidFill>
                  <a:srgbClr val="333333"/>
                </a:solidFill>
                <a:latin typeface="Arial"/>
                <a:ea typeface="Arial"/>
                <a:cs typeface="Arial"/>
                <a:sym typeface="Arial"/>
              </a:rPr>
              <a:t>	</a:t>
            </a:r>
            <a:endParaRPr sz="1400" strike="noStrike">
              <a:solidFill>
                <a:srgbClr val="000000"/>
              </a:solidFill>
              <a:latin typeface="Times New Roman"/>
              <a:ea typeface="Times New Roman"/>
              <a:cs typeface="Times New Roman"/>
              <a:sym typeface="Times New Roman"/>
            </a:endParaRPr>
          </a:p>
        </p:txBody>
      </p:sp>
      <p:sp>
        <p:nvSpPr>
          <p:cNvPr id="192" name="Google Shape;192;p2"/>
          <p:cNvSpPr/>
          <p:nvPr/>
        </p:nvSpPr>
        <p:spPr>
          <a:xfrm>
            <a:off x="716528" y="1401951"/>
            <a:ext cx="7705500" cy="3581400"/>
          </a:xfrm>
          <a:prstGeom prst="rect">
            <a:avLst/>
          </a:prstGeom>
          <a:noFill/>
          <a:ln>
            <a:noFill/>
          </a:ln>
        </p:spPr>
        <p:txBody>
          <a:bodyPr anchorCtr="0" anchor="t" bIns="45000" lIns="90000" spcFirstLastPara="1" rIns="90000" wrap="square" tIns="45000">
            <a:noAutofit/>
          </a:bodyPr>
          <a:lstStyle/>
          <a:p>
            <a:pPr indent="-285480" lvl="0" marL="285840" marR="0" rtl="0" algn="l">
              <a:spcBef>
                <a:spcPts val="0"/>
              </a:spcBef>
              <a:spcAft>
                <a:spcPts val="0"/>
              </a:spcAft>
              <a:buClr>
                <a:srgbClr val="333333"/>
              </a:buClr>
              <a:buSzPts val="2000"/>
              <a:buFont typeface="Noto Sans Symbols"/>
              <a:buChar char="⮚"/>
            </a:pPr>
            <a:r>
              <a:rPr b="1" lang="de-DE" sz="2000">
                <a:solidFill>
                  <a:schemeClr val="dk1"/>
                </a:solidFill>
                <a:latin typeface="Arial"/>
                <a:ea typeface="Arial"/>
                <a:cs typeface="Arial"/>
                <a:sym typeface="Arial"/>
              </a:rPr>
              <a:t>All majors MUST apply</a:t>
            </a:r>
            <a:endParaRPr b="1" sz="2000">
              <a:solidFill>
                <a:schemeClr val="dk1"/>
              </a:solidFill>
              <a:latin typeface="Arial"/>
              <a:ea typeface="Arial"/>
              <a:cs typeface="Arial"/>
              <a:sym typeface="Arial"/>
            </a:endParaRPr>
          </a:p>
          <a:p>
            <a:pPr indent="0" lvl="0" marL="360" marR="0" rtl="0" algn="l">
              <a:spcBef>
                <a:spcPts val="0"/>
              </a:spcBef>
              <a:spcAft>
                <a:spcPts val="0"/>
              </a:spcAft>
              <a:buNone/>
            </a:pPr>
            <a:r>
              <a:rPr lang="de-DE" sz="1800">
                <a:solidFill>
                  <a:schemeClr val="dk1"/>
                </a:solidFill>
                <a:latin typeface="Arial"/>
                <a:ea typeface="Arial"/>
                <a:cs typeface="Arial"/>
                <a:sym typeface="Arial"/>
              </a:rPr>
              <a:t>All majors must submit the transcript for their 1st semester language and content courses by the time of the application</a:t>
            </a:r>
            <a:endParaRPr sz="1800">
              <a:solidFill>
                <a:schemeClr val="dk1"/>
              </a:solidFill>
              <a:latin typeface="Arial"/>
              <a:ea typeface="Arial"/>
              <a:cs typeface="Arial"/>
              <a:sym typeface="Arial"/>
            </a:endParaRPr>
          </a:p>
          <a:p>
            <a:pPr indent="0" lvl="0" marL="360" marR="0" rtl="0" algn="l">
              <a:spcBef>
                <a:spcPts val="0"/>
              </a:spcBef>
              <a:spcAft>
                <a:spcPts val="0"/>
              </a:spcAft>
              <a:buNone/>
            </a:pPr>
            <a:r>
              <a:rPr lang="de-DE" sz="2000">
                <a:solidFill>
                  <a:schemeClr val="dk1"/>
                </a:solidFill>
                <a:latin typeface="Arial"/>
                <a:ea typeface="Arial"/>
                <a:cs typeface="Arial"/>
                <a:sym typeface="Arial"/>
              </a:rPr>
              <a:t> </a:t>
            </a:r>
            <a:endParaRPr/>
          </a:p>
          <a:p>
            <a:pPr indent="-285480" lvl="0" marL="285840" marR="0" rtl="0" algn="l">
              <a:spcBef>
                <a:spcPts val="0"/>
              </a:spcBef>
              <a:spcAft>
                <a:spcPts val="0"/>
              </a:spcAft>
              <a:buClr>
                <a:srgbClr val="333333"/>
              </a:buClr>
              <a:buSzPts val="2000"/>
              <a:buFont typeface="Noto Sans Symbols"/>
              <a:buChar char="⮚"/>
            </a:pPr>
            <a:r>
              <a:rPr b="1" lang="de-DE" sz="2000">
                <a:solidFill>
                  <a:schemeClr val="dk1"/>
                </a:solidFill>
                <a:latin typeface="Arial"/>
                <a:ea typeface="Arial"/>
                <a:cs typeface="Arial"/>
                <a:sym typeface="Arial"/>
              </a:rPr>
              <a:t>Minors- your choice</a:t>
            </a:r>
            <a:endParaRPr sz="1800">
              <a:solidFill>
                <a:srgbClr val="202124"/>
              </a:solidFill>
              <a:latin typeface="Arial"/>
              <a:ea typeface="Arial"/>
              <a:cs typeface="Arial"/>
              <a:sym typeface="Arial"/>
            </a:endParaRPr>
          </a:p>
          <a:p>
            <a:pPr indent="0" lvl="0" marL="359" marR="0" rtl="0" algn="l">
              <a:spcBef>
                <a:spcPts val="0"/>
              </a:spcBef>
              <a:spcAft>
                <a:spcPts val="0"/>
              </a:spcAft>
              <a:buNone/>
            </a:pPr>
            <a:r>
              <a:rPr lang="de-DE" sz="1800">
                <a:solidFill>
                  <a:srgbClr val="202124"/>
                </a:solidFill>
                <a:latin typeface="Arial"/>
                <a:ea typeface="Arial"/>
                <a:cs typeface="Arial"/>
                <a:sym typeface="Arial"/>
              </a:rPr>
              <a:t>To be prioritized in the selection process as a minor, we recommend that students complete their required 1</a:t>
            </a:r>
            <a:r>
              <a:rPr baseline="30000" lang="de-DE" sz="1800">
                <a:solidFill>
                  <a:srgbClr val="202124"/>
                </a:solidFill>
                <a:latin typeface="Arial"/>
                <a:ea typeface="Arial"/>
                <a:cs typeface="Arial"/>
                <a:sym typeface="Arial"/>
              </a:rPr>
              <a:t>st</a:t>
            </a:r>
            <a:r>
              <a:rPr lang="de-DE" sz="1800">
                <a:solidFill>
                  <a:srgbClr val="202124"/>
                </a:solidFill>
                <a:latin typeface="Arial"/>
                <a:ea typeface="Arial"/>
                <a:cs typeface="Arial"/>
                <a:sym typeface="Arial"/>
              </a:rPr>
              <a:t> semester language courses before applying</a:t>
            </a:r>
            <a:r>
              <a:rPr lang="de-DE" sz="2000">
                <a:solidFill>
                  <a:schemeClr val="dk1"/>
                </a:solidFill>
                <a:latin typeface="Arial"/>
                <a:ea typeface="Arial"/>
                <a:cs typeface="Arial"/>
                <a:sym typeface="Arial"/>
              </a:rPr>
              <a:t> </a:t>
            </a:r>
            <a:endParaRPr sz="2000">
              <a:solidFill>
                <a:schemeClr val="dk1"/>
              </a:solidFill>
            </a:endParaRPr>
          </a:p>
          <a:p>
            <a:pPr indent="0" lvl="0" marL="359" marR="0" rtl="0" algn="l">
              <a:spcBef>
                <a:spcPts val="0"/>
              </a:spcBef>
              <a:spcAft>
                <a:spcPts val="0"/>
              </a:spcAft>
              <a:buNone/>
            </a:pPr>
            <a:r>
              <a:rPr b="1" lang="de-DE" sz="1800">
                <a:solidFill>
                  <a:schemeClr val="dk1"/>
                </a:solidFill>
              </a:rPr>
              <a:t>★</a:t>
            </a:r>
            <a:r>
              <a:rPr b="1" lang="de-DE" sz="1600">
                <a:solidFill>
                  <a:srgbClr val="333333"/>
                </a:solidFill>
              </a:rPr>
              <a:t> </a:t>
            </a:r>
            <a:r>
              <a:rPr b="1" lang="de-DE" sz="1800">
                <a:solidFill>
                  <a:srgbClr val="980000"/>
                </a:solidFill>
              </a:rPr>
              <a:t>Ideally, we recommend applying after finishing 3rd semester language course, for minors</a:t>
            </a:r>
            <a:r>
              <a:rPr lang="de-DE" sz="1800">
                <a:solidFill>
                  <a:srgbClr val="980000"/>
                </a:solidFill>
              </a:rPr>
              <a:t>. This way, you can be placed into a higher level Korean course (level 3) when you are in Korea and get most out of your exchange semester </a:t>
            </a:r>
            <a:r>
              <a:rPr b="1" lang="de-DE" sz="1800">
                <a:solidFill>
                  <a:schemeClr val="dk1"/>
                </a:solidFill>
              </a:rPr>
              <a:t>★</a:t>
            </a:r>
            <a:r>
              <a:rPr b="1" lang="de-DE" sz="1600">
                <a:solidFill>
                  <a:srgbClr val="333333"/>
                </a:solidFill>
              </a:rPr>
              <a:t> </a:t>
            </a:r>
            <a:endParaRPr sz="2000">
              <a:solidFill>
                <a:schemeClr val="dk1"/>
              </a:solidFill>
            </a:endParaRPr>
          </a:p>
          <a:p>
            <a:pPr indent="0" lvl="0" marL="359" marR="0" rtl="0" algn="l">
              <a:spcBef>
                <a:spcPts val="0"/>
              </a:spcBef>
              <a:spcAft>
                <a:spcPts val="0"/>
              </a:spcAft>
              <a:buNone/>
            </a:pPr>
            <a:r>
              <a:t/>
            </a:r>
            <a:endParaRPr sz="2000">
              <a:solidFill>
                <a:schemeClr val="dk1"/>
              </a:solidFill>
            </a:endParaRPr>
          </a:p>
          <a:p>
            <a:pPr indent="-285480" lvl="0" marL="285840" marR="0" rtl="0" algn="l">
              <a:spcBef>
                <a:spcPts val="0"/>
              </a:spcBef>
              <a:spcAft>
                <a:spcPts val="0"/>
              </a:spcAft>
              <a:buClr>
                <a:srgbClr val="333333"/>
              </a:buClr>
              <a:buSzPts val="1800"/>
              <a:buFont typeface="Noto Sans Symbols"/>
              <a:buChar char="⮚"/>
            </a:pPr>
            <a:r>
              <a:rPr b="1" lang="de-DE" sz="1800">
                <a:solidFill>
                  <a:srgbClr val="202124"/>
                </a:solidFill>
                <a:latin typeface="Arial"/>
                <a:ea typeface="Arial"/>
                <a:cs typeface="Arial"/>
                <a:sym typeface="Arial"/>
              </a:rPr>
              <a:t>For those not Majoring or Minoring in Korean Studies</a:t>
            </a:r>
            <a:endParaRPr/>
          </a:p>
          <a:p>
            <a:pPr indent="0" lvl="0" marL="360" marR="0" rtl="0" algn="l">
              <a:spcBef>
                <a:spcPts val="0"/>
              </a:spcBef>
              <a:spcAft>
                <a:spcPts val="0"/>
              </a:spcAft>
              <a:buNone/>
            </a:pPr>
            <a:r>
              <a:rPr lang="de-DE" sz="1800">
                <a:solidFill>
                  <a:srgbClr val="202124"/>
                </a:solidFill>
                <a:latin typeface="Arial"/>
                <a:ea typeface="Arial"/>
                <a:cs typeface="Arial"/>
                <a:sym typeface="Arial"/>
              </a:rPr>
              <a:t>Applicants who are able to provide certificates proving their Korean language proficiency—e.g., certificate of completing Sejong Institute language courses—will be prioritized in the selection process</a:t>
            </a:r>
            <a:r>
              <a:rPr lang="de-DE" sz="2000">
                <a:solidFill>
                  <a:schemeClr val="dk1"/>
                </a:solidFill>
                <a:latin typeface="Arial"/>
                <a:ea typeface="Arial"/>
                <a:cs typeface="Arial"/>
                <a:sym typeface="Arial"/>
              </a:rPr>
              <a:t> </a:t>
            </a:r>
            <a:endParaRPr b="1" baseline="30000" sz="2000">
              <a:solidFill>
                <a:schemeClr val="dk1"/>
              </a:solidFill>
              <a:latin typeface="Arial"/>
              <a:ea typeface="Arial"/>
              <a:cs typeface="Arial"/>
              <a:sym typeface="Arial"/>
            </a:endParaRPr>
          </a:p>
        </p:txBody>
      </p:sp>
      <p:sp>
        <p:nvSpPr>
          <p:cNvPr id="193" name="Google Shape;193;p2"/>
          <p:cNvSpPr txBox="1"/>
          <p:nvPr/>
        </p:nvSpPr>
        <p:spPr>
          <a:xfrm>
            <a:off x="611280" y="2076840"/>
            <a:ext cx="180720" cy="408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nvSpPr>
        <p:spPr>
          <a:xfrm>
            <a:off x="718920" y="1167719"/>
            <a:ext cx="7700760" cy="56913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de-DE" sz="2400">
                <a:solidFill>
                  <a:schemeClr val="dk1"/>
                </a:solidFill>
                <a:latin typeface="Arial"/>
                <a:ea typeface="Arial"/>
                <a:cs typeface="Arial"/>
                <a:sym typeface="Arial"/>
              </a:rPr>
              <a:t>How to apply for exchange year in Korea</a:t>
            </a:r>
            <a:endParaRPr/>
          </a:p>
        </p:txBody>
      </p:sp>
      <p:sp>
        <p:nvSpPr>
          <p:cNvPr id="200" name="Google Shape;200;p3"/>
          <p:cNvSpPr txBox="1"/>
          <p:nvPr/>
        </p:nvSpPr>
        <p:spPr>
          <a:xfrm>
            <a:off x="719280" y="6519960"/>
            <a:ext cx="7705440" cy="15336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a:t>
            </a:fld>
            <a:r>
              <a:rPr lang="de-DE" sz="1000" strike="noStrike">
                <a:solidFill>
                  <a:srgbClr val="333333"/>
                </a:solidFill>
                <a:latin typeface="Arial"/>
                <a:ea typeface="Arial"/>
                <a:cs typeface="Arial"/>
                <a:sym typeface="Arial"/>
              </a:rPr>
              <a:t> |</a:t>
            </a:r>
            <a:r>
              <a:rPr lang="de-DE" sz="1000">
                <a:solidFill>
                  <a:schemeClr val="dk1"/>
                </a:solidFill>
                <a:latin typeface="Arial"/>
                <a:ea typeface="Arial"/>
                <a:cs typeface="Arial"/>
                <a:sym typeface="Arial"/>
              </a:rPr>
              <a:t> TUCKU - Exchange Year Info Event 2023</a:t>
            </a:r>
            <a:endParaRPr sz="10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de-DE" sz="1000" strike="noStrike">
                <a:solidFill>
                  <a:srgbClr val="333333"/>
                </a:solidFill>
                <a:latin typeface="Arial"/>
                <a:ea typeface="Arial"/>
                <a:cs typeface="Arial"/>
                <a:sym typeface="Arial"/>
              </a:rPr>
              <a:t>	</a:t>
            </a:r>
            <a:endParaRPr sz="1400" strike="noStrike">
              <a:solidFill>
                <a:srgbClr val="000000"/>
              </a:solidFill>
              <a:latin typeface="Times New Roman"/>
              <a:ea typeface="Times New Roman"/>
              <a:cs typeface="Times New Roman"/>
              <a:sym typeface="Times New Roman"/>
            </a:endParaRPr>
          </a:p>
        </p:txBody>
      </p:sp>
      <p:sp>
        <p:nvSpPr>
          <p:cNvPr id="201" name="Google Shape;201;p3"/>
          <p:cNvSpPr/>
          <p:nvPr/>
        </p:nvSpPr>
        <p:spPr>
          <a:xfrm>
            <a:off x="701640" y="2109001"/>
            <a:ext cx="7705440" cy="3581280"/>
          </a:xfrm>
          <a:prstGeom prst="rect">
            <a:avLst/>
          </a:prstGeom>
          <a:noFill/>
          <a:ln>
            <a:noFill/>
          </a:ln>
        </p:spPr>
        <p:txBody>
          <a:bodyPr anchorCtr="0" anchor="t" bIns="45000" lIns="90000" spcFirstLastPara="1" rIns="90000" wrap="square" tIns="45000">
            <a:noAutofit/>
          </a:bodyPr>
          <a:lstStyle/>
          <a:p>
            <a:pPr indent="-285480" lvl="0" marL="285840" marR="0" rtl="0" algn="l">
              <a:spcBef>
                <a:spcPts val="0"/>
              </a:spcBef>
              <a:spcAft>
                <a:spcPts val="0"/>
              </a:spcAft>
              <a:buClr>
                <a:srgbClr val="333333"/>
              </a:buClr>
              <a:buSzPts val="2000"/>
              <a:buFont typeface="Noto Sans Symbols"/>
              <a:buChar char="⮚"/>
            </a:pPr>
            <a:r>
              <a:rPr lang="de-DE" sz="2000">
                <a:solidFill>
                  <a:schemeClr val="dk1"/>
                </a:solidFill>
                <a:latin typeface="Arial"/>
                <a:ea typeface="Arial"/>
                <a:cs typeface="Arial"/>
                <a:sym typeface="Arial"/>
              </a:rPr>
              <a:t>Submit everything by </a:t>
            </a:r>
            <a:r>
              <a:rPr b="1" lang="de-DE" sz="2000">
                <a:solidFill>
                  <a:srgbClr val="FF0000"/>
                </a:solidFill>
                <a:latin typeface="Arial"/>
                <a:ea typeface="Arial"/>
                <a:cs typeface="Arial"/>
                <a:sym typeface="Arial"/>
              </a:rPr>
              <a:t>August 15</a:t>
            </a:r>
            <a:r>
              <a:rPr b="1" baseline="30000" lang="de-DE" sz="2000">
                <a:solidFill>
                  <a:srgbClr val="FF0000"/>
                </a:solidFill>
                <a:latin typeface="Arial"/>
                <a:ea typeface="Arial"/>
                <a:cs typeface="Arial"/>
                <a:sym typeface="Arial"/>
              </a:rPr>
              <a:t>th</a:t>
            </a:r>
            <a:r>
              <a:rPr b="1" lang="de-DE" sz="2000">
                <a:solidFill>
                  <a:srgbClr val="FF0000"/>
                </a:solidFill>
                <a:latin typeface="Arial"/>
                <a:ea typeface="Arial"/>
                <a:cs typeface="Arial"/>
                <a:sym typeface="Arial"/>
              </a:rPr>
              <a:t> </a:t>
            </a:r>
            <a:endParaRPr/>
          </a:p>
          <a:p>
            <a:pPr indent="-158480" lvl="0" marL="285840" marR="0" rtl="0" algn="l">
              <a:spcBef>
                <a:spcPts val="0"/>
              </a:spcBef>
              <a:spcAft>
                <a:spcPts val="0"/>
              </a:spcAft>
              <a:buClr>
                <a:srgbClr val="333333"/>
              </a:buClr>
              <a:buSzPts val="2000"/>
              <a:buFont typeface="Noto Sans Symbols"/>
              <a:buNone/>
            </a:pPr>
            <a:r>
              <a:t/>
            </a:r>
            <a:endParaRPr b="1" sz="2000">
              <a:solidFill>
                <a:schemeClr val="dk1"/>
              </a:solidFill>
              <a:latin typeface="Arial"/>
              <a:ea typeface="Arial"/>
              <a:cs typeface="Arial"/>
              <a:sym typeface="Arial"/>
            </a:endParaRPr>
          </a:p>
          <a:p>
            <a:pPr indent="-285480" lvl="0" marL="285840" marR="0" rtl="0" algn="l">
              <a:spcBef>
                <a:spcPts val="0"/>
              </a:spcBef>
              <a:spcAft>
                <a:spcPts val="0"/>
              </a:spcAft>
              <a:buClr>
                <a:srgbClr val="333333"/>
              </a:buClr>
              <a:buSzPts val="2000"/>
              <a:buFont typeface="Noto Sans Symbols"/>
              <a:buChar char="⮚"/>
            </a:pPr>
            <a:r>
              <a:rPr lang="de-DE" sz="2000">
                <a:solidFill>
                  <a:schemeClr val="dk1"/>
                </a:solidFill>
                <a:latin typeface="Arial"/>
                <a:ea typeface="Arial"/>
                <a:cs typeface="Arial"/>
                <a:sym typeface="Arial"/>
              </a:rPr>
              <a:t>If you are taking the re-exam of </a:t>
            </a:r>
            <a:r>
              <a:rPr lang="de-DE" sz="2000">
                <a:solidFill>
                  <a:schemeClr val="dk1"/>
                </a:solidFill>
              </a:rPr>
              <a:t>language</a:t>
            </a:r>
            <a:r>
              <a:rPr lang="de-DE" sz="2000">
                <a:solidFill>
                  <a:schemeClr val="dk1"/>
                </a:solidFill>
                <a:latin typeface="Arial"/>
                <a:ea typeface="Arial"/>
                <a:cs typeface="Arial"/>
                <a:sym typeface="Arial"/>
              </a:rPr>
              <a:t> course</a:t>
            </a:r>
            <a:endParaRPr sz="2000">
              <a:solidFill>
                <a:schemeClr val="dk1"/>
              </a:solidFill>
              <a:latin typeface="Arial"/>
              <a:ea typeface="Arial"/>
              <a:cs typeface="Arial"/>
              <a:sym typeface="Arial"/>
            </a:endParaRPr>
          </a:p>
          <a:p>
            <a:pPr indent="0" lvl="0" marL="360" marR="0" rtl="0" algn="l">
              <a:spcBef>
                <a:spcPts val="0"/>
              </a:spcBef>
              <a:spcAft>
                <a:spcPts val="0"/>
              </a:spcAft>
              <a:buNone/>
            </a:pPr>
            <a:r>
              <a:rPr lang="de-DE" sz="2000">
                <a:solidFill>
                  <a:schemeClr val="dk1"/>
                </a:solidFill>
              </a:rPr>
              <a:t>    </a:t>
            </a:r>
            <a:r>
              <a:rPr lang="de-DE" sz="2000">
                <a:solidFill>
                  <a:schemeClr val="dk1"/>
                </a:solidFill>
                <a:latin typeface="Arial"/>
                <a:ea typeface="Arial"/>
                <a:cs typeface="Arial"/>
                <a:sym typeface="Arial"/>
              </a:rPr>
              <a:t>by </a:t>
            </a:r>
            <a:r>
              <a:rPr b="1" lang="de-DE" sz="2000">
                <a:solidFill>
                  <a:schemeClr val="dk1"/>
                </a:solidFill>
                <a:latin typeface="Arial"/>
                <a:ea typeface="Arial"/>
                <a:cs typeface="Arial"/>
                <a:sym typeface="Arial"/>
              </a:rPr>
              <a:t>September 5</a:t>
            </a:r>
            <a:r>
              <a:rPr b="1" baseline="30000" lang="de-DE" sz="2000">
                <a:solidFill>
                  <a:schemeClr val="dk1"/>
                </a:solidFill>
                <a:latin typeface="Arial"/>
                <a:ea typeface="Arial"/>
                <a:cs typeface="Arial"/>
                <a:sym typeface="Arial"/>
              </a:rPr>
              <a:t>th</a:t>
            </a:r>
            <a:endParaRPr/>
          </a:p>
          <a:p>
            <a:pPr indent="-158480" lvl="0" marL="285840" marR="0" rtl="0" algn="l">
              <a:spcBef>
                <a:spcPts val="0"/>
              </a:spcBef>
              <a:spcAft>
                <a:spcPts val="0"/>
              </a:spcAft>
              <a:buClr>
                <a:srgbClr val="333333"/>
              </a:buClr>
              <a:buSzPts val="2000"/>
              <a:buFont typeface="Noto Sans Symbols"/>
              <a:buNone/>
            </a:pPr>
            <a:r>
              <a:t/>
            </a:r>
            <a:endParaRPr b="1" sz="2000">
              <a:solidFill>
                <a:schemeClr val="dk1"/>
              </a:solidFill>
              <a:latin typeface="Arial"/>
              <a:ea typeface="Arial"/>
              <a:cs typeface="Arial"/>
              <a:sym typeface="Arial"/>
            </a:endParaRPr>
          </a:p>
          <a:p>
            <a:pPr indent="-285480" lvl="0" marL="285840" marR="0" rtl="0" algn="l">
              <a:spcBef>
                <a:spcPts val="0"/>
              </a:spcBef>
              <a:spcAft>
                <a:spcPts val="0"/>
              </a:spcAft>
              <a:buClr>
                <a:srgbClr val="333333"/>
              </a:buClr>
              <a:buSzPts val="2000"/>
              <a:buFont typeface="Noto Sans Symbols"/>
              <a:buChar char="⮚"/>
            </a:pPr>
            <a:r>
              <a:rPr lang="de-DE" sz="2000">
                <a:solidFill>
                  <a:schemeClr val="dk1"/>
                </a:solidFill>
                <a:latin typeface="Arial"/>
                <a:ea typeface="Arial"/>
                <a:cs typeface="Arial"/>
                <a:sym typeface="Arial"/>
              </a:rPr>
              <a:t>Minor students planning to go to Korea for the Fall Semester 🡪 by </a:t>
            </a:r>
            <a:r>
              <a:rPr b="1" lang="de-DE" sz="2000">
                <a:solidFill>
                  <a:schemeClr val="dk1"/>
                </a:solidFill>
                <a:latin typeface="Arial"/>
                <a:ea typeface="Arial"/>
                <a:cs typeface="Arial"/>
                <a:sym typeface="Arial"/>
              </a:rPr>
              <a:t>February 15</a:t>
            </a:r>
            <a:r>
              <a:rPr b="1" baseline="30000" lang="de-DE" sz="2000">
                <a:solidFill>
                  <a:schemeClr val="dk1"/>
                </a:solidFill>
                <a:latin typeface="Arial"/>
                <a:ea typeface="Arial"/>
                <a:cs typeface="Arial"/>
                <a:sym typeface="Arial"/>
              </a:rPr>
              <a:t>th</a:t>
            </a:r>
            <a:endParaRPr b="1" baseline="30000" sz="2000">
              <a:solidFill>
                <a:schemeClr val="dk1"/>
              </a:solidFill>
              <a:latin typeface="Arial"/>
              <a:ea typeface="Arial"/>
              <a:cs typeface="Arial"/>
              <a:sym typeface="Arial"/>
            </a:endParaRPr>
          </a:p>
          <a:p>
            <a:pPr indent="0" lvl="0" marL="457200" marR="0" rtl="0" algn="l">
              <a:spcBef>
                <a:spcPts val="0"/>
              </a:spcBef>
              <a:spcAft>
                <a:spcPts val="0"/>
              </a:spcAft>
              <a:buNone/>
            </a:pPr>
            <a:r>
              <a:t/>
            </a:r>
            <a:endParaRPr b="1" baseline="30000" sz="2000">
              <a:solidFill>
                <a:schemeClr val="dk1"/>
              </a:solidFill>
            </a:endParaRPr>
          </a:p>
          <a:p>
            <a:pPr indent="-285750" lvl="0" marL="285750" marR="0" rtl="0" algn="l">
              <a:lnSpc>
                <a:spcPct val="135000"/>
              </a:lnSpc>
              <a:spcBef>
                <a:spcPts val="0"/>
              </a:spcBef>
              <a:spcAft>
                <a:spcPts val="0"/>
              </a:spcAft>
              <a:buClr>
                <a:srgbClr val="202124"/>
              </a:buClr>
              <a:buSzPts val="2000"/>
              <a:buFont typeface="Noto Sans Symbols"/>
              <a:buChar char="⮚"/>
            </a:pPr>
            <a:r>
              <a:rPr lang="de-DE" sz="2000">
                <a:solidFill>
                  <a:srgbClr val="202124"/>
                </a:solidFill>
                <a:latin typeface="Arial"/>
                <a:ea typeface="Arial"/>
                <a:cs typeface="Arial"/>
                <a:sym typeface="Arial"/>
              </a:rPr>
              <a:t>You will </a:t>
            </a:r>
            <a:r>
              <a:rPr b="1" lang="de-DE" sz="2000">
                <a:solidFill>
                  <a:srgbClr val="202124"/>
                </a:solidFill>
                <a:latin typeface="Arial"/>
                <a:ea typeface="Arial"/>
                <a:cs typeface="Arial"/>
                <a:sym typeface="Arial"/>
              </a:rPr>
              <a:t>NOT</a:t>
            </a:r>
            <a:r>
              <a:rPr lang="de-DE" sz="2000">
                <a:solidFill>
                  <a:srgbClr val="202124"/>
                </a:solidFill>
                <a:latin typeface="Arial"/>
                <a:ea typeface="Arial"/>
                <a:cs typeface="Arial"/>
                <a:sym typeface="Arial"/>
              </a:rPr>
              <a:t> be receiving a confirmation email after your submission. </a:t>
            </a:r>
            <a:endParaRPr sz="2000">
              <a:solidFill>
                <a:schemeClr val="dk1"/>
              </a:solidFill>
              <a:latin typeface="Arial"/>
              <a:ea typeface="Arial"/>
              <a:cs typeface="Arial"/>
              <a:sym typeface="Arial"/>
            </a:endParaRPr>
          </a:p>
          <a:p>
            <a:pPr indent="-285750" lvl="0" marL="285750" marR="0" rtl="0" algn="l">
              <a:lnSpc>
                <a:spcPct val="135000"/>
              </a:lnSpc>
              <a:spcBef>
                <a:spcPts val="0"/>
              </a:spcBef>
              <a:spcAft>
                <a:spcPts val="0"/>
              </a:spcAft>
              <a:buClr>
                <a:srgbClr val="202124"/>
              </a:buClr>
              <a:buSzPts val="2000"/>
              <a:buFont typeface="Noto Sans Symbols"/>
              <a:buChar char="⮚"/>
            </a:pPr>
            <a:r>
              <a:rPr lang="de-DE" sz="2000">
                <a:solidFill>
                  <a:srgbClr val="202124"/>
                </a:solidFill>
              </a:rPr>
              <a:t>S</a:t>
            </a:r>
            <a:r>
              <a:rPr lang="de-DE" sz="2000">
                <a:solidFill>
                  <a:srgbClr val="202124"/>
                </a:solidFill>
                <a:latin typeface="Arial"/>
                <a:ea typeface="Arial"/>
                <a:cs typeface="Arial"/>
                <a:sym typeface="Arial"/>
              </a:rPr>
              <a:t>ubmission of physical copy of the application is </a:t>
            </a:r>
            <a:r>
              <a:rPr b="1" lang="de-DE" sz="2000">
                <a:solidFill>
                  <a:srgbClr val="202124"/>
                </a:solidFill>
              </a:rPr>
              <a:t>NOT </a:t>
            </a:r>
            <a:r>
              <a:rPr lang="de-DE" sz="2000">
                <a:solidFill>
                  <a:srgbClr val="202124"/>
                </a:solidFill>
                <a:latin typeface="Arial"/>
                <a:ea typeface="Arial"/>
                <a:cs typeface="Arial"/>
                <a:sym typeface="Arial"/>
              </a:rPr>
              <a:t>necessary.</a:t>
            </a:r>
            <a:endParaRPr sz="2000">
              <a:solidFill>
                <a:schemeClr val="dk1"/>
              </a:solidFill>
              <a:latin typeface="Arial"/>
              <a:ea typeface="Arial"/>
              <a:cs typeface="Arial"/>
              <a:sym typeface="Arial"/>
            </a:endParaRPr>
          </a:p>
          <a:p>
            <a:pPr indent="-158480" lvl="0" marL="285840" marR="0" rtl="0" algn="l">
              <a:spcBef>
                <a:spcPts val="0"/>
              </a:spcBef>
              <a:spcAft>
                <a:spcPts val="0"/>
              </a:spcAft>
              <a:buClr>
                <a:srgbClr val="333333"/>
              </a:buClr>
              <a:buSzPts val="2000"/>
              <a:buFont typeface="Noto Sans Symbols"/>
              <a:buNone/>
            </a:pPr>
            <a:r>
              <a:t/>
            </a:r>
            <a:endParaRPr b="1" baseline="30000" sz="2000">
              <a:solidFill>
                <a:schemeClr val="dk1"/>
              </a:solidFill>
              <a:latin typeface="Arial"/>
              <a:ea typeface="Arial"/>
              <a:cs typeface="Arial"/>
              <a:sym typeface="Arial"/>
            </a:endParaRPr>
          </a:p>
        </p:txBody>
      </p:sp>
      <p:sp>
        <p:nvSpPr>
          <p:cNvPr id="202" name="Google Shape;202;p3"/>
          <p:cNvSpPr txBox="1"/>
          <p:nvPr/>
        </p:nvSpPr>
        <p:spPr>
          <a:xfrm>
            <a:off x="611280" y="2076840"/>
            <a:ext cx="180720" cy="4082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
          <p:cNvSpPr txBox="1"/>
          <p:nvPr/>
        </p:nvSpPr>
        <p:spPr>
          <a:xfrm>
            <a:off x="680572" y="1279236"/>
            <a:ext cx="7700760" cy="485541"/>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de-DE" sz="2400">
                <a:solidFill>
                  <a:schemeClr val="dk1"/>
                </a:solidFill>
                <a:latin typeface="Arial"/>
                <a:ea typeface="Arial"/>
                <a:cs typeface="Arial"/>
                <a:sym typeface="Arial"/>
              </a:rPr>
              <a:t>Application Documents</a:t>
            </a:r>
            <a:endParaRPr b="1" sz="2400">
              <a:solidFill>
                <a:schemeClr val="dk1"/>
              </a:solidFill>
              <a:latin typeface="Arial"/>
              <a:ea typeface="Arial"/>
              <a:cs typeface="Arial"/>
              <a:sym typeface="Arial"/>
            </a:endParaRPr>
          </a:p>
        </p:txBody>
      </p:sp>
      <p:sp>
        <p:nvSpPr>
          <p:cNvPr id="208" name="Google Shape;208;p4"/>
          <p:cNvSpPr txBox="1"/>
          <p:nvPr/>
        </p:nvSpPr>
        <p:spPr>
          <a:xfrm>
            <a:off x="680572" y="2121192"/>
            <a:ext cx="7782855" cy="3886318"/>
          </a:xfrm>
          <a:prstGeom prst="rect">
            <a:avLst/>
          </a:prstGeom>
          <a:noFill/>
          <a:ln>
            <a:noFill/>
          </a:ln>
        </p:spPr>
        <p:txBody>
          <a:bodyPr anchorCtr="0" anchor="t" bIns="0" lIns="0" spcFirstLastPara="1" rIns="0" wrap="square" tIns="0">
            <a:noAutofit/>
          </a:bodyPr>
          <a:lstStyle/>
          <a:p>
            <a:pPr indent="-342900" lvl="0" marL="342900" marR="0" rtl="0" algn="l">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Every applicant has to send in </a:t>
            </a:r>
            <a:r>
              <a:rPr b="1" lang="de-DE" sz="2000">
                <a:solidFill>
                  <a:schemeClr val="dk1"/>
                </a:solidFill>
                <a:latin typeface="Arial"/>
                <a:ea typeface="Arial"/>
                <a:cs typeface="Arial"/>
                <a:sym typeface="Arial"/>
              </a:rPr>
              <a:t>TWO</a:t>
            </a:r>
            <a:r>
              <a:rPr lang="de-DE" sz="2000">
                <a:solidFill>
                  <a:schemeClr val="dk1"/>
                </a:solidFill>
                <a:latin typeface="Arial"/>
                <a:ea typeface="Arial"/>
                <a:cs typeface="Arial"/>
                <a:sym typeface="Arial"/>
              </a:rPr>
              <a:t> documents</a:t>
            </a:r>
            <a:endParaRPr sz="2000">
              <a:solidFill>
                <a:schemeClr val="dk1"/>
              </a:solidFill>
              <a:latin typeface="Arial"/>
              <a:ea typeface="Arial"/>
              <a:cs typeface="Arial"/>
              <a:sym typeface="Arial"/>
            </a:endParaRPr>
          </a:p>
          <a:p>
            <a:pPr indent="0" lvl="0" marL="457200" marR="0" rtl="0" algn="l">
              <a:spcBef>
                <a:spcPts val="0"/>
              </a:spcBef>
              <a:spcAft>
                <a:spcPts val="0"/>
              </a:spcAft>
              <a:buNone/>
            </a:pPr>
            <a:r>
              <a:t/>
            </a:r>
            <a:endParaRPr sz="2000">
              <a:solidFill>
                <a:schemeClr val="dk1"/>
              </a:solidFill>
            </a:endParaRPr>
          </a:p>
          <a:p>
            <a:pPr indent="-342900" lvl="0" marL="342900" marR="0" rtl="0" algn="l">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File name should be </a:t>
            </a:r>
            <a:r>
              <a:rPr b="1" lang="de-DE" sz="2000">
                <a:solidFill>
                  <a:schemeClr val="dk1"/>
                </a:solidFill>
                <a:latin typeface="Arial"/>
                <a:ea typeface="Arial"/>
                <a:cs typeface="Arial"/>
                <a:sym typeface="Arial"/>
              </a:rPr>
              <a:t>“ApplicationExchangeYr”</a:t>
            </a:r>
            <a:endParaRPr b="1" sz="2000">
              <a:solidFill>
                <a:schemeClr val="dk1"/>
              </a:solidFill>
              <a:latin typeface="Arial"/>
              <a:ea typeface="Arial"/>
              <a:cs typeface="Arial"/>
              <a:sym typeface="Arial"/>
            </a:endParaRPr>
          </a:p>
          <a:p>
            <a:pPr indent="0" lvl="0" marL="457200" marR="0" rtl="0" algn="l">
              <a:spcBef>
                <a:spcPts val="0"/>
              </a:spcBef>
              <a:spcAft>
                <a:spcPts val="0"/>
              </a:spcAft>
              <a:buNone/>
            </a:pPr>
            <a:r>
              <a:t/>
            </a:r>
            <a:endParaRPr b="1" sz="2000">
              <a:solidFill>
                <a:schemeClr val="dk1"/>
              </a:solidFill>
            </a:endParaRPr>
          </a:p>
          <a:p>
            <a:pPr indent="-342900" lvl="0" marL="342900" marR="0" rtl="0" algn="l">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All items should be created into </a:t>
            </a:r>
            <a:r>
              <a:rPr b="1" lang="de-DE" sz="2000">
                <a:solidFill>
                  <a:schemeClr val="dk1"/>
                </a:solidFill>
                <a:latin typeface="Arial"/>
                <a:ea typeface="Arial"/>
                <a:cs typeface="Arial"/>
                <a:sym typeface="Arial"/>
              </a:rPr>
              <a:t>ONE</a:t>
            </a:r>
            <a:r>
              <a:rPr lang="de-DE" sz="2000">
                <a:solidFill>
                  <a:schemeClr val="dk1"/>
                </a:solidFill>
                <a:latin typeface="Arial"/>
                <a:ea typeface="Arial"/>
                <a:cs typeface="Arial"/>
                <a:sym typeface="Arial"/>
              </a:rPr>
              <a:t> file and uploaded at once.</a:t>
            </a:r>
            <a:endParaRPr sz="2000">
              <a:solidFill>
                <a:schemeClr val="dk1"/>
              </a:solidFill>
              <a:latin typeface="Arial"/>
              <a:ea typeface="Arial"/>
              <a:cs typeface="Arial"/>
              <a:sym typeface="Arial"/>
            </a:endParaRPr>
          </a:p>
          <a:p>
            <a:pPr indent="0" lvl="0" marL="457200" marR="0" rtl="0" algn="l">
              <a:spcBef>
                <a:spcPts val="0"/>
              </a:spcBef>
              <a:spcAft>
                <a:spcPts val="0"/>
              </a:spcAft>
              <a:buNone/>
            </a:pPr>
            <a:r>
              <a:t/>
            </a:r>
            <a:endParaRPr sz="2000">
              <a:solidFill>
                <a:schemeClr val="dk1"/>
              </a:solidFill>
            </a:endParaRPr>
          </a:p>
          <a:p>
            <a:pPr indent="-342900" lvl="0" marL="342900" marR="0" rtl="0" algn="l">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Don‘t forget to use your first and last name that matches your formal documents</a:t>
            </a:r>
            <a:endParaRPr sz="2000">
              <a:solidFill>
                <a:schemeClr val="dk1"/>
              </a:solidFill>
              <a:latin typeface="Arial"/>
              <a:ea typeface="Arial"/>
              <a:cs typeface="Arial"/>
              <a:sym typeface="Arial"/>
            </a:endParaRPr>
          </a:p>
          <a:p>
            <a:pPr indent="0" lvl="0" marL="457200" marR="0" rtl="0" algn="l">
              <a:spcBef>
                <a:spcPts val="0"/>
              </a:spcBef>
              <a:spcAft>
                <a:spcPts val="0"/>
              </a:spcAft>
              <a:buNone/>
            </a:pPr>
            <a:r>
              <a:t/>
            </a:r>
            <a:endParaRPr b="1" sz="2000">
              <a:solidFill>
                <a:schemeClr val="dk1"/>
              </a:solidFill>
              <a:latin typeface="Arial"/>
              <a:ea typeface="Arial"/>
              <a:cs typeface="Arial"/>
              <a:sym typeface="Arial"/>
            </a:endParaRPr>
          </a:p>
        </p:txBody>
      </p:sp>
      <p:sp>
        <p:nvSpPr>
          <p:cNvPr id="209" name="Google Shape;209;p4"/>
          <p:cNvSpPr txBox="1"/>
          <p:nvPr/>
        </p:nvSpPr>
        <p:spPr>
          <a:xfrm>
            <a:off x="719280" y="6519960"/>
            <a:ext cx="7705440" cy="15192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a:t>
            </a:fld>
            <a:r>
              <a:rPr lang="de-DE" sz="1000" strike="noStrike">
                <a:solidFill>
                  <a:srgbClr val="333333"/>
                </a:solidFill>
                <a:latin typeface="Arial"/>
                <a:ea typeface="Arial"/>
                <a:cs typeface="Arial"/>
                <a:sym typeface="Arial"/>
              </a:rPr>
              <a:t> | </a:t>
            </a:r>
            <a:r>
              <a:rPr lang="de-DE" sz="1000">
                <a:solidFill>
                  <a:schemeClr val="dk1"/>
                </a:solidFill>
                <a:latin typeface="Arial"/>
                <a:ea typeface="Arial"/>
                <a:cs typeface="Arial"/>
                <a:sym typeface="Arial"/>
              </a:rPr>
              <a:t>TUCKU - Exchange Year Info Event 2023</a:t>
            </a:r>
            <a:endParaRPr sz="10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de-DE" sz="1000" strike="noStrike">
                <a:solidFill>
                  <a:srgbClr val="333333"/>
                </a:solidFill>
                <a:latin typeface="Arial"/>
                <a:ea typeface="Arial"/>
                <a:cs typeface="Arial"/>
                <a:sym typeface="Arial"/>
              </a:rPr>
              <a:t>	</a:t>
            </a:r>
            <a:endParaRPr sz="1400"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type="title"/>
          </p:nvPr>
        </p:nvSpPr>
        <p:spPr>
          <a:xfrm>
            <a:off x="723960" y="1155282"/>
            <a:ext cx="7700760" cy="35532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400"/>
              <a:buFont typeface="Arial"/>
              <a:buNone/>
            </a:pPr>
            <a:r>
              <a:rPr b="1" lang="de-DE" sz="2400"/>
              <a:t>Document 1 - Contents</a:t>
            </a:r>
            <a:endParaRPr/>
          </a:p>
        </p:txBody>
      </p:sp>
      <p:sp>
        <p:nvSpPr>
          <p:cNvPr id="216" name="Google Shape;216;p5"/>
          <p:cNvSpPr txBox="1"/>
          <p:nvPr>
            <p:ph idx="1" type="body"/>
          </p:nvPr>
        </p:nvSpPr>
        <p:spPr>
          <a:xfrm>
            <a:off x="719280" y="1634836"/>
            <a:ext cx="7893778" cy="4636655"/>
          </a:xfrm>
          <a:prstGeom prst="rect">
            <a:avLst/>
          </a:prstGeom>
          <a:noFill/>
          <a:ln>
            <a:noFill/>
          </a:ln>
        </p:spPr>
        <p:txBody>
          <a:bodyPr anchorCtr="0" anchor="ctr" bIns="0" lIns="0" spcFirstLastPara="1" rIns="0" wrap="square" tIns="0">
            <a:normAutofit/>
          </a:bodyPr>
          <a:lstStyle/>
          <a:p>
            <a:pPr indent="-342900" lvl="0" marL="342900" marR="0" rtl="0" algn="l">
              <a:lnSpc>
                <a:spcPct val="100000"/>
              </a:lnSpc>
              <a:spcBef>
                <a:spcPts val="0"/>
              </a:spcBef>
              <a:spcAft>
                <a:spcPts val="0"/>
              </a:spcAft>
              <a:buClr>
                <a:schemeClr val="dk1"/>
              </a:buClr>
              <a:buSzPts val="1900"/>
              <a:buFont typeface="Arial"/>
              <a:buAutoNum type="arabicPeriod"/>
            </a:pPr>
            <a:r>
              <a:rPr b="0" i="0" lang="de-DE" sz="1900" u="none" cap="none" strike="noStrike">
                <a:solidFill>
                  <a:schemeClr val="dk1"/>
                </a:solidFill>
                <a:latin typeface="Arial"/>
                <a:ea typeface="Arial"/>
                <a:cs typeface="Arial"/>
                <a:sym typeface="Arial"/>
              </a:rPr>
              <a:t>Abitur certificate (simple copy)</a:t>
            </a:r>
            <a:endParaRPr/>
          </a:p>
          <a:p>
            <a:pPr indent="-222250" lvl="0" marL="342900" marR="0" rtl="0" algn="l">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900"/>
              <a:buFont typeface="Arial"/>
              <a:buAutoNum type="arabicPeriod"/>
            </a:pPr>
            <a:r>
              <a:rPr b="0" i="0" lang="de-DE" sz="1900" u="none" cap="none" strike="noStrike">
                <a:solidFill>
                  <a:schemeClr val="dk1"/>
                </a:solidFill>
                <a:latin typeface="Arial"/>
                <a:ea typeface="Arial"/>
                <a:cs typeface="Arial"/>
                <a:sym typeface="Arial"/>
              </a:rPr>
              <a:t>CV (German or English) 🡪 include student number, birthdate, nationality, and </a:t>
            </a:r>
            <a:r>
              <a:rPr b="1" i="0" lang="de-DE" sz="1900" u="none" cap="none" strike="noStrike">
                <a:solidFill>
                  <a:schemeClr val="dk1"/>
                </a:solidFill>
                <a:latin typeface="Arial"/>
                <a:ea typeface="Arial"/>
                <a:cs typeface="Arial"/>
                <a:sym typeface="Arial"/>
              </a:rPr>
              <a:t>TWO</a:t>
            </a:r>
            <a:r>
              <a:rPr b="0" i="0" lang="de-DE" sz="1900" u="none" cap="none" strike="noStrike">
                <a:solidFill>
                  <a:schemeClr val="dk1"/>
                </a:solidFill>
                <a:latin typeface="Arial"/>
                <a:ea typeface="Arial"/>
                <a:cs typeface="Arial"/>
                <a:sym typeface="Arial"/>
              </a:rPr>
              <a:t> email address (provide </a:t>
            </a:r>
            <a:r>
              <a:rPr b="1" i="0" lang="de-DE" sz="1900" u="none" cap="none" strike="noStrike">
                <a:solidFill>
                  <a:schemeClr val="dk1"/>
                </a:solidFill>
                <a:latin typeface="Arial"/>
                <a:ea typeface="Arial"/>
                <a:cs typeface="Arial"/>
                <a:sym typeface="Arial"/>
              </a:rPr>
              <a:t>BOTH</a:t>
            </a:r>
            <a:r>
              <a:rPr b="0" i="0" lang="de-DE" sz="1900" u="none" cap="none" strike="noStrike">
                <a:solidFill>
                  <a:schemeClr val="dk1"/>
                </a:solidFill>
                <a:latin typeface="Arial"/>
                <a:ea typeface="Arial"/>
                <a:cs typeface="Arial"/>
                <a:sym typeface="Arial"/>
              </a:rPr>
              <a:t> your university email and one that is </a:t>
            </a:r>
            <a:r>
              <a:rPr b="1" i="0" lang="de-DE" sz="1900" u="none" cap="none" strike="noStrike">
                <a:solidFill>
                  <a:schemeClr val="dk1"/>
                </a:solidFill>
                <a:latin typeface="Arial"/>
                <a:ea typeface="Arial"/>
                <a:cs typeface="Arial"/>
                <a:sym typeface="Arial"/>
              </a:rPr>
              <a:t>NOT</a:t>
            </a:r>
            <a:r>
              <a:rPr b="0" i="0" lang="de-DE" sz="1900" u="none" cap="none" strike="noStrike">
                <a:solidFill>
                  <a:schemeClr val="dk1"/>
                </a:solidFill>
                <a:latin typeface="Arial"/>
                <a:ea typeface="Arial"/>
                <a:cs typeface="Arial"/>
                <a:sym typeface="Arial"/>
              </a:rPr>
              <a:t> the university email)</a:t>
            </a:r>
            <a:endParaRPr/>
          </a:p>
          <a:p>
            <a:pPr indent="-336550" lvl="0" marL="457200" marR="0" rtl="0" algn="l">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900"/>
              <a:buFont typeface="Arial"/>
              <a:buAutoNum type="arabicPeriod"/>
            </a:pPr>
            <a:r>
              <a:rPr b="0" i="0" lang="de-DE" sz="1900" u="none" cap="none" strike="noStrike">
                <a:solidFill>
                  <a:schemeClr val="dk1"/>
                </a:solidFill>
                <a:latin typeface="Arial"/>
                <a:ea typeface="Arial"/>
                <a:cs typeface="Arial"/>
                <a:sym typeface="Arial"/>
              </a:rPr>
              <a:t>Letter of motivation (English)</a:t>
            </a:r>
            <a:endParaRPr/>
          </a:p>
          <a:p>
            <a:pPr indent="-222250" lvl="0" marL="342900" marR="0" rtl="0" algn="l">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900"/>
              <a:buFont typeface="Arial"/>
              <a:buAutoNum type="arabicPeriod"/>
            </a:pPr>
            <a:r>
              <a:rPr b="0" i="0" lang="de-DE" sz="1900" u="none" cap="none" strike="noStrike">
                <a:solidFill>
                  <a:schemeClr val="dk1"/>
                </a:solidFill>
                <a:latin typeface="Arial"/>
                <a:ea typeface="Arial"/>
                <a:cs typeface="Arial"/>
                <a:sym typeface="Arial"/>
              </a:rPr>
              <a:t>Course plan for the semester abroad 🡪 information about type, number of hours and content. See for example </a:t>
            </a:r>
            <a:r>
              <a:rPr b="0" i="0" lang="de-DE" sz="1900" u="sng" cap="none" strike="noStrike">
                <a:solidFill>
                  <a:schemeClr val="dk1"/>
                </a:solidFill>
                <a:latin typeface="Arial"/>
                <a:ea typeface="Arial"/>
                <a:cs typeface="Arial"/>
                <a:sym typeface="Arial"/>
                <a:hlinkClick r:id="rId4">
                  <a:extLst>
                    <a:ext uri="{A12FA001-AC4F-418D-AE19-62706E023703}">
                      <ahyp:hlinkClr val="tx"/>
                    </a:ext>
                  </a:extLst>
                </a:hlinkClick>
              </a:rPr>
              <a:t>http://www.korea.edu/</a:t>
            </a:r>
            <a:r>
              <a:rPr b="0" i="0" lang="de-DE" sz="19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a:p>
            <a:pPr indent="-222250" lvl="0" marL="342900" marR="0" rtl="0" algn="l">
              <a:lnSpc>
                <a:spcPct val="10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900"/>
              <a:buFont typeface="Arial"/>
              <a:buAutoNum type="arabicPeriod"/>
            </a:pPr>
            <a:r>
              <a:rPr b="0" i="0" lang="de-DE" sz="1900" u="none" cap="none" strike="noStrike">
                <a:solidFill>
                  <a:schemeClr val="dk1"/>
                </a:solidFill>
                <a:latin typeface="Arial"/>
                <a:ea typeface="Arial"/>
                <a:cs typeface="Arial"/>
                <a:sym typeface="Arial"/>
              </a:rPr>
              <a:t>Internship project </a:t>
            </a:r>
            <a:r>
              <a:rPr lang="de-DE" sz="1900"/>
              <a:t>detailing</a:t>
            </a:r>
            <a:r>
              <a:rPr b="0" i="0" lang="de-DE" sz="1900" u="none" cap="none" strike="noStrike">
                <a:solidFill>
                  <a:schemeClr val="dk1"/>
                </a:solidFill>
                <a:latin typeface="Arial"/>
                <a:ea typeface="Arial"/>
                <a:cs typeface="Arial"/>
                <a:sym typeface="Arial"/>
              </a:rPr>
              <a:t> possible institutions and dates (only for majors)</a:t>
            </a:r>
            <a:endParaRPr/>
          </a:p>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5"/>
          <p:cNvSpPr txBox="1"/>
          <p:nvPr/>
        </p:nvSpPr>
        <p:spPr>
          <a:xfrm>
            <a:off x="719280" y="6519960"/>
            <a:ext cx="7705440" cy="15192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fld id="{00000000-1234-1234-1234-123412341234}" type="slidenum">
              <a:rPr lang="de-DE" sz="1000" strike="noStrike">
                <a:solidFill>
                  <a:srgbClr val="333333"/>
                </a:solidFill>
                <a:latin typeface="Arial"/>
                <a:ea typeface="Arial"/>
                <a:cs typeface="Arial"/>
                <a:sym typeface="Arial"/>
              </a:rPr>
              <a:t>‹#›</a:t>
            </a:fld>
            <a:r>
              <a:rPr lang="de-DE" sz="1000" strike="noStrike">
                <a:solidFill>
                  <a:srgbClr val="333333"/>
                </a:solidFill>
                <a:latin typeface="Arial"/>
                <a:ea typeface="Arial"/>
                <a:cs typeface="Arial"/>
                <a:sym typeface="Arial"/>
              </a:rPr>
              <a:t> | </a:t>
            </a:r>
            <a:r>
              <a:rPr lang="de-DE" sz="1000">
                <a:solidFill>
                  <a:schemeClr val="dk1"/>
                </a:solidFill>
                <a:latin typeface="Arial"/>
                <a:ea typeface="Arial"/>
                <a:cs typeface="Arial"/>
                <a:sym typeface="Arial"/>
              </a:rPr>
              <a:t>TUCKU - Exchange Year Info Event 2023 </a:t>
            </a:r>
            <a:r>
              <a:rPr lang="de-DE" sz="1000" strike="noStrike">
                <a:solidFill>
                  <a:srgbClr val="333333"/>
                </a:solidFill>
                <a:latin typeface="Arial"/>
                <a:ea typeface="Arial"/>
                <a:cs typeface="Arial"/>
                <a:sym typeface="Arial"/>
              </a:rPr>
              <a:t>	                                                                                                                                   </a:t>
            </a:r>
            <a:endParaRPr sz="1400"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txBox="1"/>
          <p:nvPr>
            <p:ph type="title"/>
          </p:nvPr>
        </p:nvSpPr>
        <p:spPr>
          <a:xfrm>
            <a:off x="721620" y="965237"/>
            <a:ext cx="7700760" cy="35532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400"/>
              <a:buFont typeface="Arial"/>
              <a:buNone/>
            </a:pPr>
            <a:r>
              <a:rPr b="1" lang="de-DE" sz="2400"/>
              <a:t>Document 1 - Contents</a:t>
            </a:r>
            <a:endParaRPr/>
          </a:p>
        </p:txBody>
      </p:sp>
      <p:sp>
        <p:nvSpPr>
          <p:cNvPr id="224" name="Google Shape;224;p6"/>
          <p:cNvSpPr txBox="1"/>
          <p:nvPr>
            <p:ph idx="1" type="body"/>
          </p:nvPr>
        </p:nvSpPr>
        <p:spPr>
          <a:xfrm>
            <a:off x="496525" y="1576800"/>
            <a:ext cx="8328000" cy="4687200"/>
          </a:xfrm>
          <a:prstGeom prst="rect">
            <a:avLst/>
          </a:prstGeom>
          <a:noFill/>
          <a:ln>
            <a:noFill/>
          </a:ln>
        </p:spPr>
        <p:txBody>
          <a:bodyPr anchorCtr="0" anchor="ctr" bIns="0" lIns="0" spcFirstLastPara="1" rIns="0" wrap="square" tIns="0">
            <a:noAutofit/>
          </a:bodyPr>
          <a:lstStyle/>
          <a:p>
            <a:pPr indent="-342900" lvl="0" marL="4572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1800"/>
              <a:buFont typeface="Arial"/>
              <a:buAutoNum type="arabicPeriod" startAt="6"/>
            </a:pPr>
            <a:r>
              <a:rPr b="0" i="0" lang="de-DE" sz="1800" u="none" cap="none" strike="noStrike">
                <a:solidFill>
                  <a:schemeClr val="dk1"/>
                </a:solidFill>
                <a:latin typeface="Arial"/>
                <a:ea typeface="Arial"/>
                <a:cs typeface="Arial"/>
                <a:sym typeface="Arial"/>
              </a:rPr>
              <a:t>Informal overview table with grades of the certificates obtained so far and </a:t>
            </a:r>
            <a:r>
              <a:rPr b="0" i="0" lang="de-DE" sz="1800" u="sng" cap="none" strike="noStrike">
                <a:solidFill>
                  <a:schemeClr val="dk1"/>
                </a:solidFill>
                <a:latin typeface="Arial"/>
                <a:ea typeface="Arial"/>
                <a:cs typeface="Arial"/>
                <a:sym typeface="Arial"/>
              </a:rPr>
              <a:t>conversion of the average grade into </a:t>
            </a:r>
            <a:r>
              <a:rPr b="1" i="0" lang="de-DE" sz="1800" u="sng" cap="none" strike="noStrike">
                <a:solidFill>
                  <a:schemeClr val="dk1"/>
                </a:solidFill>
                <a:latin typeface="Arial"/>
                <a:ea typeface="Arial"/>
                <a:cs typeface="Arial"/>
                <a:sym typeface="Arial"/>
              </a:rPr>
              <a:t>GPA</a:t>
            </a:r>
            <a:endParaRPr/>
          </a:p>
          <a:p>
            <a:pPr indent="-342900" lvl="0" marL="457200" marR="0" rtl="0" algn="l">
              <a:lnSpc>
                <a:spcPct val="100000"/>
              </a:lnSpc>
              <a:spcBef>
                <a:spcPts val="0"/>
              </a:spcBef>
              <a:spcAft>
                <a:spcPts val="0"/>
              </a:spcAft>
              <a:buClr>
                <a:schemeClr val="dk1"/>
              </a:buClr>
              <a:buSzPts val="1800"/>
              <a:buFont typeface="Arial"/>
              <a:buNone/>
            </a:pPr>
            <a:r>
              <a:t/>
            </a:r>
            <a:endParaRPr b="1" i="0" sz="1800" u="sng"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1800"/>
              <a:buFont typeface="Arial"/>
              <a:buAutoNum type="arabicPeriod" startAt="6"/>
            </a:pPr>
            <a:r>
              <a:rPr b="0" i="0" lang="de-DE" sz="1800" u="none" cap="none" strike="noStrike">
                <a:solidFill>
                  <a:schemeClr val="dk1"/>
                </a:solidFill>
                <a:latin typeface="Arial"/>
                <a:ea typeface="Arial"/>
                <a:cs typeface="Arial"/>
                <a:sym typeface="Arial"/>
              </a:rPr>
              <a:t>Signed Declaration of Consent </a:t>
            </a:r>
            <a:r>
              <a:rPr b="0" i="0" lang="de-DE" sz="1600" u="none" cap="none" strike="noStrike">
                <a:solidFill>
                  <a:schemeClr val="dk1"/>
                </a:solidFill>
                <a:latin typeface="Arial"/>
                <a:ea typeface="Arial"/>
                <a:cs typeface="Arial"/>
                <a:sym typeface="Arial"/>
              </a:rPr>
              <a:t>🡪 </a:t>
            </a:r>
            <a:r>
              <a:rPr b="0" i="0" lang="de-DE" sz="1600" u="none" cap="none" strike="noStrike">
                <a:solidFill>
                  <a:srgbClr val="202124"/>
                </a:solidFill>
                <a:latin typeface="Arial"/>
                <a:ea typeface="Arial"/>
                <a:cs typeface="Arial"/>
                <a:sym typeface="Arial"/>
              </a:rPr>
              <a:t>sign a consent form regarding the requirements and conditions for participation in the TUCKU exchange program with partner universities in Korea; Download from our webpage. </a:t>
            </a:r>
            <a:r>
              <a:rPr b="0" i="0" lang="de-DE" sz="1600" u="sng" cap="none" strike="noStrike">
                <a:solidFill>
                  <a:srgbClr val="000000"/>
                </a:solidFill>
                <a:latin typeface="Arial"/>
                <a:ea typeface="Arial"/>
                <a:cs typeface="Arial"/>
                <a:sym typeface="Arial"/>
                <a:hlinkClick r:id="rId3">
                  <a:extLst>
                    <a:ext uri="{A12FA001-AC4F-418D-AE19-62706E023703}">
                      <ahyp:hlinkClr val="tx"/>
                    </a:ext>
                  </a:extLst>
                </a:hlinkClick>
              </a:rPr>
              <a:t>https://uni-tuebingen.de/en/faculties/faculty-of-humanities/departments/asian-and-oriental-studies/koreanistik/tucku/application/</a:t>
            </a:r>
            <a:endParaRPr b="0" i="0" sz="1600" u="sng"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440099" lvl="0" marL="440099" marR="0" rtl="0" algn="l">
              <a:lnSpc>
                <a:spcPct val="100000"/>
              </a:lnSpc>
              <a:spcBef>
                <a:spcPts val="0"/>
              </a:spcBef>
              <a:spcAft>
                <a:spcPts val="0"/>
              </a:spcAft>
              <a:buClr>
                <a:schemeClr val="dk1"/>
              </a:buClr>
              <a:buSzPts val="1800"/>
              <a:buFont typeface="Arial"/>
              <a:buAutoNum type="arabicPeriod" startAt="6"/>
            </a:pPr>
            <a:r>
              <a:rPr b="0" i="0" lang="de-DE" sz="1800" u="none" cap="none" strike="noStrike">
                <a:solidFill>
                  <a:schemeClr val="dk1"/>
                </a:solidFill>
                <a:latin typeface="Arial"/>
                <a:ea typeface="Arial"/>
                <a:cs typeface="Arial"/>
                <a:sym typeface="Arial"/>
              </a:rPr>
              <a:t>Your </a:t>
            </a:r>
            <a:r>
              <a:rPr b="1" i="0" lang="de-DE" sz="1800" u="none" cap="none" strike="noStrike">
                <a:solidFill>
                  <a:schemeClr val="dk1"/>
                </a:solidFill>
                <a:latin typeface="Arial"/>
                <a:ea typeface="Arial"/>
                <a:cs typeface="Arial"/>
                <a:sym typeface="Arial"/>
              </a:rPr>
              <a:t>THREE</a:t>
            </a:r>
            <a:r>
              <a:rPr b="0" i="0" lang="de-DE" sz="1800" u="none" cap="none" strike="noStrike">
                <a:solidFill>
                  <a:schemeClr val="dk1"/>
                </a:solidFill>
                <a:latin typeface="Arial"/>
                <a:ea typeface="Arial"/>
                <a:cs typeface="Arial"/>
                <a:sym typeface="Arial"/>
              </a:rPr>
              <a:t> preferred universities</a:t>
            </a:r>
            <a:endParaRPr b="0" i="0" sz="1800" u="none" cap="none" strike="noStrike">
              <a:solidFill>
                <a:schemeClr val="dk1"/>
              </a:solidFill>
              <a:latin typeface="Arial"/>
              <a:ea typeface="Arial"/>
              <a:cs typeface="Arial"/>
              <a:sym typeface="Arial"/>
            </a:endParaRPr>
          </a:p>
          <a:p>
            <a:pPr indent="-325799" lvl="0" marL="440099"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440099" lvl="0" marL="440099" marR="0" rtl="0" algn="l">
              <a:lnSpc>
                <a:spcPct val="100000"/>
              </a:lnSpc>
              <a:spcBef>
                <a:spcPts val="0"/>
              </a:spcBef>
              <a:spcAft>
                <a:spcPts val="0"/>
              </a:spcAft>
              <a:buClr>
                <a:schemeClr val="dk1"/>
              </a:buClr>
              <a:buSzPts val="1800"/>
              <a:buFont typeface="Arial"/>
              <a:buAutoNum type="arabicPeriod" startAt="6"/>
            </a:pPr>
            <a:r>
              <a:rPr b="0" i="0" lang="de-DE" sz="1800" u="none" cap="none" strike="noStrike">
                <a:solidFill>
                  <a:schemeClr val="dk1"/>
                </a:solidFill>
                <a:latin typeface="Arial"/>
                <a:ea typeface="Arial"/>
                <a:cs typeface="Arial"/>
                <a:sym typeface="Arial"/>
              </a:rPr>
              <a:t>Non-majors (</a:t>
            </a:r>
            <a:r>
              <a:rPr b="0" i="0" lang="de-DE" sz="1800" u="sng" cap="none" strike="noStrike">
                <a:solidFill>
                  <a:schemeClr val="dk1"/>
                </a:solidFill>
                <a:latin typeface="Arial"/>
                <a:ea typeface="Arial"/>
                <a:cs typeface="Arial"/>
                <a:sym typeface="Arial"/>
              </a:rPr>
              <a:t>including Korean Studies minors</a:t>
            </a:r>
            <a:r>
              <a:rPr b="0" i="0" lang="de-DE" sz="1800" u="none" cap="none" strike="noStrike">
                <a:solidFill>
                  <a:schemeClr val="dk1"/>
                </a:solidFill>
                <a:latin typeface="Arial"/>
                <a:ea typeface="Arial"/>
                <a:cs typeface="Arial"/>
                <a:sym typeface="Arial"/>
              </a:rPr>
              <a:t>) </a:t>
            </a:r>
            <a:r>
              <a:rPr b="1" i="0" lang="de-DE" sz="1800" u="none" cap="none" strike="noStrike">
                <a:solidFill>
                  <a:schemeClr val="dk1"/>
                </a:solidFill>
                <a:latin typeface="Arial"/>
                <a:ea typeface="Arial"/>
                <a:cs typeface="Arial"/>
                <a:sym typeface="Arial"/>
              </a:rPr>
              <a:t>must</a:t>
            </a:r>
            <a:r>
              <a:rPr b="0" i="0" lang="de-DE" sz="1800" u="none" cap="none" strike="noStrike">
                <a:solidFill>
                  <a:schemeClr val="dk1"/>
                </a:solidFill>
                <a:latin typeface="Arial"/>
                <a:ea typeface="Arial"/>
                <a:cs typeface="Arial"/>
                <a:sym typeface="Arial"/>
              </a:rPr>
              <a:t> submit a recommendation letter from a </a:t>
            </a:r>
            <a:r>
              <a:rPr b="1" i="0" lang="de-DE" sz="1800" u="sng" cap="none" strike="noStrike">
                <a:solidFill>
                  <a:schemeClr val="dk1"/>
                </a:solidFill>
              </a:rPr>
              <a:t>professor of your major department</a:t>
            </a:r>
            <a:r>
              <a:rPr b="0" i="0" lang="de-DE" sz="1800" u="none" cap="none" strike="noStrike">
                <a:solidFill>
                  <a:schemeClr val="dk1"/>
                </a:solidFill>
                <a:latin typeface="Arial"/>
                <a:ea typeface="Arial"/>
                <a:cs typeface="Arial"/>
                <a:sym typeface="Arial"/>
              </a:rPr>
              <a:t> that can vouch for your academic ability (sample form is uploaded on the webpage)   🡪 should be sent by the professor t</a:t>
            </a:r>
            <a:r>
              <a:rPr lang="de-DE" sz="1800"/>
              <a:t>hrough this link</a:t>
            </a:r>
            <a:r>
              <a:rPr b="0" i="0" lang="de-DE" sz="1800" u="none" cap="none" strike="noStrike">
                <a:solidFill>
                  <a:schemeClr val="dk1"/>
                </a:solidFill>
                <a:latin typeface="Arial"/>
                <a:ea typeface="Arial"/>
                <a:cs typeface="Arial"/>
                <a:sym typeface="Arial"/>
              </a:rPr>
              <a:t>; file name </a:t>
            </a:r>
            <a:r>
              <a:rPr b="1" i="0" lang="de-DE" sz="1800" u="none" cap="none" strike="noStrike">
                <a:solidFill>
                  <a:schemeClr val="dk1"/>
                </a:solidFill>
                <a:latin typeface="Arial"/>
                <a:ea typeface="Arial"/>
                <a:cs typeface="Arial"/>
                <a:sym typeface="Arial"/>
              </a:rPr>
              <a:t>„recommendationletter_studentname“</a:t>
            </a:r>
            <a:endParaRPr b="1" i="0" sz="1800" u="none" cap="none" strike="noStrike">
              <a:solidFill>
                <a:schemeClr val="dk1"/>
              </a:solidFill>
              <a:latin typeface="Arial"/>
              <a:ea typeface="Arial"/>
              <a:cs typeface="Arial"/>
              <a:sym typeface="Arial"/>
            </a:endParaRPr>
          </a:p>
          <a:p>
            <a:pPr indent="0" lvl="0" marL="228600" marR="0" rtl="0" algn="l">
              <a:lnSpc>
                <a:spcPct val="100000"/>
              </a:lnSpc>
              <a:spcBef>
                <a:spcPts val="0"/>
              </a:spcBef>
              <a:spcAft>
                <a:spcPts val="0"/>
              </a:spcAft>
              <a:buNone/>
            </a:pPr>
            <a:r>
              <a:rPr i="0" lang="de-DE" sz="1800" u="none" cap="none" strike="noStrike">
                <a:solidFill>
                  <a:schemeClr val="dk1"/>
                </a:solidFill>
              </a:rPr>
              <a:t>link:</a:t>
            </a:r>
            <a:r>
              <a:rPr lang="de-DE" sz="1300" u="sng">
                <a:solidFill>
                  <a:schemeClr val="hlink"/>
                </a:solidFill>
                <a:hlinkClick r:id="rId4"/>
              </a:rPr>
              <a:t>https://unitc-my.sharepoint.com/:f:/g/personal/ankla01_cloud_uni-tuebingen_de/EtRvs11MZoBLju477JMLOEwBKiyYhghsXplhw7ClJjFp9Q</a:t>
            </a:r>
            <a:endParaRPr sz="1300" u="sng">
              <a:solidFill>
                <a:schemeClr val="hlink"/>
              </a:solidFill>
            </a:endParaRPr>
          </a:p>
          <a:p>
            <a:pPr indent="0" lvl="0" marL="228600" marR="0" rtl="0" algn="l">
              <a:lnSpc>
                <a:spcPct val="100000"/>
              </a:lnSpc>
              <a:spcBef>
                <a:spcPts val="0"/>
              </a:spcBef>
              <a:spcAft>
                <a:spcPts val="0"/>
              </a:spcAft>
              <a:buNone/>
            </a:pPr>
            <a:r>
              <a:t/>
            </a:r>
            <a:endParaRPr b="1" sz="1800">
              <a:highlight>
                <a:srgbClr val="FFFF00"/>
              </a:highlight>
            </a:endParaRPr>
          </a:p>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highlight>
                <a:srgbClr val="FFFF00"/>
              </a:highlight>
              <a:latin typeface="Arial"/>
              <a:ea typeface="Arial"/>
              <a:cs typeface="Arial"/>
              <a:sym typeface="Arial"/>
            </a:endParaRPr>
          </a:p>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1" type="body"/>
          </p:nvPr>
        </p:nvSpPr>
        <p:spPr>
          <a:xfrm>
            <a:off x="939997" y="2640111"/>
            <a:ext cx="7700760" cy="355320"/>
          </a:xfrm>
          <a:prstGeom prst="rect">
            <a:avLst/>
          </a:prstGeom>
          <a:noFill/>
          <a:ln>
            <a:noFill/>
          </a:ln>
        </p:spPr>
        <p:txBody>
          <a:bodyPr anchorCtr="0" anchor="ctr" bIns="0" lIns="0" spcFirstLastPara="1" rIns="0" wrap="square" tIns="0">
            <a:noAutofit/>
          </a:bodyPr>
          <a:lstStyle/>
          <a:p>
            <a:pPr indent="0" lvl="0" marL="0" marR="0" rtl="0" algn="l">
              <a:lnSpc>
                <a:spcPct val="112500"/>
              </a:lnSpc>
              <a:spcBef>
                <a:spcPts val="0"/>
              </a:spcBef>
              <a:spcAft>
                <a:spcPts val="0"/>
              </a:spcAft>
              <a:buClr>
                <a:schemeClr val="dk1"/>
              </a:buClr>
              <a:buSzPts val="2400"/>
              <a:buFont typeface="Arial"/>
              <a:buNone/>
            </a:pPr>
            <a:r>
              <a:t/>
            </a:r>
            <a:endParaRPr b="0" i="0" sz="2400" u="none" cap="none" strike="noStrike">
              <a:solidFill>
                <a:srgbClr val="202124"/>
              </a:solidFill>
              <a:latin typeface="Times New Roman"/>
              <a:ea typeface="Times New Roman"/>
              <a:cs typeface="Times New Roman"/>
              <a:sym typeface="Times New Roman"/>
            </a:endParaRPr>
          </a:p>
          <a:p>
            <a:pPr indent="0" lvl="0" marL="0" marR="0" rtl="0" algn="l">
              <a:lnSpc>
                <a:spcPct val="112500"/>
              </a:lnSpc>
              <a:spcBef>
                <a:spcPts val="0"/>
              </a:spcBef>
              <a:spcAft>
                <a:spcPts val="0"/>
              </a:spcAft>
              <a:buClr>
                <a:schemeClr val="dk1"/>
              </a:buClr>
              <a:buSzPts val="2400"/>
              <a:buFont typeface="Arial"/>
              <a:buNone/>
            </a:pPr>
            <a:r>
              <a:t/>
            </a:r>
            <a:endParaRPr b="1" i="0" sz="2400" u="none" cap="none" strike="noStrike">
              <a:solidFill>
                <a:srgbClr val="202124"/>
              </a:solidFill>
              <a:latin typeface="Arial"/>
              <a:ea typeface="Arial"/>
              <a:cs typeface="Arial"/>
              <a:sym typeface="Arial"/>
            </a:endParaRPr>
          </a:p>
          <a:p>
            <a:pPr indent="0" lvl="0" marL="0" marR="0" rtl="0" algn="l">
              <a:lnSpc>
                <a:spcPct val="112500"/>
              </a:lnSpc>
              <a:spcBef>
                <a:spcPts val="0"/>
              </a:spcBef>
              <a:spcAft>
                <a:spcPts val="0"/>
              </a:spcAft>
              <a:buClr>
                <a:schemeClr val="dk1"/>
              </a:buClr>
              <a:buSzPts val="2400"/>
              <a:buFont typeface="Arial"/>
              <a:buNone/>
            </a:pPr>
            <a:r>
              <a:t/>
            </a:r>
            <a:endParaRPr b="1" i="0" sz="2400" u="none" cap="none" strike="noStrike">
              <a:solidFill>
                <a:srgbClr val="202124"/>
              </a:solidFill>
              <a:latin typeface="Arial"/>
              <a:ea typeface="Arial"/>
              <a:cs typeface="Arial"/>
              <a:sym typeface="Arial"/>
            </a:endParaRPr>
          </a:p>
          <a:p>
            <a:pPr indent="0" lvl="0" marL="0" marR="0" rtl="0" algn="l">
              <a:lnSpc>
                <a:spcPct val="112500"/>
              </a:lnSpc>
              <a:spcBef>
                <a:spcPts val="0"/>
              </a:spcBef>
              <a:spcAft>
                <a:spcPts val="0"/>
              </a:spcAft>
              <a:buClr>
                <a:schemeClr val="dk1"/>
              </a:buClr>
              <a:buSzPts val="2400"/>
              <a:buFont typeface="Arial"/>
              <a:buNone/>
            </a:pPr>
            <a:r>
              <a:t/>
            </a:r>
            <a:endParaRPr b="1" i="0" sz="2400" u="none" cap="none" strike="noStrike">
              <a:solidFill>
                <a:srgbClr val="202124"/>
              </a:solidFill>
              <a:latin typeface="Arial"/>
              <a:ea typeface="Arial"/>
              <a:cs typeface="Arial"/>
              <a:sym typeface="Arial"/>
            </a:endParaRPr>
          </a:p>
          <a:p>
            <a:pPr indent="0" lvl="0" marL="0" marR="0" rtl="0" algn="l">
              <a:lnSpc>
                <a:spcPct val="112500"/>
              </a:lnSpc>
              <a:spcBef>
                <a:spcPts val="0"/>
              </a:spcBef>
              <a:spcAft>
                <a:spcPts val="0"/>
              </a:spcAft>
              <a:buClr>
                <a:schemeClr val="dk1"/>
              </a:buClr>
              <a:buSzPts val="2400"/>
              <a:buFont typeface="Arial"/>
              <a:buNone/>
            </a:pPr>
            <a:r>
              <a:t/>
            </a:r>
            <a:endParaRPr b="1" i="0" sz="2400" u="none" cap="none" strike="noStrike">
              <a:solidFill>
                <a:srgbClr val="202124"/>
              </a:solidFill>
              <a:latin typeface="Arial"/>
              <a:ea typeface="Arial"/>
              <a:cs typeface="Arial"/>
              <a:sym typeface="Arial"/>
            </a:endParaRPr>
          </a:p>
          <a:p>
            <a:pPr indent="0" lvl="0" marL="0" marR="0" rtl="0" algn="l">
              <a:lnSpc>
                <a:spcPct val="112500"/>
              </a:lnSpc>
              <a:spcBef>
                <a:spcPts val="0"/>
              </a:spcBef>
              <a:spcAft>
                <a:spcPts val="0"/>
              </a:spcAft>
              <a:buClr>
                <a:srgbClr val="202124"/>
              </a:buClr>
              <a:buSzPts val="2400"/>
              <a:buFont typeface="Arial"/>
              <a:buNone/>
            </a:pPr>
            <a:r>
              <a:rPr b="1" i="0" lang="de-DE" sz="2400" u="none" cap="none" strike="noStrike">
                <a:solidFill>
                  <a:srgbClr val="202124"/>
                </a:solidFill>
                <a:latin typeface="Arial"/>
                <a:ea typeface="Arial"/>
                <a:cs typeface="Arial"/>
                <a:sym typeface="Arial"/>
              </a:rPr>
              <a:t>What to write in the Letter of Motivation?</a:t>
            </a:r>
            <a:endParaRPr/>
          </a:p>
          <a:p>
            <a:pPr indent="0" lvl="0" marL="0" marR="0" rtl="0" algn="l">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rgbClr val="202124"/>
              </a:buClr>
              <a:buSzPts val="1800"/>
              <a:buFont typeface="Arial"/>
              <a:buAutoNum type="arabicParenR"/>
            </a:pPr>
            <a:r>
              <a:rPr b="0" i="0" lang="de-DE" sz="1800" u="none" cap="none" strike="noStrike">
                <a:solidFill>
                  <a:srgbClr val="202124"/>
                </a:solidFill>
                <a:latin typeface="Arial"/>
                <a:ea typeface="Arial"/>
                <a:cs typeface="Arial"/>
                <a:sym typeface="Arial"/>
              </a:rPr>
              <a:t>Write what type of interest in Korea that you would like to develop further during your time in Korea—why you are interested in it, and how will you further pursue this interest during your stay</a:t>
            </a:r>
            <a:endParaRPr/>
          </a:p>
          <a:p>
            <a:pPr indent="-342900" lvl="0" marL="342900" marR="0" rtl="0" algn="l">
              <a:lnSpc>
                <a:spcPct val="150000"/>
              </a:lnSpc>
              <a:spcBef>
                <a:spcPts val="0"/>
              </a:spcBef>
              <a:spcAft>
                <a:spcPts val="0"/>
              </a:spcAft>
              <a:buClr>
                <a:srgbClr val="202124"/>
              </a:buClr>
              <a:buSzPts val="1800"/>
              <a:buFont typeface="Arial"/>
              <a:buAutoNum type="arabicParenR"/>
            </a:pPr>
            <a:r>
              <a:rPr b="0" i="0" lang="de-DE" sz="1800" u="none" cap="none" strike="noStrike">
                <a:solidFill>
                  <a:srgbClr val="202124"/>
                </a:solidFill>
                <a:latin typeface="Arial"/>
                <a:ea typeface="Arial"/>
                <a:cs typeface="Arial"/>
                <a:sym typeface="Arial"/>
              </a:rPr>
              <a:t>Write what university’s language program will fit you best—based on your current language proficiency and what the university offers (or based on your future career plan)</a:t>
            </a:r>
            <a:endParaRPr/>
          </a:p>
          <a:p>
            <a:pPr indent="-342900" lvl="0" marL="342900" marR="0" rtl="0" algn="l">
              <a:lnSpc>
                <a:spcPct val="150000"/>
              </a:lnSpc>
              <a:spcBef>
                <a:spcPts val="0"/>
              </a:spcBef>
              <a:spcAft>
                <a:spcPts val="0"/>
              </a:spcAft>
              <a:buClr>
                <a:srgbClr val="202124"/>
              </a:buClr>
              <a:buSzPts val="1800"/>
              <a:buFont typeface="Arial"/>
              <a:buAutoNum type="arabicParenR"/>
            </a:pPr>
            <a:r>
              <a:rPr b="0" i="0" lang="de-DE" sz="1800" u="none" cap="none" strike="noStrike">
                <a:solidFill>
                  <a:srgbClr val="202124"/>
                </a:solidFill>
                <a:latin typeface="Arial"/>
                <a:ea typeface="Arial"/>
                <a:cs typeface="Arial"/>
                <a:sym typeface="Arial"/>
              </a:rPr>
              <a:t>For non-majors (including minors) -- On the first sentence of your Letter of Motivation, clearly state whether you are applying for one or two semesters.</a:t>
            </a:r>
            <a:endParaRPr/>
          </a:p>
          <a:p>
            <a:pPr indent="-228600" lvl="0" marL="342900" marR="0" rtl="0" algn="l">
              <a:lnSpc>
                <a:spcPct val="15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type="title"/>
          </p:nvPr>
        </p:nvSpPr>
        <p:spPr>
          <a:xfrm>
            <a:off x="719279" y="988510"/>
            <a:ext cx="7700700" cy="355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2400"/>
              <a:buFont typeface="Arial"/>
              <a:buNone/>
            </a:pPr>
            <a:r>
              <a:rPr b="1" lang="de-DE" sz="2400"/>
              <a:t>How to Create Informal Overview Table/GPA?</a:t>
            </a:r>
            <a:endParaRPr b="1" sz="2400"/>
          </a:p>
        </p:txBody>
      </p:sp>
      <p:sp>
        <p:nvSpPr>
          <p:cNvPr id="235" name="Google Shape;235;p8"/>
          <p:cNvSpPr txBox="1"/>
          <p:nvPr>
            <p:ph idx="1" type="body"/>
          </p:nvPr>
        </p:nvSpPr>
        <p:spPr>
          <a:xfrm>
            <a:off x="719275" y="1622900"/>
            <a:ext cx="7821900" cy="4879200"/>
          </a:xfrm>
          <a:prstGeom prst="rect">
            <a:avLst/>
          </a:prstGeom>
          <a:noFill/>
          <a:ln>
            <a:noFill/>
          </a:ln>
        </p:spPr>
        <p:txBody>
          <a:bodyPr anchorCtr="0" anchor="ctr" bIns="0" lIns="0" spcFirstLastPara="1" rIns="0" wrap="square" tIns="0">
            <a:noAutofit/>
          </a:bodyPr>
          <a:lstStyle/>
          <a:p>
            <a:pPr indent="0" lvl="0" marL="228600" marR="0" rtl="0" algn="l">
              <a:lnSpc>
                <a:spcPct val="90000"/>
              </a:lnSpc>
              <a:spcBef>
                <a:spcPts val="0"/>
              </a:spcBef>
              <a:spcAft>
                <a:spcPts val="0"/>
              </a:spcAft>
              <a:buNone/>
            </a:pPr>
            <a:r>
              <a:rPr b="1" i="0" lang="de-DE" sz="1800" u="sng" cap="none" strike="noStrike">
                <a:solidFill>
                  <a:schemeClr val="dk1"/>
                </a:solidFill>
                <a:latin typeface="Arial"/>
                <a:ea typeface="Arial"/>
                <a:cs typeface="Arial"/>
                <a:sym typeface="Arial"/>
              </a:rPr>
              <a:t>For majors</a:t>
            </a:r>
            <a:r>
              <a:rPr b="0" i="0" lang="de-DE" sz="1800" u="none" cap="none" strike="noStrike">
                <a:solidFill>
                  <a:schemeClr val="dk1"/>
                </a:solidFill>
                <a:latin typeface="Arial"/>
                <a:ea typeface="Arial"/>
                <a:cs typeface="Arial"/>
                <a:sym typeface="Arial"/>
              </a:rPr>
              <a:t>—the table </a:t>
            </a:r>
            <a:r>
              <a:rPr b="1" i="0" lang="de-DE" sz="1800" u="none" cap="none" strike="noStrike">
                <a:solidFill>
                  <a:schemeClr val="dk1"/>
                </a:solidFill>
                <a:latin typeface="Arial"/>
                <a:ea typeface="Arial"/>
                <a:cs typeface="Arial"/>
                <a:sym typeface="Arial"/>
              </a:rPr>
              <a:t>ONLY</a:t>
            </a:r>
            <a:r>
              <a:rPr b="0" i="0" lang="de-DE" sz="1800" u="none" cap="none" strike="noStrike">
                <a:solidFill>
                  <a:schemeClr val="dk1"/>
                </a:solidFill>
                <a:latin typeface="Arial"/>
                <a:ea typeface="Arial"/>
                <a:cs typeface="Arial"/>
                <a:sym typeface="Arial"/>
              </a:rPr>
              <a:t> includes courses in Korean Studies Department</a:t>
            </a:r>
            <a:endParaRPr/>
          </a:p>
          <a:p>
            <a:pPr indent="0" lvl="0" marL="0" marR="0" rtl="0" algn="l">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228600" marR="0" rtl="0" algn="l">
              <a:lnSpc>
                <a:spcPct val="90000"/>
              </a:lnSpc>
              <a:spcBef>
                <a:spcPts val="0"/>
              </a:spcBef>
              <a:spcAft>
                <a:spcPts val="0"/>
              </a:spcAft>
              <a:buNone/>
            </a:pPr>
            <a:r>
              <a:rPr b="1" i="0" lang="de-DE" sz="1800" u="sng" cap="none" strike="noStrike">
                <a:solidFill>
                  <a:schemeClr val="dk1"/>
                </a:solidFill>
                <a:latin typeface="Arial"/>
                <a:ea typeface="Arial"/>
                <a:cs typeface="Arial"/>
                <a:sym typeface="Arial"/>
              </a:rPr>
              <a:t>For minors</a:t>
            </a:r>
            <a:r>
              <a:rPr b="0" i="0" lang="de-DE" sz="1800" u="none" cap="none" strike="noStrike">
                <a:solidFill>
                  <a:schemeClr val="dk1"/>
                </a:solidFill>
                <a:latin typeface="Arial"/>
                <a:ea typeface="Arial"/>
                <a:cs typeface="Arial"/>
                <a:sym typeface="Arial"/>
              </a:rPr>
              <a:t>—the table includes </a:t>
            </a:r>
            <a:r>
              <a:rPr b="1" i="0" lang="de-DE" sz="1800" u="none" cap="none" strike="noStrike">
                <a:solidFill>
                  <a:schemeClr val="dk1"/>
                </a:solidFill>
                <a:latin typeface="Arial"/>
                <a:ea typeface="Arial"/>
                <a:cs typeface="Arial"/>
                <a:sym typeface="Arial"/>
              </a:rPr>
              <a:t>ALL</a:t>
            </a:r>
            <a:r>
              <a:rPr b="0" i="0" lang="de-DE" sz="1800" u="none" cap="none" strike="noStrike">
                <a:solidFill>
                  <a:schemeClr val="dk1"/>
                </a:solidFill>
                <a:latin typeface="Arial"/>
                <a:ea typeface="Arial"/>
                <a:cs typeface="Arial"/>
                <a:sym typeface="Arial"/>
              </a:rPr>
              <a:t> courses you took, both from Korean Studies Department but also from your major</a:t>
            </a:r>
            <a:endParaRPr/>
          </a:p>
          <a:p>
            <a:pPr indent="0" lvl="0" marL="0" marR="0" rtl="0" algn="l">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228600" marR="0" rtl="0" algn="l">
              <a:lnSpc>
                <a:spcPct val="90000"/>
              </a:lnSpc>
              <a:spcBef>
                <a:spcPts val="0"/>
              </a:spcBef>
              <a:spcAft>
                <a:spcPts val="0"/>
              </a:spcAft>
              <a:buNone/>
            </a:pPr>
            <a:r>
              <a:rPr b="1" i="0" lang="de-DE" sz="1800" u="sng" cap="none" strike="noStrike">
                <a:solidFill>
                  <a:schemeClr val="dk1"/>
                </a:solidFill>
              </a:rPr>
              <a:t>For those </a:t>
            </a:r>
            <a:r>
              <a:rPr b="1" i="0" lang="de-DE" sz="1800" u="sng" cap="none" strike="noStrike">
                <a:solidFill>
                  <a:schemeClr val="dk1"/>
                </a:solidFill>
                <a:latin typeface="Arial"/>
                <a:ea typeface="Arial"/>
                <a:cs typeface="Arial"/>
                <a:sym typeface="Arial"/>
              </a:rPr>
              <a:t>not majoring or minoring </a:t>
            </a:r>
            <a:r>
              <a:rPr b="1" i="0" lang="de-DE" sz="1800" u="sng" cap="none" strike="noStrike">
                <a:solidFill>
                  <a:schemeClr val="dk1"/>
                </a:solidFill>
              </a:rPr>
              <a:t>in Korean Studies</a:t>
            </a:r>
            <a:r>
              <a:rPr b="0" i="0" lang="de-DE" sz="1800" u="none" cap="none" strike="noStrike">
                <a:solidFill>
                  <a:schemeClr val="dk1"/>
                </a:solidFill>
                <a:latin typeface="Arial"/>
                <a:ea typeface="Arial"/>
                <a:cs typeface="Arial"/>
                <a:sym typeface="Arial"/>
              </a:rPr>
              <a:t>— the table includes </a:t>
            </a:r>
            <a:r>
              <a:rPr b="1" i="0" lang="de-DE" sz="1800" u="none" cap="none" strike="noStrike">
                <a:solidFill>
                  <a:schemeClr val="dk1"/>
                </a:solidFill>
                <a:latin typeface="Arial"/>
                <a:ea typeface="Arial"/>
                <a:cs typeface="Arial"/>
                <a:sym typeface="Arial"/>
              </a:rPr>
              <a:t>ALL</a:t>
            </a:r>
            <a:r>
              <a:rPr b="0" i="0" lang="de-DE" sz="1800" u="none" cap="none" strike="noStrike">
                <a:solidFill>
                  <a:schemeClr val="dk1"/>
                </a:solidFill>
                <a:latin typeface="Arial"/>
                <a:ea typeface="Arial"/>
                <a:cs typeface="Arial"/>
                <a:sym typeface="Arial"/>
              </a:rPr>
              <a:t> courses you took </a:t>
            </a:r>
            <a:endParaRPr/>
          </a:p>
          <a:p>
            <a:pPr indent="0" lvl="0" marL="0" marR="0" rtl="0" algn="l">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228600" marR="0" rtl="0" algn="l">
              <a:lnSpc>
                <a:spcPct val="90000"/>
              </a:lnSpc>
              <a:spcBef>
                <a:spcPts val="0"/>
              </a:spcBef>
              <a:spcAft>
                <a:spcPts val="0"/>
              </a:spcAft>
              <a:buNone/>
            </a:pPr>
            <a:r>
              <a:t/>
            </a:r>
            <a:endParaRPr sz="1800"/>
          </a:p>
          <a:p>
            <a:pPr indent="0" lvl="0" marL="0" marR="0" rtl="0" algn="l">
              <a:lnSpc>
                <a:spcPct val="90000"/>
              </a:lnSpc>
              <a:spcBef>
                <a:spcPts val="0"/>
              </a:spcBef>
              <a:spcAft>
                <a:spcPts val="0"/>
              </a:spcAft>
              <a:buNone/>
            </a:pPr>
            <a:r>
              <a:t/>
            </a:r>
            <a:endParaRPr sz="1800"/>
          </a:p>
          <a:p>
            <a:pPr indent="0" lvl="0" marL="0" marR="0" rtl="0" algn="l">
              <a:lnSpc>
                <a:spcPct val="90000"/>
              </a:lnSpc>
              <a:spcBef>
                <a:spcPts val="0"/>
              </a:spcBef>
              <a:spcAft>
                <a:spcPts val="0"/>
              </a:spcAft>
              <a:buNone/>
            </a:pPr>
            <a:r>
              <a:rPr b="1" lang="de-DE" sz="1800"/>
              <a:t> </a:t>
            </a:r>
            <a:endParaRPr sz="1800">
              <a:solidFill>
                <a:srgbClr val="980000"/>
              </a:solidFill>
            </a:endParaRPr>
          </a:p>
          <a:p>
            <a:pPr indent="0" lvl="0" marL="0" marR="0" rtl="0" algn="l">
              <a:lnSpc>
                <a:spcPct val="9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9"/>
          <p:cNvPicPr preferRelativeResize="0"/>
          <p:nvPr/>
        </p:nvPicPr>
        <p:blipFill rotWithShape="1">
          <a:blip r:embed="rId3">
            <a:alphaModFix/>
          </a:blip>
          <a:srcRect b="0" l="0" r="0" t="0"/>
          <a:stretch/>
        </p:blipFill>
        <p:spPr>
          <a:xfrm>
            <a:off x="1955369" y="912462"/>
            <a:ext cx="5233262" cy="5267112"/>
          </a:xfrm>
          <a:prstGeom prst="rect">
            <a:avLst/>
          </a:prstGeom>
          <a:noFill/>
          <a:ln>
            <a:noFill/>
          </a:ln>
        </p:spPr>
      </p:pic>
      <p:sp>
        <p:nvSpPr>
          <p:cNvPr id="241" name="Google Shape;241;p9"/>
          <p:cNvSpPr txBox="1"/>
          <p:nvPr/>
        </p:nvSpPr>
        <p:spPr>
          <a:xfrm flipH="1">
            <a:off x="4572000" y="6048769"/>
            <a:ext cx="287101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100">
                <a:solidFill>
                  <a:srgbClr val="FF0000"/>
                </a:solidFill>
                <a:latin typeface="Arial"/>
                <a:ea typeface="Arial"/>
                <a:cs typeface="Arial"/>
                <a:sym typeface="Arial"/>
              </a:rPr>
              <a:t>*from TUCKU Info brochure on website</a:t>
            </a:r>
            <a:endParaRPr i="1" sz="1100">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2010-09-13T12:09:07Z</dcterms:created>
  <dc:creator>christian zander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BBDO Services GmbH</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Bildschirmpräsentation (4:3)</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