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19"/>
  </p:notesMasterIdLst>
  <p:sldIdLst>
    <p:sldId id="256" r:id="rId4"/>
    <p:sldId id="257" r:id="rId5"/>
    <p:sldId id="258" r:id="rId6"/>
    <p:sldId id="270" r:id="rId7"/>
    <p:sldId id="271" r:id="rId8"/>
    <p:sldId id="272" r:id="rId9"/>
    <p:sldId id="273" r:id="rId10"/>
    <p:sldId id="274" r:id="rId11"/>
    <p:sldId id="278" r:id="rId12"/>
    <p:sldId id="280" r:id="rId13"/>
    <p:sldId id="277" r:id="rId14"/>
    <p:sldId id="276" r:id="rId15"/>
    <p:sldId id="259" r:id="rId16"/>
    <p:sldId id="260" r:id="rId17"/>
    <p:sldId id="269" r:id="rId18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B1AeC7h8wxyk1BQ88VJQQBgA8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0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Schönfeld_Fotolia_95673822_M</a:t>
            </a:r>
            <a:endParaRPr/>
          </a:p>
        </p:txBody>
      </p:sp>
      <p:sp>
        <p:nvSpPr>
          <p:cNvPr id="269" name="Google Shape;269;p14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Unique feature of our program… </a:t>
            </a:r>
            <a:endParaRPr/>
          </a:p>
        </p:txBody>
      </p:sp>
      <p:sp>
        <p:nvSpPr>
          <p:cNvPr id="183" name="Google Shape;183;p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8D6E443E-E88D-F1FE-4C4C-5C61227A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>
            <a:extLst>
              <a:ext uri="{FF2B5EF4-FFF2-40B4-BE49-F238E27FC236}">
                <a16:creationId xmlns:a16="http://schemas.microsoft.com/office/drawing/2014/main" id="{14BE7E03-E543-A164-2411-DE7D28788E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>
            <a:extLst>
              <a:ext uri="{FF2B5EF4-FFF2-40B4-BE49-F238E27FC236}">
                <a16:creationId xmlns:a16="http://schemas.microsoft.com/office/drawing/2014/main" id="{40489DC3-C7EA-600F-FED3-2807D57A12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3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2A0F3B44-A7D8-1E66-AC85-81CD99EC3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>
            <a:extLst>
              <a:ext uri="{FF2B5EF4-FFF2-40B4-BE49-F238E27FC236}">
                <a16:creationId xmlns:a16="http://schemas.microsoft.com/office/drawing/2014/main" id="{64F4AF1A-952C-95AB-7E91-6D6694A23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>
            <a:extLst>
              <a:ext uri="{FF2B5EF4-FFF2-40B4-BE49-F238E27FC236}">
                <a16:creationId xmlns:a16="http://schemas.microsoft.com/office/drawing/2014/main" id="{F83174FD-E584-BA68-E1C7-C59C3CF42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4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B4319015-A558-8243-AA1B-635100E6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>
            <a:extLst>
              <a:ext uri="{FF2B5EF4-FFF2-40B4-BE49-F238E27FC236}">
                <a16:creationId xmlns:a16="http://schemas.microsoft.com/office/drawing/2014/main" id="{1B3A0E81-115A-B31E-1FF9-FF4B7A7D0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>
            <a:extLst>
              <a:ext uri="{FF2B5EF4-FFF2-40B4-BE49-F238E27FC236}">
                <a16:creationId xmlns:a16="http://schemas.microsoft.com/office/drawing/2014/main" id="{BABC796A-0160-7C51-9799-74090E745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7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84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2A0F3B44-A7D8-1E66-AC85-81CD99EC3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>
            <a:extLst>
              <a:ext uri="{FF2B5EF4-FFF2-40B4-BE49-F238E27FC236}">
                <a16:creationId xmlns:a16="http://schemas.microsoft.com/office/drawing/2014/main" id="{64F4AF1A-952C-95AB-7E91-6D6694A23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:notes">
            <a:extLst>
              <a:ext uri="{FF2B5EF4-FFF2-40B4-BE49-F238E27FC236}">
                <a16:creationId xmlns:a16="http://schemas.microsoft.com/office/drawing/2014/main" id="{F83174FD-E584-BA68-E1C7-C59C3CF42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4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body" idx="1"/>
          </p:nvPr>
        </p:nvSpPr>
        <p:spPr>
          <a:xfrm rot="5400000">
            <a:off x="2390220" y="127620"/>
            <a:ext cx="4358880" cy="770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Autor/Verfasser/Thema/Rubrik/Titel etc.	© 2010 Universität Tübingen</a:t>
            </a:r>
            <a:endParaRPr sz="1000">
              <a:solidFill>
                <a:srgbClr val="333333"/>
              </a:solidFill>
            </a:endParaRPr>
          </a:p>
        </p:txBody>
      </p:sp>
      <p:sp>
        <p:nvSpPr>
          <p:cNvPr id="117" name="Google Shape;117;p44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9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0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1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2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3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3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3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5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7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5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Koreanistik in Tübingen	© 2013 You Jae Lee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8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8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Autor/Verfasser/Thema/Rubrik/Titel etc.	© 2010 Universität Tübingen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1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0" name="Google Shape;120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1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 Koreanistik in Tübingen	© 2015 You Jae Lee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cmy.sharepoint.com/:f:/g/personal/euna_kim_unituebingen_online/Eq9GcBD2fTJCtKVfn8PAh2sBOj3mE7cYDTkHIeJ25Guv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securedl/sdl-eyJ0eXAiOiJKV1QiLCJhbGciOiJIUzI1NiJ9.eyJpYXQiOjE3Mzc0NTYxMDQsImV4cCI6MTczNzU0NjEwNCwidXNlciI6MCwiZ3JvdXBzIjpbMCwtMV0sImZpbGUiOiJmaWxlYWRtaW4vVW5pX1R1ZWJpbmdlbi9GYWt1bHRhZXRlbi9LdWx0dXJ3aXNzZW5zY2hhZnRlbi9JbnN0aXR1dGUvQXNpZW4tT3JpZW50LUluc3RpdHV0L1Npbm9Lb3JlYW4vS29yZWFuaXN0aWsvU3R1ZGl1bS9BdXNsYW5kc3N0dWRpdW1fdW5kX1N0aXBlbmRpZW4vR3V0YWNodGVuX0Zvcm11bGFyLnBkZiIsInBhZ2UiOjM4ODc4fQ.nLjMOQwvXn5PL9Ezb_E4HWO4al2h2JSLvTcthYR43lk/Gutachten_Formular.pdf" TargetMode="External"/><Relationship Id="rId2" Type="http://schemas.openxmlformats.org/officeDocument/2006/relationships/hyperlink" Target="https://uni-tuebingen.de/securedl/sdl-eyJ0eXAiOiJKV1QiLCJhbGciOiJIUzI1NiJ9.eyJpYXQiOjE3Mzc0NTYxMDQsImV4cCI6MTczNzU0NjEwNCwidXNlciI6MCwiZ3JvdXBzIjpbMCwtMV0sImZpbGUiOiJmaWxlYWRtaW4vVW5pX1R1ZWJpbmdlbi9GYWt1bHRhZXRlbi9LdWx0dXJ3aXNzZW5zY2hhZnRlbi9JbnN0aXR1dGUvQXNpZW4tT3JpZW50LUluc3RpdHV0L1Npbm9Lb3JlYW4vS29yZWFuaXN0aWsvU3R1ZGl1bS9BdXNsYW5kc3N0dWRpdW1fdW5kX1N0aXBlbmRpZW4vRE9DVU1FTlRTX0ZPUl9BUFBMWUlOR19UT19FWENIQUdFX1lFQVJfSU5fS09SRUFfdXBkYXRlZDAxMTRfMjAyMy5wZGYiLCJwYWdlIjozODg3OH0.Khbux5E8RS34kCV1FRUOWadL7N9s6fgeDDeH-lsB5aI/DOCUMENTS_FOR_APPLYING_TO_EXCHAGE_YEAR_IN_KOREA_updated0114_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tc-my.sharepoint.com/:f:/g/personal/euna_kim_uni-tuebingen_online/EhFBegImilRHid26EKFz6iUB7roe2MzYYObZAFIO2UjFLg" TargetMode="External"/><Relationship Id="rId5" Type="http://schemas.openxmlformats.org/officeDocument/2006/relationships/hyperlink" Target="https://uni-tuebingen.de/securedl/sdl-eyJ0eXAiOiJKV1QiLCJhbGciOiJIUzI1NiJ9.eyJpYXQiOjE3Mzc0NTYxMDQsImV4cCI6MTczNzU0NjEwNCwidXNlciI6MCwiZ3JvdXBzIjpbMCwtMV0sImZpbGUiOiJmaWxlYWRtaW4vVW5pX1R1ZWJpbmdlbi9GYWt1bHRhZXRlbi9LdWx0dXJ3aXNzZW5zY2hhZnRlbi9JbnN0aXR1dGUvQXNpZW4tT3JpZW50LUluc3RpdHV0L1Npbm9Lb3JlYW4vS29yZWFuaXN0aWsvQWt0dWVsbGVzL0FrdHVlbGxlc19Tb1NlMjEvRWludmVyc3RhZW5kbmlzZXJrbGFlcnVuZ19UVUtDVS5wZGYiLCJwYWdlIjozODg3OH0.kl8d2J1SGkg7JW9Y5h8T19U8T0yttrrdg5eLr_xQNUU/Einverstaendniserklaerung_TUKCU.pdf" TargetMode="External"/><Relationship Id="rId4" Type="http://schemas.openxmlformats.org/officeDocument/2006/relationships/hyperlink" Target="https://unitc-my.sharepoint.com/:f:/g/personal/euna_kim_uni-tuebingen_online/Eq9GcBD2fTJCtKVfn8PAh2sBOj3mE7cYDTkHIeJ25Guv0w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/>
        </p:nvSpPr>
        <p:spPr>
          <a:xfrm>
            <a:off x="1522820" y="4116504"/>
            <a:ext cx="6088280" cy="100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– </a:t>
            </a:r>
            <a:r>
              <a:rPr lang="de-DE" sz="3600" b="1" dirty="0">
                <a:solidFill>
                  <a:schemeClr val="dk1"/>
                </a:solidFill>
              </a:rPr>
              <a:t>Auslandsjahr Infoveranstaltung 2025</a:t>
            </a:r>
            <a:endParaRPr dirty="0"/>
          </a:p>
        </p:txBody>
      </p:sp>
      <p:sp>
        <p:nvSpPr>
          <p:cNvPr id="177" name="Google Shape;177;p1"/>
          <p:cNvSpPr/>
          <p:nvPr/>
        </p:nvSpPr>
        <p:spPr>
          <a:xfrm>
            <a:off x="714240" y="640404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6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</a:t>
            </a:r>
            <a:r>
              <a:rPr lang="de-DE" sz="1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6579000" y="270900"/>
            <a:ext cx="1840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80" y="1313228"/>
            <a:ext cx="8089560" cy="22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/>
          <p:nvPr/>
        </p:nvSpPr>
        <p:spPr>
          <a:xfrm>
            <a:off x="680572" y="1279236"/>
            <a:ext cx="7700760" cy="48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Dokumente für die Bewerbung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680573" y="2121192"/>
            <a:ext cx="7744148" cy="388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Bewerbenden müssen </a:t>
            </a:r>
            <a:r>
              <a:rPr lang="de-DE" sz="20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Dateien abgeben.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  - Dokumente 1: </a:t>
            </a:r>
            <a:r>
              <a:rPr lang="de-DE" sz="2000" u="sng" dirty="0" smtClean="0">
                <a:solidFill>
                  <a:schemeClr val="dk1"/>
                </a:solidFill>
              </a:rPr>
              <a:t>Bewerbungsunterlagen in einer PDF Datei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Dokumente 2: </a:t>
            </a:r>
            <a:r>
              <a:rPr lang="de-DE" sz="200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Passbild</a:t>
            </a:r>
            <a:endParaRPr sz="20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Name beider Dateien sollten </a:t>
            </a:r>
            <a:r>
              <a:rPr lang="de-D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“ApplicationExchangeYr”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Unterlagen sollten in </a:t>
            </a:r>
            <a:r>
              <a:rPr lang="de-DE" sz="20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PDF-Datei zusammengefasst werden. Die Datei sollte nur einmal hochgeladen werden.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Vergessen Sie nicht Ihren Vor-und Nachnamen so zu notieren, wie er auf offiziellen Dokumenten vorzufinden ist.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719280" y="6363925"/>
            <a:ext cx="7705440" cy="3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r>
              <a:rPr lang="de-DE" sz="1000" strike="noStrik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2025</a:t>
            </a:r>
            <a:endParaRPr sz="1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76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C6B5B745-4690-7453-4D83-D570387E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4B7EF76F-45F0-6C9C-6D47-4A0B61EC5429}"/>
              </a:ext>
            </a:extLst>
          </p:cNvPr>
          <p:cNvSpPr txBox="1"/>
          <p:nvPr/>
        </p:nvSpPr>
        <p:spPr>
          <a:xfrm>
            <a:off x="792000" y="731520"/>
            <a:ext cx="7700760" cy="4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kann sich für ein Auslandssemester bewerben?</a:t>
            </a:r>
            <a:endParaRPr dirty="0"/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2F267D7B-831B-C7A3-978F-B30B489D1D38}"/>
              </a:ext>
            </a:extLst>
          </p:cNvPr>
          <p:cNvSpPr txBox="1"/>
          <p:nvPr/>
        </p:nvSpPr>
        <p:spPr>
          <a:xfrm>
            <a:off x="719280" y="6415185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">
            <a:extLst>
              <a:ext uri="{FF2B5EF4-FFF2-40B4-BE49-F238E27FC236}">
                <a16:creationId xmlns:a16="http://schemas.microsoft.com/office/drawing/2014/main" id="{629DFA16-8A6E-614B-D10D-6A13509FA806}"/>
              </a:ext>
            </a:extLst>
          </p:cNvPr>
          <p:cNvSpPr/>
          <p:nvPr/>
        </p:nvSpPr>
        <p:spPr>
          <a:xfrm>
            <a:off x="457200" y="1480911"/>
            <a:ext cx="8405446" cy="416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0" marR="0" lvl="0" algn="just" rtl="0">
              <a:spcBef>
                <a:spcPts val="0"/>
              </a:spcBef>
              <a:spcAft>
                <a:spcPts val="0"/>
              </a:spcAft>
            </a:pPr>
            <a:endParaRPr lang="de-DE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Studierende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de-DE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Nebenfach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 sowie </a:t>
            </a:r>
            <a:r>
              <a:rPr lang="de-DE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fachfremde Studieren</a:t>
            </a:r>
            <a:r>
              <a:rPr lang="de-D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e, müssen bei der Bewerbung zusätzlich </a:t>
            </a:r>
            <a:r>
              <a:rPr lang="de-DE" sz="2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ein Empfehlungsschreiben </a:t>
            </a:r>
            <a:r>
              <a:rPr lang="de-DE" sz="2000" b="1" u="sng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eines Professors Ihres Hauptfachs</a:t>
            </a:r>
            <a:r>
              <a:rPr lang="de-DE" sz="2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einfordern.</a:t>
            </a: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dk1"/>
                </a:solidFill>
              </a:rPr>
              <a:t>Der Professor muss das Empfehlungsschreiben selbstständig hochladen, </a:t>
            </a:r>
            <a:r>
              <a:rPr lang="de-DE" sz="2000" b="1" u="sng" dirty="0">
                <a:solidFill>
                  <a:schemeClr val="dk1"/>
                </a:solidFill>
              </a:rPr>
              <a:t>nicht</a:t>
            </a:r>
            <a:r>
              <a:rPr lang="de-DE" sz="2000" dirty="0">
                <a:solidFill>
                  <a:schemeClr val="dk1"/>
                </a:solidFill>
              </a:rPr>
              <a:t> der Studierende. Den Link finden Sie auf der TUCKU Website unter dem Reiter „Bewerbung“ ganz unten. </a:t>
            </a:r>
            <a:endParaRPr lang="de-DE" sz="2000" dirty="0" smtClean="0">
              <a:solidFill>
                <a:schemeClr val="dk1"/>
              </a:solidFill>
            </a:endParaRP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dk1"/>
                </a:solidFill>
              </a:rPr>
              <a:t>Der </a:t>
            </a:r>
            <a:r>
              <a:rPr lang="de-DE" sz="2000" dirty="0">
                <a:solidFill>
                  <a:schemeClr val="dk1"/>
                </a:solidFill>
              </a:rPr>
              <a:t>Link lautet: </a:t>
            </a:r>
            <a:endParaRPr lang="de-DE" sz="2000" dirty="0" smtClean="0">
              <a:solidFill>
                <a:schemeClr val="dk1"/>
              </a:solidFill>
            </a:endParaRP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0" i="0" u="sng" dirty="0" smtClean="0">
                <a:solidFill>
                  <a:srgbClr val="A51E37"/>
                </a:solidFill>
                <a:effectLst/>
                <a:latin typeface="Open Sans" panose="020B0606030504020204" pitchFamily="34" charset="0"/>
                <a:hlinkClick r:id="rId3"/>
              </a:rPr>
              <a:t>https</a:t>
            </a:r>
            <a:r>
              <a:rPr lang="de-DE" b="0" i="0" u="sng" dirty="0">
                <a:solidFill>
                  <a:srgbClr val="A51E37"/>
                </a:solidFill>
                <a:effectLst/>
                <a:latin typeface="Open Sans" panose="020B0606030504020204" pitchFamily="34" charset="0"/>
                <a:hlinkClick r:id="rId3"/>
              </a:rPr>
              <a:t>://</a:t>
            </a:r>
            <a:r>
              <a:rPr lang="de-DE" b="0" i="0" u="sng" dirty="0" smtClean="0">
                <a:solidFill>
                  <a:srgbClr val="A51E37"/>
                </a:solidFill>
                <a:effectLst/>
                <a:latin typeface="Open Sans" panose="020B0606030504020204" pitchFamily="34" charset="0"/>
                <a:hlinkClick r:id="rId3"/>
              </a:rPr>
              <a:t>unitcmy.sharepoint.com</a:t>
            </a:r>
            <a:r>
              <a:rPr lang="de-DE" b="0" i="0" u="sng" dirty="0">
                <a:solidFill>
                  <a:srgbClr val="A51E37"/>
                </a:solidFill>
                <a:effectLst/>
                <a:latin typeface="Open Sans" panose="020B0606030504020204" pitchFamily="34" charset="0"/>
                <a:hlinkClick r:id="rId3"/>
              </a:rPr>
              <a:t>/:f:/</a:t>
            </a:r>
            <a:r>
              <a:rPr lang="de-DE" b="0" i="0" u="sng" dirty="0" smtClean="0">
                <a:solidFill>
                  <a:srgbClr val="A51E37"/>
                </a:solidFill>
                <a:effectLst/>
                <a:latin typeface="Open Sans" panose="020B0606030504020204" pitchFamily="34" charset="0"/>
                <a:hlinkClick r:id="rId3"/>
              </a:rPr>
              <a:t>g/personal/euna_kim_unituebingen_online/Eq9GcBD2fTJCtKVfn8PAh2sBOj3mE7cYDTkHIeJ25Guv0w</a:t>
            </a:r>
            <a:endParaRPr lang="de-DE" b="0" i="0" u="sng" dirty="0">
              <a:solidFill>
                <a:srgbClr val="A51E37"/>
              </a:solidFill>
              <a:effectLst/>
              <a:latin typeface="Open Sans" panose="020B0606030504020204" pitchFamily="34" charset="0"/>
            </a:endParaRP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u="sng" dirty="0">
              <a:solidFill>
                <a:srgbClr val="A51E37"/>
              </a:solidFill>
              <a:latin typeface="Open Sans" panose="020B0606030504020204" pitchFamily="34" charset="0"/>
            </a:endParaRPr>
          </a:p>
        </p:txBody>
      </p:sp>
      <p:sp>
        <p:nvSpPr>
          <p:cNvPr id="194" name="Google Shape;194;p3">
            <a:extLst>
              <a:ext uri="{FF2B5EF4-FFF2-40B4-BE49-F238E27FC236}">
                <a16:creationId xmlns:a16="http://schemas.microsoft.com/office/drawing/2014/main" id="{0DB67D2A-5ED0-C4AB-C906-58F183F7CD2E}"/>
              </a:ext>
            </a:extLst>
          </p:cNvPr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7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3093" y="872525"/>
            <a:ext cx="893532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32414B"/>
                </a:solidFill>
                <a:latin typeface="Open Sans" panose="020B0606030504020204"/>
              </a:rPr>
              <a:t>Bewerbungsprozess</a:t>
            </a:r>
          </a:p>
          <a:p>
            <a:endParaRPr lang="de-DE" sz="2000" b="1" dirty="0">
              <a:solidFill>
                <a:srgbClr val="32414B"/>
              </a:solidFill>
              <a:latin typeface="Open Sans" panose="020B0606030504020204"/>
            </a:endParaRPr>
          </a:p>
          <a:p>
            <a:pPr marL="342900" indent="-342900">
              <a:buAutoNum type="arabicPeriod"/>
            </a:pPr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>Hier </a:t>
            </a:r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>finden Sie einen Leitfaden zur Bewerbung sowie eine Vorlage eines Empfehlungsschreibens. </a:t>
            </a:r>
            <a:endParaRPr lang="de-DE" sz="1800" dirty="0" smtClean="0">
              <a:solidFill>
                <a:srgbClr val="444E57"/>
              </a:solidFill>
              <a:latin typeface="Open Sans" panose="020B0606030504020204"/>
            </a:endParaRPr>
          </a:p>
          <a:p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> </a:t>
            </a:r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>  </a:t>
            </a:r>
            <a:r>
              <a:rPr lang="de-DE" sz="1600" dirty="0" smtClean="0">
                <a:solidFill>
                  <a:srgbClr val="444E57"/>
                </a:solidFill>
                <a:latin typeface="Open Sans" panose="020B0606030504020204"/>
              </a:rPr>
              <a:t>Bitte </a:t>
            </a:r>
            <a:r>
              <a:rPr lang="de-DE" sz="1600" dirty="0">
                <a:solidFill>
                  <a:srgbClr val="444E57"/>
                </a:solidFill>
                <a:latin typeface="Open Sans" panose="020B0606030504020204"/>
              </a:rPr>
              <a:t>beachten Sie, dass wir ausschließlich Schreiben von Personen mit Doktorat akzeptieren. </a:t>
            </a:r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/>
            </a:r>
            <a:b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</a:br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> </a:t>
            </a:r>
            <a:r>
              <a:rPr lang="de-DE" sz="1600" u="sng" dirty="0" smtClean="0">
                <a:solidFill>
                  <a:srgbClr val="A51E37"/>
                </a:solidFill>
                <a:latin typeface="Open Sans" panose="020B0606030504020204"/>
                <a:hlinkClick r:id="rId2"/>
              </a:rPr>
              <a:t>Bewerbungsleitfaden</a:t>
            </a:r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/>
            </a:r>
            <a:br>
              <a:rPr lang="de-DE" sz="1800" dirty="0">
                <a:solidFill>
                  <a:srgbClr val="444E57"/>
                </a:solidFill>
                <a:latin typeface="Open Sans" panose="020B0606030504020204"/>
              </a:rPr>
            </a:br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> </a:t>
            </a:r>
            <a:r>
              <a:rPr lang="de-DE" sz="1800" u="sng" dirty="0" smtClean="0">
                <a:solidFill>
                  <a:srgbClr val="A51E37"/>
                </a:solidFill>
                <a:latin typeface="Open Sans" panose="020B0606030504020204"/>
                <a:hlinkClick r:id="rId3"/>
              </a:rPr>
              <a:t>Vorlage </a:t>
            </a:r>
            <a:r>
              <a:rPr lang="de-DE" sz="1800" u="sng" dirty="0">
                <a:solidFill>
                  <a:srgbClr val="A51E37"/>
                </a:solidFill>
                <a:latin typeface="Open Sans" panose="020B0606030504020204"/>
                <a:hlinkClick r:id="rId3"/>
              </a:rPr>
              <a:t>Empfehlungsschreiben</a:t>
            </a:r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/>
            </a:r>
            <a:br>
              <a:rPr lang="de-DE" sz="1800" dirty="0">
                <a:solidFill>
                  <a:srgbClr val="444E57"/>
                </a:solidFill>
                <a:latin typeface="Open Sans" panose="020B0606030504020204"/>
              </a:rPr>
            </a:br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>Dozent*innen die Empfehlungsschreiben für die Bewerber*innen unter Angabe des vollständigen Namen des*r Bewerber*in bitte hier hochladen: </a:t>
            </a:r>
            <a:endParaRPr lang="de-DE" sz="1800" dirty="0" smtClean="0">
              <a:solidFill>
                <a:srgbClr val="444E57"/>
              </a:solidFill>
              <a:latin typeface="Open Sans" panose="020B0606030504020204"/>
            </a:endParaRPr>
          </a:p>
          <a:p>
            <a:r>
              <a:rPr lang="de-DE" sz="1800" u="sng" dirty="0" smtClean="0">
                <a:solidFill>
                  <a:srgbClr val="A51E37"/>
                </a:solidFill>
                <a:latin typeface="Open Sans" panose="020B0606030504020204"/>
                <a:hlinkClick r:id="rId4"/>
              </a:rPr>
              <a:t>https</a:t>
            </a:r>
            <a:r>
              <a:rPr lang="de-DE" sz="1800" u="sng" dirty="0">
                <a:solidFill>
                  <a:srgbClr val="A51E37"/>
                </a:solidFill>
                <a:latin typeface="Open Sans" panose="020B0606030504020204"/>
                <a:hlinkClick r:id="rId4"/>
              </a:rPr>
              <a:t>://unitc-my.sharepoint.com/:f:/</a:t>
            </a:r>
            <a:r>
              <a:rPr lang="de-DE" sz="1800" u="sng" dirty="0" smtClean="0">
                <a:solidFill>
                  <a:srgbClr val="A51E37"/>
                </a:solidFill>
                <a:latin typeface="Open Sans" panose="020B0606030504020204"/>
                <a:hlinkClick r:id="rId4"/>
              </a:rPr>
              <a:t>g/personal/euna_kim_uni-tuebingen_online/Eq9GcBD2fTJCtKVfn8PAh2sBOj3mE7cYDTkHIeJ25Guv0w</a:t>
            </a:r>
            <a:endParaRPr lang="de-DE" sz="1800" dirty="0">
              <a:solidFill>
                <a:srgbClr val="444E57"/>
              </a:solidFill>
              <a:latin typeface="Open Sans" panose="020B0606030504020204"/>
            </a:endParaRPr>
          </a:p>
          <a:p>
            <a:endParaRPr lang="de-DE" sz="1800" dirty="0" smtClean="0">
              <a:solidFill>
                <a:srgbClr val="444E57"/>
              </a:solidFill>
              <a:latin typeface="Open Sans" panose="020B0606030504020204"/>
            </a:endParaRPr>
          </a:p>
          <a:p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>2</a:t>
            </a:r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>. Die Einverständniserklärung zum Download</a:t>
            </a:r>
            <a:br>
              <a:rPr lang="de-DE" sz="1800" dirty="0">
                <a:solidFill>
                  <a:srgbClr val="444E57"/>
                </a:solidFill>
                <a:latin typeface="Open Sans" panose="020B0606030504020204"/>
              </a:rPr>
            </a:br>
            <a:r>
              <a:rPr lang="de-DE" sz="1800" u="sng" dirty="0">
                <a:solidFill>
                  <a:srgbClr val="A51E37"/>
                </a:solidFill>
                <a:latin typeface="Open Sans" panose="020B0606030504020204"/>
                <a:hlinkClick r:id="rId5"/>
              </a:rPr>
              <a:t>Einverständniserklärung TUCKU</a:t>
            </a:r>
            <a:endParaRPr lang="de-DE" sz="1800" dirty="0">
              <a:solidFill>
                <a:srgbClr val="444E57"/>
              </a:solidFill>
              <a:latin typeface="Open Sans" panose="020B0606030504020204"/>
            </a:endParaRPr>
          </a:p>
          <a:p>
            <a:endParaRPr lang="de-DE" sz="1800" dirty="0" smtClean="0">
              <a:solidFill>
                <a:srgbClr val="444E57"/>
              </a:solidFill>
              <a:latin typeface="Open Sans" panose="020B0606030504020204"/>
            </a:endParaRPr>
          </a:p>
          <a:p>
            <a:r>
              <a:rPr lang="de-DE" sz="1800" dirty="0" smtClean="0">
                <a:solidFill>
                  <a:srgbClr val="444E57"/>
                </a:solidFill>
                <a:latin typeface="Open Sans" panose="020B0606030504020204"/>
              </a:rPr>
              <a:t>3</a:t>
            </a:r>
            <a:r>
              <a:rPr lang="de-DE" sz="1800" dirty="0">
                <a:solidFill>
                  <a:srgbClr val="444E57"/>
                </a:solidFill>
                <a:latin typeface="Open Sans" panose="020B0606030504020204"/>
              </a:rPr>
              <a:t>. Laden Sie die Bewerbung hier hoch: </a:t>
            </a:r>
          </a:p>
          <a:p>
            <a:r>
              <a:rPr lang="de-DE" sz="1800" b="1" dirty="0">
                <a:solidFill>
                  <a:srgbClr val="444E57"/>
                </a:solidFill>
                <a:latin typeface="Open Sans" panose="020B0606030504020204"/>
              </a:rPr>
              <a:t>Für B.A.-Studierende: </a:t>
            </a:r>
            <a:r>
              <a:rPr lang="de-DE" sz="1800" u="sng" dirty="0">
                <a:solidFill>
                  <a:srgbClr val="A51E37"/>
                </a:solidFill>
                <a:latin typeface="Open Sans" panose="020B0606030504020204"/>
                <a:hlinkClick r:id="rId6"/>
              </a:rPr>
              <a:t>https://unitc-my.sharepoint.com/:f:/g/personal/euna_kim_uni-tuebingen_online/EhFBegImilRHid26EKFz6iUB7roe2MzYYObZAFIO2UjFLg</a:t>
            </a:r>
            <a:endParaRPr lang="de-DE" sz="1800" dirty="0">
              <a:solidFill>
                <a:srgbClr val="444E57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20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 txBox="1"/>
          <p:nvPr/>
        </p:nvSpPr>
        <p:spPr>
          <a:xfrm>
            <a:off x="792000" y="690621"/>
            <a:ext cx="7700760" cy="56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Wichtige Information zum Studium und Bewerbung</a:t>
            </a:r>
            <a:endParaRPr dirty="0"/>
          </a:p>
        </p:txBody>
      </p:sp>
      <p:sp>
        <p:nvSpPr>
          <p:cNvPr id="200" name="Google Shape;200;p4"/>
          <p:cNvSpPr txBox="1"/>
          <p:nvPr/>
        </p:nvSpPr>
        <p:spPr>
          <a:xfrm>
            <a:off x="719280" y="6519960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611280" y="1368597"/>
            <a:ext cx="8502161" cy="392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840" marR="0" lvl="0" indent="-285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Bitte beachten Sie, dass die Universität Partnerschaften mit den 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besten 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Universitäten in Korea hat, für die Sie sich bewerben können</a:t>
            </a:r>
          </a:p>
          <a:p>
            <a:pPr marL="285840" marR="0" lvl="0" indent="-285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Sowohl die Partneruniversitäten als auch die Universität Tübingen setzen dementsprechend einen gewissen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Notenstandard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Einstellung für das erfolgreiche Abschließen der Auslandssemester voraus</a:t>
            </a:r>
          </a:p>
          <a:p>
            <a:pPr marL="285840" lvl="0" indent="-285480">
              <a:lnSpc>
                <a:spcPct val="150000"/>
              </a:lnSpc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1800" b="1" u="sng" dirty="0">
                <a:solidFill>
                  <a:schemeClr val="dk1"/>
                </a:solidFill>
              </a:rPr>
              <a:t>Alle</a:t>
            </a:r>
            <a:r>
              <a:rPr lang="de-DE" sz="1800" dirty="0">
                <a:solidFill>
                  <a:schemeClr val="dk1"/>
                </a:solidFill>
              </a:rPr>
              <a:t> Ihre Noten im </a:t>
            </a:r>
            <a:r>
              <a:rPr lang="de-DE" sz="1800" b="1" dirty="0">
                <a:solidFill>
                  <a:schemeClr val="dk1"/>
                </a:solidFill>
              </a:rPr>
              <a:t>ersten und zweiten Semester des </a:t>
            </a:r>
            <a:r>
              <a:rPr lang="de-DE" sz="1800" b="1" dirty="0" err="1">
                <a:solidFill>
                  <a:schemeClr val="dk1"/>
                </a:solidFill>
              </a:rPr>
              <a:t>Koreanistikstudiums</a:t>
            </a: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dirty="0">
                <a:solidFill>
                  <a:schemeClr val="dk1"/>
                </a:solidFill>
              </a:rPr>
              <a:t>sind entscheidend im Bewerbungsprozess für die verschiedenen Universitäten</a:t>
            </a:r>
          </a:p>
          <a:p>
            <a:pPr marL="285840" marR="0" lvl="0" indent="-285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Bitte strengen Sie sich an, sodass Sie </a:t>
            </a:r>
            <a:r>
              <a:rPr lang="de-DE" sz="1800" dirty="0">
                <a:solidFill>
                  <a:schemeClr val="dk1"/>
                </a:solidFill>
              </a:rPr>
              <a:t>Ihre Wunschuniversität bei der Bewerbung mit Ihren Noten überzeugen können!</a:t>
            </a:r>
            <a:endParaRPr lang="de-DE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/>
        </p:nvSpPr>
        <p:spPr>
          <a:xfrm>
            <a:off x="680572" y="1279236"/>
            <a:ext cx="7700760" cy="48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Wichtige Information zum Studium und Bewerbung</a:t>
            </a:r>
            <a:endParaRPr lang="de-DE" sz="2400" dirty="0"/>
          </a:p>
        </p:txBody>
      </p:sp>
      <p:sp>
        <p:nvSpPr>
          <p:cNvPr id="208" name="Google Shape;208;p5"/>
          <p:cNvSpPr txBox="1"/>
          <p:nvPr/>
        </p:nvSpPr>
        <p:spPr>
          <a:xfrm>
            <a:off x="598477" y="2221992"/>
            <a:ext cx="7782855" cy="70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>
                <a:solidFill>
                  <a:schemeClr val="dk1"/>
                </a:solidFill>
              </a:rPr>
              <a:t>Alle weiteren Informationen zum Bewerbungsprozess werden Ihnen im zweiten Semester zur Verfügung gestellt.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00;p4">
            <a:extLst>
              <a:ext uri="{FF2B5EF4-FFF2-40B4-BE49-F238E27FC236}">
                <a16:creationId xmlns:a16="http://schemas.microsoft.com/office/drawing/2014/main" id="{14E6DA0C-C44A-D2D6-BFA1-8C2CEFEBC3E6}"/>
              </a:ext>
            </a:extLst>
          </p:cNvPr>
          <p:cNvSpPr txBox="1"/>
          <p:nvPr/>
        </p:nvSpPr>
        <p:spPr>
          <a:xfrm>
            <a:off x="719280" y="6519960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38320" cy="6928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/>
          <p:nvPr/>
        </p:nvSpPr>
        <p:spPr>
          <a:xfrm>
            <a:off x="719279" y="312120"/>
            <a:ext cx="5699993" cy="15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Vielen Dank für Ihre Aufmerksamkeit!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86040" y="4617720"/>
            <a:ext cx="404892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Universität Tübingen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AOI, Abt. Koreanistik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Wilhelmstr. 133, 72074 Tübingen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E: koreanistik@uni-tuebingen.de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W: www.korea.uni-tuebingen.de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/>
          <p:nvPr/>
        </p:nvSpPr>
        <p:spPr>
          <a:xfrm rot="5400000">
            <a:off x="7581600" y="5680440"/>
            <a:ext cx="2924280" cy="2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7439760" y="181512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 txBox="1"/>
          <p:nvPr/>
        </p:nvSpPr>
        <p:spPr>
          <a:xfrm>
            <a:off x="598953" y="2013148"/>
            <a:ext cx="8351616" cy="283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272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einzigartiges Merkmal unseres Austauschprogramms ist </a:t>
            </a:r>
            <a:endParaRPr lang="de-DE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Möglichkeit, kostenlos an den von den koreanischen Universitäten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360" marR="0"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angebotenen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Sprachkursen teilzunehmen</a:t>
            </a:r>
            <a:b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Studenten des Haupt- und Nebenfachs Koreanistik).</a:t>
            </a:r>
          </a:p>
          <a:p>
            <a:pPr marL="36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de-DE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Versäumen Sie diese Chance </a:t>
            </a:r>
            <a:r>
              <a:rPr lang="de-DE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36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de-DE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Erlernen der koreanischen Sprache wird Ihnen viele Türen öffnen, sich intensiver mit Korea zu beschäftigen!</a:t>
            </a:r>
            <a:endParaRPr lang="de-DE" sz="2000" dirty="0"/>
          </a:p>
        </p:txBody>
      </p:sp>
      <p:sp>
        <p:nvSpPr>
          <p:cNvPr id="186" name="Google Shape;186;p2"/>
          <p:cNvSpPr txBox="1"/>
          <p:nvPr/>
        </p:nvSpPr>
        <p:spPr>
          <a:xfrm>
            <a:off x="716940" y="64056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</a:t>
            </a:r>
            <a:r>
              <a:rPr lang="de-DE" sz="1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                                                                                                                                     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6940" y="1230923"/>
            <a:ext cx="396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982137"/>
                </a:solidFill>
              </a:rPr>
              <a:t>Sprachkurse</a:t>
            </a:r>
            <a:endParaRPr lang="de-DE" sz="2000" b="1" dirty="0">
              <a:solidFill>
                <a:srgbClr val="98213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/>
          <p:nvPr/>
        </p:nvSpPr>
        <p:spPr>
          <a:xfrm>
            <a:off x="1099730" y="898574"/>
            <a:ext cx="7700760" cy="4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kann sich für ein </a:t>
            </a:r>
            <a:r>
              <a:rPr lang="de-DE" sz="24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Auslandsjahr </a:t>
            </a: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bewerben?</a:t>
            </a:r>
            <a:endParaRPr dirty="0"/>
          </a:p>
        </p:txBody>
      </p:sp>
      <p:sp>
        <p:nvSpPr>
          <p:cNvPr id="192" name="Google Shape;192;p3"/>
          <p:cNvSpPr txBox="1"/>
          <p:nvPr/>
        </p:nvSpPr>
        <p:spPr>
          <a:xfrm>
            <a:off x="719280" y="6415185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791999" y="1607550"/>
            <a:ext cx="8211323" cy="154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840" marR="0" lvl="0" indent="-28548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Studierende des </a:t>
            </a:r>
            <a:r>
              <a:rPr lang="de-DE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Hauptfach</a:t>
            </a:r>
            <a:r>
              <a:rPr lang="de-DE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de-DE" sz="22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MÜSSEN</a:t>
            </a:r>
            <a:r>
              <a:rPr lang="de-DE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sich bewerben</a:t>
            </a:r>
          </a:p>
          <a:p>
            <a:pPr marL="343260" lvl="8" indent="-342900">
              <a:buClr>
                <a:srgbClr val="333333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Zeitpunkt Ihrer Bewerbung müssen Sie </a:t>
            </a:r>
            <a:r>
              <a:rPr lang="de-D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der Koreanistik angebotenen </a:t>
            </a:r>
            <a:r>
              <a:rPr lang="de-D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Kurse des </a:t>
            </a:r>
            <a:r>
              <a:rPr lang="de-DE" sz="2400" u="sng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de-D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400" u="sng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r>
              <a:rPr lang="de-D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Semesters </a:t>
            </a:r>
            <a:r>
              <a:rPr lang="de-D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erfolgreich </a:t>
            </a:r>
            <a:r>
              <a:rPr lang="de-D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abgeschlossen </a:t>
            </a:r>
            <a:r>
              <a:rPr lang="de-D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de-DE" sz="24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3"/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hteck 1"/>
          <p:cNvSpPr/>
          <p:nvPr/>
        </p:nvSpPr>
        <p:spPr>
          <a:xfrm>
            <a:off x="1028698" y="3361477"/>
            <a:ext cx="7974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de-DE" sz="2000" dirty="0" smtClean="0">
                <a:solidFill>
                  <a:schemeClr val="tx1"/>
                </a:solidFill>
                <a:latin typeface="Open Sans"/>
              </a:rPr>
              <a:t>Für </a:t>
            </a:r>
            <a:r>
              <a:rPr lang="de-DE" sz="2000" dirty="0">
                <a:solidFill>
                  <a:schemeClr val="tx1"/>
                </a:solidFill>
                <a:latin typeface="Open Sans"/>
              </a:rPr>
              <a:t>die Koreanistik-Hauptfachstudierenden erfolgt dementsprechend die Bewerbung für das Auslandsjahr in der Regel am Ende des 2. Semesters, also zum</a:t>
            </a:r>
            <a:r>
              <a:rPr lang="de-DE" sz="2000" b="1" dirty="0">
                <a:solidFill>
                  <a:schemeClr val="tx1"/>
                </a:solidFill>
                <a:latin typeface="Open Sans"/>
              </a:rPr>
              <a:t> 15.08</a:t>
            </a:r>
            <a:r>
              <a:rPr lang="de-DE" sz="2000" dirty="0">
                <a:solidFill>
                  <a:schemeClr val="tx1"/>
                </a:solidFill>
                <a:latin typeface="Open Sans"/>
              </a:rPr>
              <a:t>.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D4D9FF3A-B7EC-E356-A8E4-DEA136DB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02EE5D9D-9535-F200-D19C-BD84288D0E5B}"/>
              </a:ext>
            </a:extLst>
          </p:cNvPr>
          <p:cNvSpPr txBox="1"/>
          <p:nvPr/>
        </p:nvSpPr>
        <p:spPr>
          <a:xfrm>
            <a:off x="792000" y="731520"/>
            <a:ext cx="7700760" cy="4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kann sich für ein Auslandssemester bewerben?</a:t>
            </a:r>
            <a:endParaRPr dirty="0"/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B505A7C0-B623-6BBA-254A-F6E96D7C5FEF}"/>
              </a:ext>
            </a:extLst>
          </p:cNvPr>
          <p:cNvSpPr txBox="1"/>
          <p:nvPr/>
        </p:nvSpPr>
        <p:spPr>
          <a:xfrm>
            <a:off x="719280" y="6415185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">
            <a:extLst>
              <a:ext uri="{FF2B5EF4-FFF2-40B4-BE49-F238E27FC236}">
                <a16:creationId xmlns:a16="http://schemas.microsoft.com/office/drawing/2014/main" id="{579068E5-7E60-A42A-709E-9707F2613C3F}"/>
              </a:ext>
            </a:extLst>
          </p:cNvPr>
          <p:cNvSpPr/>
          <p:nvPr/>
        </p:nvSpPr>
        <p:spPr>
          <a:xfrm>
            <a:off x="719279" y="1303258"/>
            <a:ext cx="7993897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840" marR="0" lvl="0" indent="-28548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Nebenfachstudierende</a:t>
            </a:r>
            <a:r>
              <a:rPr lang="de-D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können für sich selbst entscheiden</a:t>
            </a:r>
            <a:endParaRPr lang="de-DE" sz="2000" b="1" dirty="0">
              <a:solidFill>
                <a:schemeClr val="dk1"/>
              </a:solidFill>
            </a:endParaRPr>
          </a:p>
          <a:p>
            <a:pPr marL="28611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dk1"/>
                </a:solidFill>
              </a:rPr>
              <a:t>Um bei dem Bewerbungsprozess priorisiert zu werden empfehlen wir, dass Sie </a:t>
            </a:r>
            <a:r>
              <a:rPr lang="de-DE" sz="2000" u="sng" dirty="0">
                <a:solidFill>
                  <a:schemeClr val="dk1"/>
                </a:solidFill>
              </a:rPr>
              <a:t>zumindest</a:t>
            </a:r>
            <a:r>
              <a:rPr lang="de-DE" sz="2000" dirty="0">
                <a:solidFill>
                  <a:schemeClr val="dk1"/>
                </a:solidFill>
              </a:rPr>
              <a:t> die Sprachkurse des ersten Semesters vor Ihrer Bewerbung </a:t>
            </a:r>
            <a:r>
              <a:rPr lang="de-DE" sz="2000" dirty="0" smtClean="0">
                <a:solidFill>
                  <a:schemeClr val="dk1"/>
                </a:solidFill>
              </a:rPr>
              <a:t>abschließen</a:t>
            </a:r>
          </a:p>
          <a:p>
            <a:pPr marL="286110" indent="-285750">
              <a:buClr>
                <a:srgbClr val="333333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dk1"/>
                </a:solidFill>
              </a:rPr>
              <a:t>★ </a:t>
            </a:r>
            <a:r>
              <a:rPr lang="de-DE" sz="1800" b="1" dirty="0">
                <a:solidFill>
                  <a:srgbClr val="980000"/>
                </a:solidFill>
              </a:rPr>
              <a:t>Für Studierende im </a:t>
            </a:r>
            <a:r>
              <a:rPr lang="de-DE" sz="1800" b="1" dirty="0">
                <a:solidFill>
                  <a:srgbClr val="002060"/>
                </a:solidFill>
              </a:rPr>
              <a:t>Nebenfach</a:t>
            </a:r>
            <a:r>
              <a:rPr lang="de-DE" sz="1800" b="1" dirty="0">
                <a:solidFill>
                  <a:srgbClr val="980000"/>
                </a:solidFill>
              </a:rPr>
              <a:t> empfehlen wir eine Bewerbung </a:t>
            </a:r>
            <a:r>
              <a:rPr lang="de-DE" sz="1800" b="1" u="sng" dirty="0">
                <a:solidFill>
                  <a:srgbClr val="980000"/>
                </a:solidFill>
              </a:rPr>
              <a:t>idealerweise</a:t>
            </a:r>
            <a:r>
              <a:rPr lang="de-DE" sz="1800" b="1" dirty="0">
                <a:solidFill>
                  <a:srgbClr val="980000"/>
                </a:solidFill>
              </a:rPr>
              <a:t> nach Abschluss der Sprachkurse im </a:t>
            </a:r>
            <a:r>
              <a:rPr lang="de-DE" sz="1800" b="1" u="sng" dirty="0">
                <a:solidFill>
                  <a:srgbClr val="980000"/>
                </a:solidFill>
              </a:rPr>
              <a:t>dritten Semester</a:t>
            </a:r>
            <a:r>
              <a:rPr lang="de-DE" sz="1800" b="1" dirty="0">
                <a:solidFill>
                  <a:srgbClr val="980000"/>
                </a:solidFill>
              </a:rPr>
              <a:t> </a:t>
            </a:r>
            <a:r>
              <a:rPr lang="de-DE" sz="1800" dirty="0">
                <a:solidFill>
                  <a:srgbClr val="980000"/>
                </a:solidFill>
              </a:rPr>
              <a:t>. Dadurch können Sie in ein höheres </a:t>
            </a:r>
            <a:r>
              <a:rPr lang="de-DE" sz="1800" dirty="0" err="1">
                <a:solidFill>
                  <a:srgbClr val="980000"/>
                </a:solidFill>
              </a:rPr>
              <a:t>Koreanischlevel</a:t>
            </a:r>
            <a:r>
              <a:rPr lang="de-DE" sz="1800" dirty="0">
                <a:solidFill>
                  <a:srgbClr val="980000"/>
                </a:solidFill>
              </a:rPr>
              <a:t> (Level drei) in Korea eingestuft werden.</a:t>
            </a:r>
            <a:r>
              <a:rPr lang="de-DE" sz="1800" b="1" dirty="0">
                <a:solidFill>
                  <a:schemeClr val="dk1"/>
                </a:solidFill>
              </a:rPr>
              <a:t>★</a:t>
            </a:r>
            <a:r>
              <a:rPr lang="de-DE" sz="1800" b="1" dirty="0">
                <a:solidFill>
                  <a:srgbClr val="333333"/>
                </a:solidFill>
              </a:rPr>
              <a:t> </a:t>
            </a:r>
            <a:endParaRPr lang="de-DE" sz="1800" dirty="0">
              <a:solidFill>
                <a:schemeClr val="dk1"/>
              </a:solidFill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8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de-DE" sz="1800" b="1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Für </a:t>
            </a:r>
            <a:r>
              <a:rPr lang="de-DE" sz="18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fachfremde Studierende </a:t>
            </a:r>
            <a:r>
              <a:rPr lang="de-DE" sz="1800" b="1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gilt:</a:t>
            </a:r>
          </a:p>
          <a:p>
            <a:pPr marL="28611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202124"/>
                </a:solidFill>
              </a:rPr>
              <a:t>Studierende die vor der Bewerbung einen Nachweis über bereits vorhandene Koreanisch Kenntnisse, zum Beispiel durch einen abgeschlossenen Sprachkurs des Sejong Instituts, vorweisen können, werden beim Auswahlverfahren priorisiert</a:t>
            </a:r>
            <a:endParaRPr sz="2000" dirty="0"/>
          </a:p>
        </p:txBody>
      </p:sp>
      <p:sp>
        <p:nvSpPr>
          <p:cNvPr id="194" name="Google Shape;194;p3">
            <a:extLst>
              <a:ext uri="{FF2B5EF4-FFF2-40B4-BE49-F238E27FC236}">
                <a16:creationId xmlns:a16="http://schemas.microsoft.com/office/drawing/2014/main" id="{F7C5BCBE-BFCC-5D94-FAE6-6CEB83F13B63}"/>
              </a:ext>
            </a:extLst>
          </p:cNvPr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C6B5B745-4690-7453-4D83-D570387E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4B7EF76F-45F0-6C9C-6D47-4A0B61EC5429}"/>
              </a:ext>
            </a:extLst>
          </p:cNvPr>
          <p:cNvSpPr txBox="1"/>
          <p:nvPr/>
        </p:nvSpPr>
        <p:spPr>
          <a:xfrm>
            <a:off x="792000" y="731520"/>
            <a:ext cx="7700760" cy="4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kann sich für ein Auslandssemester bewerben?</a:t>
            </a:r>
            <a:endParaRPr dirty="0"/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2F267D7B-831B-C7A3-978F-B30B489D1D38}"/>
              </a:ext>
            </a:extLst>
          </p:cNvPr>
          <p:cNvSpPr txBox="1"/>
          <p:nvPr/>
        </p:nvSpPr>
        <p:spPr>
          <a:xfrm>
            <a:off x="719280" y="6415185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">
            <a:extLst>
              <a:ext uri="{FF2B5EF4-FFF2-40B4-BE49-F238E27FC236}">
                <a16:creationId xmlns:a16="http://schemas.microsoft.com/office/drawing/2014/main" id="{629DFA16-8A6E-614B-D10D-6A13509FA806}"/>
              </a:ext>
            </a:extLst>
          </p:cNvPr>
          <p:cNvSpPr/>
          <p:nvPr/>
        </p:nvSpPr>
        <p:spPr>
          <a:xfrm>
            <a:off x="457200" y="1480911"/>
            <a:ext cx="8405446" cy="416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260" indent="-342900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FF0000"/>
                </a:solidFill>
              </a:rPr>
              <a:t>Für Studierende des </a:t>
            </a:r>
            <a:r>
              <a:rPr lang="de-DE" sz="2000" dirty="0">
                <a:solidFill>
                  <a:srgbClr val="002060"/>
                </a:solidFill>
              </a:rPr>
              <a:t>Nebenfach</a:t>
            </a:r>
            <a:r>
              <a:rPr lang="de-DE" sz="2000" dirty="0">
                <a:solidFill>
                  <a:srgbClr val="FF0000"/>
                </a:solidFill>
              </a:rPr>
              <a:t>s und </a:t>
            </a:r>
            <a:r>
              <a:rPr lang="de-DE" sz="2000" dirty="0">
                <a:solidFill>
                  <a:srgbClr val="002060"/>
                </a:solidFill>
              </a:rPr>
              <a:t>fachfremde Studierende</a:t>
            </a:r>
            <a:r>
              <a:rPr lang="de-DE" sz="2000" dirty="0">
                <a:solidFill>
                  <a:srgbClr val="FF0000"/>
                </a:solidFill>
              </a:rPr>
              <a:t>, 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360" algn="just"/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   die </a:t>
            </a:r>
            <a:r>
              <a:rPr lang="de-DE" sz="2000" dirty="0">
                <a:solidFill>
                  <a:srgbClr val="FF0000"/>
                </a:solidFill>
              </a:rPr>
              <a:t>sich für das kommende Wintersemester </a:t>
            </a:r>
            <a:r>
              <a:rPr lang="de-DE" sz="1800" dirty="0">
                <a:solidFill>
                  <a:srgbClr val="FF0000"/>
                </a:solidFill>
              </a:rPr>
              <a:t>(und </a:t>
            </a:r>
            <a:r>
              <a:rPr lang="de-DE" sz="1800" dirty="0" smtClean="0">
                <a:solidFill>
                  <a:srgbClr val="FF0000"/>
                </a:solidFill>
              </a:rPr>
              <a:t>gegebenenfalls </a:t>
            </a:r>
          </a:p>
          <a:p>
            <a:pPr marL="360" algn="just"/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    Sommersemester</a:t>
            </a:r>
            <a:r>
              <a:rPr lang="de-DE" sz="1800" dirty="0">
                <a:solidFill>
                  <a:srgbClr val="FF0000"/>
                </a:solidFill>
              </a:rPr>
              <a:t>) </a:t>
            </a:r>
            <a:r>
              <a:rPr lang="de-DE" sz="2000" dirty="0">
                <a:solidFill>
                  <a:srgbClr val="FF0000"/>
                </a:solidFill>
              </a:rPr>
              <a:t>bewerben möchten gilt: Die Bewerbungsfrist endet 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360" algn="just"/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   am </a:t>
            </a:r>
            <a:r>
              <a:rPr lang="de-DE" sz="2000" b="1" u="sng" dirty="0">
                <a:solidFill>
                  <a:srgbClr val="FF0000"/>
                </a:solidFill>
              </a:rPr>
              <a:t>15. Februar</a:t>
            </a: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260" marR="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u="sng" dirty="0">
              <a:solidFill>
                <a:srgbClr val="A51E37"/>
              </a:solidFill>
              <a:latin typeface="Open Sans" panose="020B0606030504020204" pitchFamily="34" charset="0"/>
            </a:endParaRPr>
          </a:p>
        </p:txBody>
      </p:sp>
      <p:sp>
        <p:nvSpPr>
          <p:cNvPr id="194" name="Google Shape;194;p3">
            <a:extLst>
              <a:ext uri="{FF2B5EF4-FFF2-40B4-BE49-F238E27FC236}">
                <a16:creationId xmlns:a16="http://schemas.microsoft.com/office/drawing/2014/main" id="{0DB67D2A-5ED0-C4AB-C906-58F183F7CD2E}"/>
              </a:ext>
            </a:extLst>
          </p:cNvPr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DA8757BF-2637-66E3-9E72-ED6AEC43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28EB1621-8F69-35CB-A275-3548F5F04693}"/>
              </a:ext>
            </a:extLst>
          </p:cNvPr>
          <p:cNvSpPr txBox="1"/>
          <p:nvPr/>
        </p:nvSpPr>
        <p:spPr>
          <a:xfrm>
            <a:off x="792000" y="731520"/>
            <a:ext cx="7700760" cy="43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kann sich für ein Auslandssemester bewerben?</a:t>
            </a:r>
            <a:endParaRPr dirty="0"/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D696DBBD-9B9F-F693-AB12-E401B8B6A012}"/>
              </a:ext>
            </a:extLst>
          </p:cNvPr>
          <p:cNvSpPr txBox="1"/>
          <p:nvPr/>
        </p:nvSpPr>
        <p:spPr>
          <a:xfrm>
            <a:off x="719280" y="6415185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">
            <a:extLst>
              <a:ext uri="{FF2B5EF4-FFF2-40B4-BE49-F238E27FC236}">
                <a16:creationId xmlns:a16="http://schemas.microsoft.com/office/drawing/2014/main" id="{8F46FF36-FBDE-5841-2F37-DC17EF8E18DE}"/>
              </a:ext>
            </a:extLst>
          </p:cNvPr>
          <p:cNvSpPr/>
          <p:nvPr/>
        </p:nvSpPr>
        <p:spPr>
          <a:xfrm>
            <a:off x="715885" y="1604004"/>
            <a:ext cx="7705440" cy="3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260" lvl="0" indent="-342900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Bei der Universitätsbewerbung werden die Studierende aus dem Hauptfach bevorzugt. Wie viele Plätze bei den jeweiligen Universitäten noch übrig für die Nebenfachstudierende und fachfremde Studierende sind, 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wird auf der TUCKU-Website unter dem Reiter </a:t>
            </a:r>
            <a:r>
              <a:rPr lang="de-DE" sz="2000" dirty="0" smtClean="0">
                <a:solidFill>
                  <a:schemeClr val="accent2"/>
                </a:solidFill>
                <a:latin typeface="+mn-lt"/>
              </a:rPr>
              <a:t>Bewerbung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ver</a:t>
            </a:r>
            <a:r>
              <a:rPr lang="de-DE" sz="2000" dirty="0" smtClean="0">
                <a:solidFill>
                  <a:schemeClr val="tx1"/>
                </a:solidFill>
              </a:rPr>
              <a:t>ö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ffentlicht. </a:t>
            </a:r>
          </a:p>
          <a:p>
            <a:pPr marL="343260" lvl="0" indent="-342900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3260" lvl="0" indent="-342900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E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rstellen 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Sie Ihre Prioritätsliste für die Universitäten dementsprechend. Es nützt Ihnen nichts eine Universität auf die Prioritätsliste zu setzen, wenn diese keine Plätze mehr für Nebenfächler oder Fachfremde übrig 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hat.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" name="Google Shape;194;p3">
            <a:extLst>
              <a:ext uri="{FF2B5EF4-FFF2-40B4-BE49-F238E27FC236}">
                <a16:creationId xmlns:a16="http://schemas.microsoft.com/office/drawing/2014/main" id="{B3D34158-BEA2-C6C4-BD5F-1AC8520AEDF0}"/>
              </a:ext>
            </a:extLst>
          </p:cNvPr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0" y="1723680"/>
            <a:ext cx="4752975" cy="50958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0" y="-19233"/>
            <a:ext cx="7976312" cy="18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408"/>
            <a:ext cx="9601200" cy="42042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55308" cy="19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82592"/>
          <a:stretch/>
        </p:blipFill>
        <p:spPr>
          <a:xfrm>
            <a:off x="677770" y="1848339"/>
            <a:ext cx="8378307" cy="7717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334"/>
            <a:ext cx="9144000" cy="12023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1468315"/>
            <a:ext cx="2083777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19280" y="2744767"/>
            <a:ext cx="908245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5000"/>
              </a:lnSpc>
              <a:buClr>
                <a:srgbClr val="202124"/>
              </a:buClr>
              <a:buSzPts val="2000"/>
              <a:buFont typeface="Noto Sans Symbols"/>
              <a:buChar char="⮚"/>
            </a:pPr>
            <a:r>
              <a:rPr lang="de-DE" dirty="0">
                <a:solidFill>
                  <a:schemeClr val="dk1"/>
                </a:solidFill>
              </a:rPr>
              <a:t>Studierende im </a:t>
            </a:r>
            <a:r>
              <a:rPr lang="de-DE" u="sng" dirty="0">
                <a:solidFill>
                  <a:schemeClr val="dk1"/>
                </a:solidFill>
              </a:rPr>
              <a:t>Nebenfach</a:t>
            </a:r>
            <a:r>
              <a:rPr lang="de-DE" dirty="0">
                <a:solidFill>
                  <a:schemeClr val="dk1"/>
                </a:solidFill>
              </a:rPr>
              <a:t>, die zum Herbstsemester nach Korea gehen, </a:t>
            </a:r>
            <a:endParaRPr lang="de-DE" dirty="0" smtClean="0">
              <a:solidFill>
                <a:schemeClr val="dk1"/>
              </a:solidFill>
            </a:endParaRPr>
          </a:p>
          <a:p>
            <a:pPr algn="just">
              <a:lnSpc>
                <a:spcPct val="135000"/>
              </a:lnSpc>
              <a:buClr>
                <a:srgbClr val="202124"/>
              </a:buClr>
              <a:buSzPts val="2000"/>
            </a:pP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smtClean="0">
                <a:solidFill>
                  <a:schemeClr val="dk1"/>
                </a:solidFill>
              </a:rPr>
              <a:t>    geben </a:t>
            </a:r>
            <a:r>
              <a:rPr lang="de-DE" dirty="0">
                <a:solidFill>
                  <a:schemeClr val="dk1"/>
                </a:solidFill>
              </a:rPr>
              <a:t>alle Dokumente bis zum </a:t>
            </a:r>
            <a:r>
              <a:rPr lang="de-DE" b="1" dirty="0">
                <a:solidFill>
                  <a:schemeClr val="dk1"/>
                </a:solidFill>
              </a:rPr>
              <a:t>15. Februar </a:t>
            </a:r>
            <a:r>
              <a:rPr lang="de-DE" dirty="0" smtClean="0">
                <a:solidFill>
                  <a:schemeClr val="dk1"/>
                </a:solidFill>
              </a:rPr>
              <a:t>ab</a:t>
            </a:r>
          </a:p>
          <a:p>
            <a:pPr algn="just">
              <a:lnSpc>
                <a:spcPct val="135000"/>
              </a:lnSpc>
              <a:buClr>
                <a:srgbClr val="202124"/>
              </a:buClr>
              <a:buSzPts val="2000"/>
            </a:pPr>
            <a:endParaRPr lang="de-DE" b="1" u="sng" baseline="30000" dirty="0">
              <a:solidFill>
                <a:schemeClr val="dk1"/>
              </a:solidFill>
            </a:endParaRPr>
          </a:p>
          <a:p>
            <a:pPr marL="285750" lvl="0" indent="-285750" algn="just">
              <a:lnSpc>
                <a:spcPct val="135000"/>
              </a:lnSpc>
              <a:buClr>
                <a:srgbClr val="202124"/>
              </a:buClr>
              <a:buSzPts val="2000"/>
              <a:buFont typeface="Noto Sans Symbols"/>
              <a:buChar char="⮚"/>
            </a:pPr>
            <a:r>
              <a:rPr lang="de-DE" dirty="0" smtClean="0">
                <a:solidFill>
                  <a:srgbClr val="202124"/>
                </a:solidFill>
              </a:rPr>
              <a:t>Sie </a:t>
            </a:r>
            <a:r>
              <a:rPr lang="de-DE" dirty="0">
                <a:solidFill>
                  <a:srgbClr val="202124"/>
                </a:solidFill>
              </a:rPr>
              <a:t>erhalten </a:t>
            </a:r>
            <a:r>
              <a:rPr lang="de-DE" b="1" u="sng" dirty="0">
                <a:solidFill>
                  <a:srgbClr val="202124"/>
                </a:solidFill>
              </a:rPr>
              <a:t>keine</a:t>
            </a:r>
            <a:r>
              <a:rPr lang="de-DE" b="1" dirty="0">
                <a:solidFill>
                  <a:srgbClr val="202124"/>
                </a:solidFill>
              </a:rPr>
              <a:t> </a:t>
            </a:r>
            <a:r>
              <a:rPr lang="de-DE" dirty="0">
                <a:solidFill>
                  <a:srgbClr val="202124"/>
                </a:solidFill>
              </a:rPr>
              <a:t>Bestätigungsemail nach Abgabe der </a:t>
            </a:r>
            <a:r>
              <a:rPr lang="de-DE" dirty="0" smtClean="0">
                <a:solidFill>
                  <a:srgbClr val="202124"/>
                </a:solidFill>
              </a:rPr>
              <a:t>Dokumente</a:t>
            </a:r>
          </a:p>
          <a:p>
            <a:pPr marL="285750" lvl="0" indent="-285750" algn="just">
              <a:lnSpc>
                <a:spcPct val="135000"/>
              </a:lnSpc>
              <a:buClr>
                <a:srgbClr val="202124"/>
              </a:buClr>
              <a:buSzPts val="2000"/>
              <a:buFont typeface="Noto Sans Symbols"/>
              <a:buChar char="⮚"/>
            </a:pPr>
            <a:endParaRPr lang="de-DE" b="1" u="sng" dirty="0">
              <a:solidFill>
                <a:schemeClr val="dk1"/>
              </a:solidFill>
            </a:endParaRPr>
          </a:p>
          <a:p>
            <a:pPr marL="285750" lvl="0" indent="-285750" algn="just">
              <a:lnSpc>
                <a:spcPct val="135000"/>
              </a:lnSpc>
              <a:buClr>
                <a:srgbClr val="202124"/>
              </a:buClr>
              <a:buSzPts val="2000"/>
              <a:buFont typeface="Noto Sans Symbols"/>
              <a:buChar char="⮚"/>
            </a:pPr>
            <a:r>
              <a:rPr lang="de-DE" dirty="0">
                <a:solidFill>
                  <a:srgbClr val="202124"/>
                </a:solidFill>
              </a:rPr>
              <a:t>Eine schriftliche/physische Abgabe der Bewerbung ist </a:t>
            </a:r>
            <a:r>
              <a:rPr lang="de-DE" b="1" u="sng" dirty="0">
                <a:solidFill>
                  <a:srgbClr val="202124"/>
                </a:solidFill>
              </a:rPr>
              <a:t>nicht </a:t>
            </a:r>
            <a:r>
              <a:rPr lang="de-DE" dirty="0" smtClean="0">
                <a:solidFill>
                  <a:srgbClr val="202124"/>
                </a:solidFill>
              </a:rPr>
              <a:t>erforderlich</a:t>
            </a:r>
          </a:p>
          <a:p>
            <a:pPr lvl="0" algn="just">
              <a:lnSpc>
                <a:spcPct val="135000"/>
              </a:lnSpc>
              <a:buClr>
                <a:srgbClr val="202124"/>
              </a:buClr>
              <a:buSzPts val="2000"/>
            </a:pPr>
            <a:r>
              <a:rPr lang="de-DE" dirty="0" smtClean="0">
                <a:solidFill>
                  <a:srgbClr val="202124"/>
                </a:solidFill>
              </a:rPr>
              <a:t>                                                        :</a:t>
            </a:r>
          </a:p>
          <a:p>
            <a:pPr lvl="0" algn="just">
              <a:lnSpc>
                <a:spcPct val="135000"/>
              </a:lnSpc>
              <a:buClr>
                <a:srgbClr val="202124"/>
              </a:buClr>
              <a:buSzPts val="2000"/>
            </a:pPr>
            <a:r>
              <a:rPr lang="de-DE" dirty="0">
                <a:solidFill>
                  <a:srgbClr val="202124"/>
                </a:solidFill>
              </a:rPr>
              <a:t> </a:t>
            </a:r>
            <a:r>
              <a:rPr lang="de-DE" dirty="0" smtClean="0">
                <a:solidFill>
                  <a:srgbClr val="202124"/>
                </a:solidFill>
              </a:rPr>
              <a:t>                                                       :</a:t>
            </a:r>
            <a:endParaRPr lang="de-D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Bildschirmpräsentation (4:3)</PresentationFormat>
  <Paragraphs>104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Noto Sans Symbols</vt:lpstr>
      <vt:lpstr>Open Sans</vt:lpstr>
      <vt:lpstr>Arial</vt:lpstr>
      <vt:lpstr>Times New Roman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christian zander</dc:creator>
  <cp:lastModifiedBy>Euna</cp:lastModifiedBy>
  <cp:revision>12</cp:revision>
  <dcterms:created xsi:type="dcterms:W3CDTF">2010-09-13T12:09:07Z</dcterms:created>
  <dcterms:modified xsi:type="dcterms:W3CDTF">2025-01-21T16:25:57Z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BBDO Services GmbH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