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78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78" r:id="rId10"/>
    <p:sldId id="262" r:id="rId11"/>
    <p:sldId id="280" r:id="rId12"/>
    <p:sldId id="263" r:id="rId13"/>
    <p:sldId id="264" r:id="rId14"/>
    <p:sldId id="265" r:id="rId15"/>
    <p:sldId id="266" r:id="rId16"/>
    <p:sldId id="267" r:id="rId17"/>
    <p:sldId id="281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9" r:id="rId28"/>
    <p:sldId id="277" r:id="rId2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GhEiAe9SZaTG32clUXjgJPb9F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EWON Andrea Le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03E7FE-F163-4BEB-BAA8-84DBD179FF66}">
  <a:tblStyle styleId="{D103E7FE-F163-4BEB-BAA8-84DBD179FF6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07" autoAdjust="0"/>
  </p:normalViewPr>
  <p:slideViewPr>
    <p:cSldViewPr snapToGrid="0"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4T14:06:17.001" idx="1">
    <p:pos x="231" y="595"/>
    <p:text>add! content course you take must be broadly in the topic of Korea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zMAOOBg"/>
      </p:ext>
    </p:extLst>
  </p:cm>
  <p:cm authorId="0" dt="2023-06-14T14:06:17.001" idx="2">
    <p:pos x="231" y="595"/>
    <p:text>same with the minors</p:text>
    <p:extLst>
      <p:ext uri="{C676402C-5697-4E1C-873F-D02D1690AC5C}">
        <p15:threadingInfo xmlns:p15="http://schemas.microsoft.com/office/powerpoint/2012/main" timeZoneBias="0">
          <p15:parentCm authorId="0" idx="1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zMAOOBo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51a9d2e6d0_0_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51a9d2e6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 this process right after returning….do not push it to later when you want to graduate…the process takes time</a:t>
            </a:r>
            <a:endParaRPr dirty="0"/>
          </a:p>
        </p:txBody>
      </p:sp>
      <p:sp>
        <p:nvSpPr>
          <p:cNvPr id="269" name="Google Shape;269;p1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>
          <a:extLst>
            <a:ext uri="{FF2B5EF4-FFF2-40B4-BE49-F238E27FC236}">
              <a16:creationId xmlns:a16="http://schemas.microsoft.com/office/drawing/2014/main" id="{565287DB-FCCC-92DF-6830-5E7C231F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>
            <a:extLst>
              <a:ext uri="{FF2B5EF4-FFF2-40B4-BE49-F238E27FC236}">
                <a16:creationId xmlns:a16="http://schemas.microsoft.com/office/drawing/2014/main" id="{FC332644-8A1A-A03F-FFD6-376AE5AE4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5" name="Google Shape;275;p11:notes">
            <a:extLst>
              <a:ext uri="{FF2B5EF4-FFF2-40B4-BE49-F238E27FC236}">
                <a16:creationId xmlns:a16="http://schemas.microsoft.com/office/drawing/2014/main" id="{A5727326-7F6F-9940-C691-63A943FD9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5589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Stipendium: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Auslands</a:t>
            </a:r>
            <a:r>
              <a:rPr lang="en-US" sz="2000" b="0" strike="noStrik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BAFöG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DAAD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Diverse </a:t>
            </a:r>
            <a:r>
              <a:rPr lang="en-US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Stipendien</a:t>
            </a:r>
            <a:endParaRPr dirty="0"/>
          </a:p>
        </p:txBody>
      </p:sp>
      <p:sp>
        <p:nvSpPr>
          <p:cNvPr id="294" name="Google Shape;294;p14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2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are in Korea and cannot come to the meeting yourself, send a representative---explain all the situation to a friend</a:t>
            </a:r>
            <a:endParaRPr/>
          </a:p>
        </p:txBody>
      </p:sp>
      <p:sp>
        <p:nvSpPr>
          <p:cNvPr id="311" name="Google Shape;311;p1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7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those in the normal or “behind track” the recommendation is to still take the 6semester courses early on and start thinking of your thesis topic seriously….have a meeting by the end of 6</a:t>
            </a:r>
            <a:r>
              <a:rPr lang="en-US" baseline="30000"/>
              <a:t>th</a:t>
            </a:r>
            <a:r>
              <a:rPr lang="en-US"/>
              <a:t> semester…so throughout the rest of the semester you can write your thesis while fulfilling your course requirements.</a:t>
            </a:r>
            <a:endParaRPr/>
          </a:p>
        </p:txBody>
      </p:sp>
      <p:sp>
        <p:nvSpPr>
          <p:cNvPr id="341" name="Google Shape;341;p2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>
          <a:extLst>
            <a:ext uri="{FF2B5EF4-FFF2-40B4-BE49-F238E27FC236}">
              <a16:creationId xmlns:a16="http://schemas.microsoft.com/office/drawing/2014/main" id="{2875A2E2-FC18-B8E5-719A-BD8AD4D9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>
            <a:extLst>
              <a:ext uri="{FF2B5EF4-FFF2-40B4-BE49-F238E27FC236}">
                <a16:creationId xmlns:a16="http://schemas.microsoft.com/office/drawing/2014/main" id="{733BFA6E-845C-30B5-0DAA-1614FF4B29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0:notes">
            <a:extLst>
              <a:ext uri="{FF2B5EF4-FFF2-40B4-BE49-F238E27FC236}">
                <a16:creationId xmlns:a16="http://schemas.microsoft.com/office/drawing/2014/main" id="{BA8C6C6A-8527-1851-0E79-AECBA0635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those in the normal or “behind track” the recommendation is to still take the 6semester courses early on and start thinking of your thesis topic seriously….have a meeting by the end of 6</a:t>
            </a:r>
            <a:r>
              <a:rPr lang="en-US" baseline="30000"/>
              <a:t>th</a:t>
            </a:r>
            <a:r>
              <a:rPr lang="en-US"/>
              <a:t> semester…so throughout the rest of the semester you can write your thesis while fulfilling your course requirements.</a:t>
            </a:r>
            <a:endParaRPr/>
          </a:p>
        </p:txBody>
      </p:sp>
      <p:sp>
        <p:nvSpPr>
          <p:cNvPr id="341" name="Google Shape;341;p20:notes">
            <a:extLst>
              <a:ext uri="{FF2B5EF4-FFF2-40B4-BE49-F238E27FC236}">
                <a16:creationId xmlns:a16="http://schemas.microsoft.com/office/drawing/2014/main" id="{0EFB3730-EA6D-B9F5-7B2D-6594B54393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729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Schönfeld_Fotolia_95673822_M</a:t>
            </a:r>
            <a:endParaRPr/>
          </a:p>
        </p:txBody>
      </p:sp>
      <p:sp>
        <p:nvSpPr>
          <p:cNvPr id="347" name="Google Shape;347;p21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AC17D3BB-BF2B-913E-36D1-2B684018A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>
            <a:extLst>
              <a:ext uri="{FF2B5EF4-FFF2-40B4-BE49-F238E27FC236}">
                <a16:creationId xmlns:a16="http://schemas.microsoft.com/office/drawing/2014/main" id="{E74AB49F-5D94-4609-88E0-14AEFD7FB3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22" name="Google Shape;222;p6:notes">
            <a:extLst>
              <a:ext uri="{FF2B5EF4-FFF2-40B4-BE49-F238E27FC236}">
                <a16:creationId xmlns:a16="http://schemas.microsoft.com/office/drawing/2014/main" id="{E4514328-2F5A-FE6A-D289-72BC4238E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17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However, the content course should be unrelated to Korea!—to be recognized as BQ</a:t>
            </a:r>
            <a:endParaRPr dirty="0"/>
          </a:p>
        </p:txBody>
      </p:sp>
      <p:sp>
        <p:nvSpPr>
          <p:cNvPr id="229" name="Google Shape;229;p7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3C79F3FB-0121-30AB-5E23-388A2A0B7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>
            <a:extLst>
              <a:ext uri="{FF2B5EF4-FFF2-40B4-BE49-F238E27FC236}">
                <a16:creationId xmlns:a16="http://schemas.microsoft.com/office/drawing/2014/main" id="{9D682400-F192-4048-9EDB-705222EE21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7:notes">
            <a:extLst>
              <a:ext uri="{FF2B5EF4-FFF2-40B4-BE49-F238E27FC236}">
                <a16:creationId xmlns:a16="http://schemas.microsoft.com/office/drawing/2014/main" id="{FC3F7EB3-5CEE-00ED-D3C3-772BF396CF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However, the content course should be unrelated to Korea!—to be recognized as BQ</a:t>
            </a:r>
            <a:endParaRPr/>
          </a:p>
        </p:txBody>
      </p:sp>
      <p:sp>
        <p:nvSpPr>
          <p:cNvPr id="229" name="Google Shape;229;p7:notes">
            <a:extLst>
              <a:ext uri="{FF2B5EF4-FFF2-40B4-BE49-F238E27FC236}">
                <a16:creationId xmlns:a16="http://schemas.microsoft.com/office/drawing/2014/main" id="{5860777D-7F2F-08C8-83F7-F20FDAE0FA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170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1_Title,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2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3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64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4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4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5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5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9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1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1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2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2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3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4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4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4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55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7" name="Google Shape;17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6"/>
          <p:cNvSpPr txBox="1">
            <a:spLocks noGrp="1"/>
          </p:cNvSpPr>
          <p:nvPr>
            <p:ph type="body" idx="1"/>
          </p:nvPr>
        </p:nvSpPr>
        <p:spPr>
          <a:xfrm rot="5400000">
            <a:off x="2390220" y="127620"/>
            <a:ext cx="4358880" cy="770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56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r>
              <a:rPr lang="en-US"/>
              <a:t> | Autor/Verfasser/Thema/Rubrik/Titel etc.	© 2010 Universität Tübingen</a:t>
            </a:r>
            <a:endParaRPr sz="1000">
              <a:solidFill>
                <a:srgbClr val="333333"/>
              </a:solidFill>
            </a:endParaRPr>
          </a:p>
        </p:txBody>
      </p:sp>
      <p:sp>
        <p:nvSpPr>
          <p:cNvPr id="183" name="Google Shape;183;p56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2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7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22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2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r>
              <a:rPr lang="en-US"/>
              <a:t> | Koreanistik in Tübingen	© 2013 You Jae Lee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26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7" name="Google Shape;67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26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r>
              <a:rPr lang="en-US"/>
              <a:t> |  Koreanistik in Tübingen	© 2015 You Jae Lee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32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7" name="Google Shape;127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32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r>
              <a:rPr lang="en-US"/>
              <a:t> | Autor/Verfasser/Thema/Rubrik/Titel etc.	© 2010 Universität Tübingen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32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cmy.sharepoint.com/:f:/g/personal/ankla01_cloud_unituebingen_de/EhM2t3b1KOBGu9AKM1VUrUQB39oiNd-i_MpHYDm-TUp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/>
          <p:nvPr/>
        </p:nvSpPr>
        <p:spPr>
          <a:xfrm>
            <a:off x="1522820" y="4116504"/>
            <a:ext cx="6088280" cy="100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–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Auslandsjahr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Infoveranstaltung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dirty="0"/>
          </a:p>
        </p:txBody>
      </p:sp>
      <p:sp>
        <p:nvSpPr>
          <p:cNvPr id="190" name="Google Shape;190;p1"/>
          <p:cNvSpPr/>
          <p:nvPr/>
        </p:nvSpPr>
        <p:spPr>
          <a:xfrm>
            <a:off x="6579000" y="270900"/>
            <a:ext cx="1840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80" y="1313228"/>
            <a:ext cx="8089560" cy="22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9" name="Google Shape;239;p8"/>
          <p:cNvGraphicFramePr/>
          <p:nvPr>
            <p:extLst>
              <p:ext uri="{D42A27DB-BD31-4B8C-83A1-F6EECF244321}">
                <p14:modId xmlns:p14="http://schemas.microsoft.com/office/powerpoint/2010/main" val="3640050203"/>
              </p:ext>
            </p:extLst>
          </p:nvPr>
        </p:nvGraphicFramePr>
        <p:xfrm>
          <a:off x="367860" y="945929"/>
          <a:ext cx="8104775" cy="5298275"/>
        </p:xfrm>
        <a:graphic>
          <a:graphicData uri="http://schemas.openxmlformats.org/drawingml/2006/table">
            <a:tbl>
              <a:tblPr firstRow="1" firstCol="1" bandRow="1">
                <a:noFill/>
                <a:tableStyleId>{D103E7FE-F163-4BEB-BAA8-84DBD179FF66}</a:tableStyleId>
              </a:tblPr>
              <a:tblGrid>
                <a:gridCol w="11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1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First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Last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Student ID Number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What year did you start your education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Are You a Major or Minor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Module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course name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(as appears in the Korean transcript)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Year course was taken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Grades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Write down additional information that you would like to communicate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 err="1"/>
                        <a:t>Modul</a:t>
                      </a:r>
                      <a:r>
                        <a:rPr lang="en-US" sz="800" u="none" strike="noStrike" cap="none" dirty="0"/>
                        <a:t> KOR-BA-04:</a:t>
                      </a:r>
                      <a:endParaRPr sz="8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Koreanisch </a:t>
                      </a:r>
                      <a:r>
                        <a:rPr lang="en-US" sz="800" u="none" strike="noStrike" cap="none" dirty="0" err="1"/>
                        <a:t>Mittelstufe</a:t>
                      </a:r>
                      <a:r>
                        <a:rPr lang="en-US" sz="800" u="none" strike="noStrike" cap="none" dirty="0"/>
                        <a:t> I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SS </a:t>
                      </a:r>
                      <a:r>
                        <a:rPr lang="en-US" sz="800" u="none" strike="noStrike" cap="none" dirty="0" smtClean="0"/>
                        <a:t>2025 </a:t>
                      </a:r>
                      <a:r>
                        <a:rPr lang="en-US" sz="800" u="none" strike="noStrike" cap="none" dirty="0"/>
                        <a:t>(for example)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KOR-BA-05: Koreanisch Mittelstufe II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9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WS </a:t>
                      </a:r>
                      <a:r>
                        <a:rPr lang="en-US" sz="800" u="none" strike="noStrike" cap="none" dirty="0" smtClean="0"/>
                        <a:t>2025/26 </a:t>
                      </a:r>
                      <a:endParaRPr sz="8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(for example)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KOR-BA-10: Auslandsmodul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PS Wahlpflicht Modernes Korea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BQ: Interkulturelle Kompetenz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Auslandpraxis und Projektarbeit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unbenoted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2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0" name="Google Shape;240;p8"/>
          <p:cNvSpPr txBox="1"/>
          <p:nvPr/>
        </p:nvSpPr>
        <p:spPr>
          <a:xfrm>
            <a:off x="485775" y="2486025"/>
            <a:ext cx="3467616" cy="738623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Ihre erste Sprachkursnote ist immer die korrespondierende Note, die sie in Ihrem ersten Sprachkurs erhalten haben</a:t>
            </a:r>
            <a:endParaRPr dirty="0"/>
          </a:p>
        </p:txBody>
      </p:sp>
      <p:sp>
        <p:nvSpPr>
          <p:cNvPr id="241" name="Google Shape;241;p8"/>
          <p:cNvSpPr txBox="1"/>
          <p:nvPr/>
        </p:nvSpPr>
        <p:spPr>
          <a:xfrm>
            <a:off x="485775" y="3380369"/>
            <a:ext cx="3467616" cy="738623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Falls Sie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auch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Level 5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bestanden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sollten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dirty="0" err="1"/>
              <a:t>d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1.0 </a:t>
            </a:r>
            <a:r>
              <a:rPr lang="en-US" dirty="0" err="1"/>
              <a:t>bewertet</a:t>
            </a:r>
            <a:r>
              <a:rPr lang="en-US" dirty="0"/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8"/>
          <p:cNvCxnSpPr/>
          <p:nvPr/>
        </p:nvCxnSpPr>
        <p:spPr>
          <a:xfrm>
            <a:off x="3733800" y="2590800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8"/>
          <p:cNvCxnSpPr/>
          <p:nvPr/>
        </p:nvCxnSpPr>
        <p:spPr>
          <a:xfrm>
            <a:off x="3733800" y="3451860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699800"/>
            <a:ext cx="7866917" cy="594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body" idx="1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1" name="Google Shape;251;p9"/>
          <p:cNvGraphicFramePr/>
          <p:nvPr>
            <p:extLst>
              <p:ext uri="{D42A27DB-BD31-4B8C-83A1-F6EECF244321}">
                <p14:modId xmlns:p14="http://schemas.microsoft.com/office/powerpoint/2010/main" val="3929920365"/>
              </p:ext>
            </p:extLst>
          </p:nvPr>
        </p:nvGraphicFramePr>
        <p:xfrm>
          <a:off x="367860" y="945929"/>
          <a:ext cx="8104775" cy="5298275"/>
        </p:xfrm>
        <a:graphic>
          <a:graphicData uri="http://schemas.openxmlformats.org/drawingml/2006/table">
            <a:tbl>
              <a:tblPr firstRow="1" firstCol="1" bandRow="1">
                <a:noFill/>
                <a:tableStyleId>{D103E7FE-F163-4BEB-BAA8-84DBD179FF66}</a:tableStyleId>
              </a:tblPr>
              <a:tblGrid>
                <a:gridCol w="11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1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1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First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Last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Student ID Number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What year did you start your education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Are You a Major or Minor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Module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course name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(as appears in the Korean transcript)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Year course was taken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Grades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Write down additional information that you would like to communicate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KOR-BA-04: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Koreanisch Mittelstufe 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SS </a:t>
                      </a:r>
                      <a:r>
                        <a:rPr lang="en-US" sz="800" u="none" strike="noStrike" cap="none" dirty="0" smtClean="0"/>
                        <a:t>2025 </a:t>
                      </a:r>
                      <a:r>
                        <a:rPr lang="en-US" sz="800" u="none" strike="noStrike" cap="none" dirty="0"/>
                        <a:t>(for example)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KOR-BA-05: Koreanisch Mittelstufe II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9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WS </a:t>
                      </a:r>
                      <a:r>
                        <a:rPr lang="en-US" sz="800" u="none" strike="noStrike" cap="none" dirty="0" smtClean="0"/>
                        <a:t>2025/6</a:t>
                      </a:r>
                      <a:endParaRPr sz="8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(for example)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KOR-BA-10: Auslandsmodul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PS </a:t>
                      </a:r>
                      <a:r>
                        <a:rPr lang="en-US" sz="80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Wahlpflicht</a:t>
                      </a:r>
                      <a:r>
                        <a:rPr lang="en-US" sz="800" u="none" strike="noStrike" cap="none"/>
                        <a:t> Modernes Korea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 BQ: Interkulturelle Kompetenz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Auslandpraxis und Projektarbeit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unbenoted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2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2" name="Google Shape;252;p9"/>
          <p:cNvSpPr/>
          <p:nvPr/>
        </p:nvSpPr>
        <p:spPr>
          <a:xfrm>
            <a:off x="4074160" y="4775200"/>
            <a:ext cx="1127760" cy="9144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 txBox="1"/>
          <p:nvPr/>
        </p:nvSpPr>
        <p:spPr>
          <a:xfrm>
            <a:off x="1209592" y="4767099"/>
            <a:ext cx="2050500" cy="830956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alle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zusätzlichen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Inhaltskurse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für BQ-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Punkte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anrechnen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lassen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4;p9">
            <a:extLst>
              <a:ext uri="{FF2B5EF4-FFF2-40B4-BE49-F238E27FC236}">
                <a16:creationId xmlns:a16="http://schemas.microsoft.com/office/drawing/2014/main" id="{B39A1863-0D60-4925-0BE4-57E095360603}"/>
              </a:ext>
            </a:extLst>
          </p:cNvPr>
          <p:cNvSpPr txBox="1"/>
          <p:nvPr/>
        </p:nvSpPr>
        <p:spPr>
          <a:xfrm>
            <a:off x="1209592" y="3914773"/>
            <a:ext cx="2050500" cy="64629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dieses Modul muss der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Inhaltskurs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einen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groben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Bezug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Korea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haben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9"/>
          <p:cNvCxnSpPr>
            <a:cxnSpLocks/>
          </p:cNvCxnSpPr>
          <p:nvPr/>
        </p:nvCxnSpPr>
        <p:spPr>
          <a:xfrm>
            <a:off x="3150364" y="4859277"/>
            <a:ext cx="923796" cy="236979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" name="Google Shape;253;p9">
            <a:extLst>
              <a:ext uri="{FF2B5EF4-FFF2-40B4-BE49-F238E27FC236}">
                <a16:creationId xmlns:a16="http://schemas.microsoft.com/office/drawing/2014/main" id="{A86D1C0B-0F45-28BF-4368-300FF3BAE864}"/>
              </a:ext>
            </a:extLst>
          </p:cNvPr>
          <p:cNvCxnSpPr>
            <a:cxnSpLocks/>
          </p:cNvCxnSpPr>
          <p:nvPr/>
        </p:nvCxnSpPr>
        <p:spPr>
          <a:xfrm>
            <a:off x="3105026" y="4188927"/>
            <a:ext cx="869566" cy="76373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g251a9d2e6d0_0_10"/>
          <p:cNvGraphicFramePr/>
          <p:nvPr>
            <p:extLst>
              <p:ext uri="{D42A27DB-BD31-4B8C-83A1-F6EECF244321}">
                <p14:modId xmlns:p14="http://schemas.microsoft.com/office/powerpoint/2010/main" val="1970685124"/>
              </p:ext>
            </p:extLst>
          </p:nvPr>
        </p:nvGraphicFramePr>
        <p:xfrm>
          <a:off x="519612" y="1365234"/>
          <a:ext cx="8104775" cy="4939575"/>
        </p:xfrm>
        <a:graphic>
          <a:graphicData uri="http://schemas.openxmlformats.org/drawingml/2006/table">
            <a:tbl>
              <a:tblPr firstRow="1" firstCol="1" bandRow="1">
                <a:noFill/>
                <a:tableStyleId>{D103E7FE-F163-4BEB-BAA8-84DBD179FF66}</a:tableStyleId>
              </a:tblPr>
              <a:tblGrid>
                <a:gridCol w="113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4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First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Last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Student ID Number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What year did you start your education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Are You a Major or Minor in the Department of Korean Studies?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Module Name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course name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 (as appears in the Korean transcript)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Year course was taken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Grades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Write down additional information that you would like to communicate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0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Modul KOR-BA-15: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Koreanisch Grundstufe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III</a:t>
                      </a:r>
                      <a:endParaRPr sz="8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6</a:t>
                      </a:r>
                      <a:endParaRPr sz="2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SS </a:t>
                      </a:r>
                      <a:r>
                        <a:rPr lang="en-US" sz="800" u="none" strike="noStrike" cap="none" dirty="0" smtClean="0"/>
                        <a:t>2025 </a:t>
                      </a:r>
                      <a:r>
                        <a:rPr lang="en-US" sz="800" u="none" strike="noStrike" cap="none" dirty="0"/>
                        <a:t>(for example)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Modul KOR-BA-16:</a:t>
                      </a:r>
                      <a:endParaRPr sz="800"/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Koreanisch Grundstufe</a:t>
                      </a:r>
                      <a:endParaRPr sz="800"/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800"/>
                        <a:t>IV</a:t>
                      </a:r>
                      <a:endParaRPr sz="8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6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WS </a:t>
                      </a:r>
                      <a:r>
                        <a:rPr lang="en-US" sz="800" u="none" strike="noStrike" cap="none" dirty="0" smtClean="0"/>
                        <a:t>2025/26 </a:t>
                      </a:r>
                      <a:endParaRPr sz="8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(for example)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0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Modul KOR-BA-18: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/>
                        <a:t>Basismodul/ PS</a:t>
                      </a:r>
                      <a:endParaRPr sz="80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Koreanische Geschichte</a:t>
                      </a:r>
                      <a:endParaRPr sz="800"/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3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07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50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25"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9475" marR="49475" marT="0" marB="0"/>
                </a:tc>
                <a:tc vMerge="1">
                  <a:txBody>
                    <a:bodyPr/>
                    <a:lstStyle/>
                    <a:p>
                      <a:endParaRPr lang="ko-K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2" name="Google Shape;262;g251a9d2e6d0_0_10"/>
          <p:cNvSpPr txBox="1"/>
          <p:nvPr/>
        </p:nvSpPr>
        <p:spPr>
          <a:xfrm>
            <a:off x="0" y="2428650"/>
            <a:ext cx="3709925" cy="1292621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dirty="0"/>
              <a:t>Language Course Korean 2 </a:t>
            </a:r>
            <a:endParaRPr lang="en-US" sz="13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dirty="0" smtClean="0"/>
              <a:t>= </a:t>
            </a:r>
            <a:r>
              <a:rPr lang="en-US" sz="1300" dirty="0"/>
              <a:t>Koreanisch </a:t>
            </a:r>
            <a:r>
              <a:rPr lang="en-US" sz="1300" dirty="0" err="1"/>
              <a:t>Grundstufe</a:t>
            </a:r>
            <a:r>
              <a:rPr lang="en-US" sz="1300" dirty="0"/>
              <a:t> 3 (Modul KOR-BA-15) + Koreanisch </a:t>
            </a:r>
            <a:r>
              <a:rPr lang="en-US" sz="1300" dirty="0" err="1"/>
              <a:t>Grundstufe</a:t>
            </a:r>
            <a:r>
              <a:rPr lang="en-US" sz="1300" dirty="0"/>
              <a:t> 4 (Modul KOR-BA-16) </a:t>
            </a:r>
            <a:endParaRPr sz="13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dirty="0">
                <a:solidFill>
                  <a:srgbClr val="FF0000"/>
                </a:solidFill>
              </a:rPr>
              <a:t>&lt;</a:t>
            </a:r>
            <a:r>
              <a:rPr lang="en-US" sz="1300" dirty="0" err="1">
                <a:solidFill>
                  <a:srgbClr val="FF0000"/>
                </a:solidFill>
              </a:rPr>
              <a:t>Bilden</a:t>
            </a:r>
            <a:r>
              <a:rPr lang="en-US" sz="1300" dirty="0">
                <a:solidFill>
                  <a:srgbClr val="FF0000"/>
                </a:solidFill>
              </a:rPr>
              <a:t> Sie den </a:t>
            </a:r>
            <a:r>
              <a:rPr lang="en-US" sz="1300" dirty="0" err="1">
                <a:solidFill>
                  <a:srgbClr val="FF0000"/>
                </a:solidFill>
              </a:rPr>
              <a:t>Notendurchschnitt</a:t>
            </a:r>
            <a:r>
              <a:rPr lang="en-US" sz="1300" dirty="0">
                <a:solidFill>
                  <a:srgbClr val="FF0000"/>
                </a:solidFill>
              </a:rPr>
              <a:t> für </a:t>
            </a:r>
            <a:r>
              <a:rPr lang="en-US" sz="1300" dirty="0" err="1">
                <a:solidFill>
                  <a:srgbClr val="FF0000"/>
                </a:solidFill>
              </a:rPr>
              <a:t>beide</a:t>
            </a:r>
            <a:r>
              <a:rPr lang="en-US" sz="1300" dirty="0">
                <a:solidFill>
                  <a:srgbClr val="FF0000"/>
                </a:solidFill>
              </a:rPr>
              <a:t> Module und </a:t>
            </a:r>
            <a:r>
              <a:rPr lang="en-US" sz="1300" dirty="0" err="1">
                <a:solidFill>
                  <a:srgbClr val="FF0000"/>
                </a:solidFill>
              </a:rPr>
              <a:t>tragen</a:t>
            </a:r>
            <a:r>
              <a:rPr lang="en-US" sz="1300" dirty="0">
                <a:solidFill>
                  <a:srgbClr val="FF0000"/>
                </a:solidFill>
              </a:rPr>
              <a:t> Sie </a:t>
            </a:r>
            <a:r>
              <a:rPr lang="en-US" sz="1300" dirty="0" err="1">
                <a:solidFill>
                  <a:srgbClr val="FF0000"/>
                </a:solidFill>
              </a:rPr>
              <a:t>diesen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Notendurchschnitt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dann</a:t>
            </a:r>
            <a:r>
              <a:rPr lang="en-US" sz="1300" dirty="0">
                <a:solidFill>
                  <a:srgbClr val="FF0000"/>
                </a:solidFill>
              </a:rPr>
              <a:t> für </a:t>
            </a:r>
            <a:r>
              <a:rPr lang="en-US" sz="1300" dirty="0" err="1">
                <a:solidFill>
                  <a:srgbClr val="FF0000"/>
                </a:solidFill>
              </a:rPr>
              <a:t>beide</a:t>
            </a:r>
            <a:r>
              <a:rPr lang="en-US" sz="1300" dirty="0">
                <a:solidFill>
                  <a:srgbClr val="FF0000"/>
                </a:solidFill>
              </a:rPr>
              <a:t> Module </a:t>
            </a:r>
            <a:r>
              <a:rPr lang="en-US" sz="1300" dirty="0" err="1">
                <a:solidFill>
                  <a:srgbClr val="FF0000"/>
                </a:solidFill>
              </a:rPr>
              <a:t>ein</a:t>
            </a:r>
            <a:r>
              <a:rPr lang="en-US" sz="1300" dirty="0">
                <a:solidFill>
                  <a:srgbClr val="FF0000"/>
                </a:solidFill>
              </a:rPr>
              <a:t>&gt;</a:t>
            </a:r>
            <a:endParaRPr sz="1300" dirty="0">
              <a:solidFill>
                <a:srgbClr val="FF0000"/>
              </a:solidFill>
            </a:endParaRPr>
          </a:p>
        </p:txBody>
      </p:sp>
      <p:cxnSp>
        <p:nvCxnSpPr>
          <p:cNvPr id="263" name="Google Shape;263;g251a9d2e6d0_0_10"/>
          <p:cNvCxnSpPr/>
          <p:nvPr/>
        </p:nvCxnSpPr>
        <p:spPr>
          <a:xfrm>
            <a:off x="3733800" y="2590800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g251a9d2e6d0_0_10"/>
          <p:cNvCxnSpPr/>
          <p:nvPr/>
        </p:nvCxnSpPr>
        <p:spPr>
          <a:xfrm>
            <a:off x="3733800" y="3357275"/>
            <a:ext cx="3429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5" name="Google Shape;265;g251a9d2e6d0_0_10"/>
          <p:cNvSpPr txBox="1"/>
          <p:nvPr/>
        </p:nvSpPr>
        <p:spPr>
          <a:xfrm>
            <a:off x="608375" y="711570"/>
            <a:ext cx="2812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Für </a:t>
            </a:r>
            <a:r>
              <a:rPr lang="en-US" sz="2400" b="1" dirty="0" err="1">
                <a:solidFill>
                  <a:schemeClr val="dk1"/>
                </a:solidFill>
              </a:rPr>
              <a:t>Nebenfächler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>
            <a:spLocks noGrp="1"/>
          </p:cNvSpPr>
          <p:nvPr>
            <p:ph type="subTitle" idx="1"/>
          </p:nvPr>
        </p:nvSpPr>
        <p:spPr>
          <a:xfrm>
            <a:off x="721620" y="1092945"/>
            <a:ext cx="7700760" cy="548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 sz="2600" b="1" dirty="0"/>
              <a:t>Notentransfer</a:t>
            </a:r>
            <a:endParaRPr sz="2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sz="2600" b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600" dirty="0"/>
              <a:t>Nach einer Prüfung Ihres Antrags werden wir die administrativen Schritte zur Übertragung Ihrer Noten einleiten.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600" dirty="0"/>
              <a:t>Sie bekommen </a:t>
            </a:r>
            <a:r>
              <a:rPr lang="de-DE" sz="2600" b="1" u="sng" dirty="0"/>
              <a:t>keine</a:t>
            </a:r>
            <a:r>
              <a:rPr lang="de-DE" sz="2600" dirty="0"/>
              <a:t> Bestätigungsemail während dieses Vorgangs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600" dirty="0"/>
              <a:t>Es liegt in </a:t>
            </a:r>
            <a:r>
              <a:rPr lang="de-DE" sz="2600" b="1" dirty="0"/>
              <a:t>Ihrer Verantwortung </a:t>
            </a:r>
            <a:r>
              <a:rPr lang="de-DE" sz="2600" dirty="0"/>
              <a:t>im deutschen Transkript nachzuschauen, welche Kurse angerechnet und akzeptiert wurden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600" dirty="0"/>
              <a:t>Es ist ratsam diesen Schritt des Notentransfers </a:t>
            </a:r>
            <a:r>
              <a:rPr lang="de-DE" sz="2600" b="1" dirty="0"/>
              <a:t>direkt nach Ihrer Wiederkehr nach Deutschland</a:t>
            </a:r>
            <a:r>
              <a:rPr lang="de-DE" sz="2600" dirty="0"/>
              <a:t> durchzuführen. Schieben Sie diesen Prozess nicht unnötig auf – es kann schließlich etwas dauern bis Ihre Noten angerechnet wurden</a:t>
            </a:r>
            <a:endParaRPr sz="2600"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/>
              <a:t>* </a:t>
            </a:r>
            <a:r>
              <a:rPr lang="de-DE" sz="1600" dirty="0"/>
              <a:t>Weitere Informationen zur Anrechnung von Studienleistungen finden Sie im Online-Leitfaden </a:t>
            </a:r>
            <a:r>
              <a:rPr lang="de-DE" sz="1600" dirty="0" smtClean="0">
                <a:sym typeface="Wingdings" panose="05000000000000000000" pitchFamily="2" charset="2"/>
              </a:rPr>
              <a:t></a:t>
            </a:r>
            <a:r>
              <a:rPr lang="de-DE" sz="1600" dirty="0" smtClean="0"/>
              <a:t> </a:t>
            </a:r>
            <a:r>
              <a:rPr lang="de-DE" sz="1600" dirty="0"/>
              <a:t>Website Koreanistik &gt; TUCKU &gt; Studienleistungen in Korea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/>
        </p:nvSpPr>
        <p:spPr>
          <a:xfrm>
            <a:off x="719280" y="1296507"/>
            <a:ext cx="7794885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</a:t>
            </a:r>
            <a:r>
              <a:rPr lang="en-US" sz="2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erfüllen</a:t>
            </a:r>
            <a:r>
              <a:rPr lang="en-US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“MODUL BQ: INTERKULTURELLE KOMPETENZ”?</a:t>
            </a:r>
            <a:endParaRPr sz="2400" b="1" u="sng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629835" y="2153640"/>
            <a:ext cx="8285824" cy="340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56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können Kurse in 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anderen Fachbereichen 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(keinen direkten Bezug zu Ihrem Haupt- oder Nebenfach)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belegen und sich diese für Ihr „Modul BQ: Interkultruelle Kompetenz (21-BQ-LA)“ anrechnen lassen.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Fachbereich Koreanistik bietet zwei Kurse an: „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Vorbereitungskurs Interkulturalität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und „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Nachbereitungskurs Interkulturalität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“. </a:t>
            </a:r>
            <a:endParaRPr lang="de-DE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</a:pPr>
            <a:r>
              <a:rPr lang="de-DE" sz="1800" dirty="0">
                <a:solidFill>
                  <a:schemeClr val="dk1"/>
                </a:solidFill>
              </a:rPr>
              <a:t> </a:t>
            </a:r>
            <a:r>
              <a:rPr lang="de-DE" sz="1800" dirty="0" smtClean="0">
                <a:solidFill>
                  <a:schemeClr val="dk1"/>
                </a:solidFill>
              </a:rPr>
              <a:t>      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können beide Kurse belegen und erhalten jeweils 3ECTS (unbenotet).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Abreitserfahrung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Deutschland</a:t>
            </a:r>
            <a:r>
              <a:rPr lang="de-DE" sz="1800" dirty="0" smtClean="0">
                <a:solidFill>
                  <a:schemeClr val="dk1"/>
                </a:solidFill>
              </a:rPr>
              <a:t>. 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muss keine koreabezogene Berufserfahrung sein!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>
          <a:extLst>
            <a:ext uri="{FF2B5EF4-FFF2-40B4-BE49-F238E27FC236}">
              <a16:creationId xmlns:a16="http://schemas.microsoft.com/office/drawing/2014/main" id="{F7D0EAE8-0D7C-F1FF-AB14-DF6907804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>
            <a:extLst>
              <a:ext uri="{FF2B5EF4-FFF2-40B4-BE49-F238E27FC236}">
                <a16:creationId xmlns:a16="http://schemas.microsoft.com/office/drawing/2014/main" id="{3D288E36-31A3-AF94-8BDA-1CEFDA74E331}"/>
              </a:ext>
            </a:extLst>
          </p:cNvPr>
          <p:cNvSpPr txBox="1"/>
          <p:nvPr/>
        </p:nvSpPr>
        <p:spPr>
          <a:xfrm>
            <a:off x="719280" y="1296507"/>
            <a:ext cx="7794885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</a:t>
            </a:r>
            <a:r>
              <a:rPr lang="en-US" sz="2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erfüllen</a:t>
            </a:r>
            <a:r>
              <a:rPr lang="en-US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“MODUL BQ: INTERKULTURELLE KOMPETENZ”?</a:t>
            </a:r>
            <a:endParaRPr sz="2400" b="1" u="sng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>
            <a:extLst>
              <a:ext uri="{FF2B5EF4-FFF2-40B4-BE49-F238E27FC236}">
                <a16:creationId xmlns:a16="http://schemas.microsoft.com/office/drawing/2014/main" id="{94A21D92-48B3-835F-282C-C7CD1066A0C9}"/>
              </a:ext>
            </a:extLst>
          </p:cNvPr>
          <p:cNvSpPr txBox="1"/>
          <p:nvPr/>
        </p:nvSpPr>
        <p:spPr>
          <a:xfrm>
            <a:off x="473810" y="2371249"/>
            <a:ext cx="8285824" cy="211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611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★ Erkundigen Sie sich im Voraus beim Prüfungsamt (Frau Sonja Bauer/ sonja.bauer@uni-tuebingen.de), ob Ihre spezielle Berufserfahrung auf die BQ angerechnet werden kann. ★</a:t>
            </a:r>
          </a:p>
          <a:p>
            <a:pPr marL="28611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Weitere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Informationen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zum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BQ-Modul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finden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Sie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Online-</a:t>
            </a:r>
            <a:r>
              <a:rPr lang="en-US" sz="1600" dirty="0" err="1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Leitfaden</a:t>
            </a:r>
            <a:r>
              <a:rPr lang="en-US" sz="16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Koreanistik &gt; Studium &gt; </a:t>
            </a:r>
            <a:r>
              <a:rPr lang="en-US" sz="16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Studiengänge</a:t>
            </a:r>
            <a:r>
              <a:rPr lang="en-US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&gt; B.A. Koreanistik/Koreanistik</a:t>
            </a:r>
            <a:endParaRPr sz="16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5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/>
        </p:nvSpPr>
        <p:spPr>
          <a:xfrm>
            <a:off x="401250" y="1903075"/>
            <a:ext cx="8584488" cy="410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Leiter der Organisation (oder Ihr Vorgesetzter) muss Ihnen ein „Beweisschreiben“ ausstellen, in dem Ihre Berufserfahrung aufgeführt ist. </a:t>
            </a:r>
            <a:endParaRPr lang="de-DE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Schreiben </a:t>
            </a:r>
            <a:r>
              <a:rPr lang="de-DE" sz="1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MUSS</a:t>
            </a:r>
            <a:r>
              <a:rPr lang="de-DE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Folgendes enthalten: </a:t>
            </a:r>
            <a:endParaRPr lang="de-DE" sz="18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Nachweisschreiben beim Prüfungsamt einreichen)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Vollständiger Name des Studenten (Mit Martrikelnummer)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Dauer und Häufigkeit der Arbeit (z.B. Zweimal die Woche für 14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Wochen)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Ungefähre insgesamte Arbeitszeit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für eine Art von Arbeit Sie ausgeführt haben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Leistung während des Arbeitens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Eine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Unterschrift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Leiters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Vorgesetzter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300450" y="979675"/>
            <a:ext cx="8216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erfüllen Sie „MODUL BQ: Anerkennung der Berufserfahrung</a:t>
            </a:r>
            <a:endParaRPr sz="2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719279" y="14710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/>
              <a:t>BQ Module </a:t>
            </a:r>
            <a:endParaRPr/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04" y="2289835"/>
            <a:ext cx="7785731" cy="184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3"/>
          <p:cNvSpPr/>
          <p:nvPr/>
        </p:nvSpPr>
        <p:spPr>
          <a:xfrm>
            <a:off x="3398084" y="3133725"/>
            <a:ext cx="2343150" cy="914400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/>
        </p:nvSpPr>
        <p:spPr>
          <a:xfrm>
            <a:off x="723960" y="714064"/>
            <a:ext cx="7700760" cy="9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de-DE" sz="2400" b="1" dirty="0">
                <a:solidFill>
                  <a:srgbClr val="333333"/>
                </a:solidFill>
              </a:rPr>
              <a:t>Wie erhalten Sie die 15LP für “Auslandspraxis und Projektarbeit”?</a:t>
            </a:r>
            <a:endParaRPr lang="de-DE" sz="2400" dirty="0"/>
          </a:p>
        </p:txBody>
      </p:sp>
      <p:sp>
        <p:nvSpPr>
          <p:cNvPr id="298" name="Google Shape;298;p14"/>
          <p:cNvSpPr txBox="1"/>
          <p:nvPr/>
        </p:nvSpPr>
        <p:spPr>
          <a:xfrm>
            <a:off x="719279" y="2044700"/>
            <a:ext cx="8160952" cy="2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„zusätzlicher“ Kurs (3 ECTS), der in Korea außerhalb des Haupt- und Nebenfachs belegt wurde, kann für 3 ECTS für „Auslandspraxis und Projektarbeit“ angerechnet werden (unbenotet).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Die Teilnahme an verschiedenen Workshops (oder Exkursionen) in </a:t>
            </a:r>
            <a:endParaRPr lang="de-DE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die von Dr. Myong Hoon Shin (TUCKU-Direktor) organisiert </a:t>
            </a:r>
            <a:endParaRPr lang="de-DE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wurden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kann ebenfalls angerechnet werden (unbenotet).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★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Bitte kontaktieren Sie Dr. Shin und besprechen Sie die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Anrechnung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/>
        </p:nvSpPr>
        <p:spPr>
          <a:xfrm>
            <a:off x="743400" y="1048722"/>
            <a:ext cx="7700760" cy="7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Wie </a:t>
            </a:r>
            <a:r>
              <a:rPr lang="en-US" sz="2400" b="1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erhalten</a:t>
            </a:r>
            <a:r>
              <a:rPr lang="en-US" sz="2400" b="1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Sie die 15LP für “</a:t>
            </a:r>
            <a:r>
              <a:rPr lang="en-US" sz="2400" b="1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Auslandspraxis</a:t>
            </a:r>
            <a:r>
              <a:rPr lang="en-US" sz="2400" b="1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2400" b="1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Projektarbeit</a:t>
            </a:r>
            <a:r>
              <a:rPr lang="en-US" sz="2400" b="1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”?</a:t>
            </a:r>
            <a:endParaRPr dirty="0"/>
          </a:p>
        </p:txBody>
      </p:sp>
      <p:sp>
        <p:nvSpPr>
          <p:cNvPr id="305" name="Google Shape;305;p15"/>
          <p:cNvSpPr/>
          <p:nvPr/>
        </p:nvSpPr>
        <p:spPr>
          <a:xfrm>
            <a:off x="692953" y="1560945"/>
            <a:ext cx="7705440" cy="43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647185" y="2194531"/>
            <a:ext cx="8007287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3"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Teilnahme an einem Praktikum (oder einem Teilzeitjob) kann ebenfalls angerechnet werden (unbenotet) (max. 11ECTS) </a:t>
            </a:r>
          </a:p>
          <a:p>
            <a:pPr lvl="4"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→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Wenn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sich in Korea aufhalten, reichen Sie bitte den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 </a:t>
            </a:r>
            <a:r>
              <a:rPr lang="de-DE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de-DE" sz="2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4"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Proof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bei </a:t>
            </a:r>
            <a:r>
              <a:rPr lang="de-DE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Myong Hoon Shin 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TUCKU-Direktor</a:t>
            </a: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ein.</a:t>
            </a:r>
            <a:r>
              <a:rPr lang="en-US" sz="180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sng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647186" y="5351843"/>
            <a:ext cx="68712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Weitere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Informationen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den BQ-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Leistungspunkten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finden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Sie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Online-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Leitfaden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Website Koreanistik Tübingen &gt; Studium &gt; </a:t>
            </a:r>
            <a:r>
              <a:rPr lang="en-US" sz="1800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Studiengänge</a:t>
            </a:r>
            <a:r>
              <a:rPr lang="en-US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&gt; BA Koreanistik / Korean Studies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/>
          <p:nvPr/>
        </p:nvSpPr>
        <p:spPr>
          <a:xfrm>
            <a:off x="721619" y="1919742"/>
            <a:ext cx="8299289" cy="30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272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einzigartiges Merkmal unseres Austauschprogramms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 </a:t>
            </a:r>
          </a:p>
          <a:p>
            <a:pPr marL="360" marR="0"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Möglichkeit, kostenlos an den von den koreanischen Universitäten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0" marR="0"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angebotenen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Sprachkursen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teilzunehmen</a:t>
            </a:r>
            <a:b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Studenten des Haupt- und Nebenfachs Koreanistik).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Versäumen Sie diese Chance nicht!</a:t>
            </a:r>
            <a:endParaRPr sz="2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Erlernen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koreanischen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Ihnen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Türen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öffnen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intensiver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Korea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beschäftigen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14250" y="828265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u="sng" dirty="0" err="1"/>
              <a:t>Weitere</a:t>
            </a:r>
            <a:r>
              <a:rPr lang="en-US" sz="2800" b="1" u="sng" dirty="0"/>
              <a:t> </a:t>
            </a:r>
            <a:r>
              <a:rPr lang="en-US" sz="2800" b="1" u="sng" dirty="0" err="1"/>
              <a:t>Informationen</a:t>
            </a:r>
            <a:endParaRPr sz="2400" b="1" u="sng" dirty="0"/>
          </a:p>
        </p:txBody>
      </p:sp>
      <p:sp>
        <p:nvSpPr>
          <p:cNvPr id="315" name="Google Shape;315;p16"/>
          <p:cNvSpPr txBox="1">
            <a:spLocks noGrp="1"/>
          </p:cNvSpPr>
          <p:nvPr>
            <p:ph type="body" idx="4294967295"/>
          </p:nvPr>
        </p:nvSpPr>
        <p:spPr>
          <a:xfrm>
            <a:off x="714250" y="1529700"/>
            <a:ext cx="8078768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588"/>
              <a:buNone/>
            </a:pPr>
            <a:r>
              <a:rPr lang="en-US" sz="3400" b="1" dirty="0" err="1"/>
              <a:t>BAföG</a:t>
            </a:r>
            <a:endParaRPr sz="3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dirty="0"/>
          </a:p>
          <a:p>
            <a:pPr marL="342900" lvl="0" indent="-3861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de-DE" sz="2545" dirty="0"/>
              <a:t>Wenn Sie Ihr BAföG-Formular unterschreiben lassen wollen, müssen Sie dies </a:t>
            </a:r>
            <a:r>
              <a:rPr lang="de-DE" sz="2545" b="1" dirty="0"/>
              <a:t>während des Semesters </a:t>
            </a:r>
            <a:r>
              <a:rPr lang="de-DE" sz="2545" dirty="0"/>
              <a:t>tun. </a:t>
            </a:r>
            <a:endParaRPr sz="2545" dirty="0"/>
          </a:p>
          <a:p>
            <a:pPr marL="342900" lvl="0" indent="-3861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de-DE" sz="2545" dirty="0"/>
              <a:t>Sie müssen sich dafür für eine Sprechstunde bei </a:t>
            </a:r>
            <a:r>
              <a:rPr lang="de-DE" sz="2545" dirty="0" smtClean="0"/>
              <a:t>Prof</a:t>
            </a:r>
            <a:r>
              <a:rPr lang="de-DE" sz="2545" dirty="0"/>
              <a:t>. </a:t>
            </a:r>
            <a:r>
              <a:rPr lang="de-DE" sz="2545" dirty="0" smtClean="0"/>
              <a:t>You Jae </a:t>
            </a:r>
            <a:r>
              <a:rPr lang="de-DE" sz="2545" dirty="0"/>
              <a:t>Lee eintragen</a:t>
            </a:r>
            <a:endParaRPr sz="2545" u="sng" dirty="0">
              <a:solidFill>
                <a:schemeClr val="hlink"/>
              </a:solidFill>
            </a:endParaRPr>
          </a:p>
          <a:p>
            <a:pPr marL="228600" lvl="0" indent="-2718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e-DE" sz="2545" dirty="0" smtClean="0"/>
              <a:t>Bringen </a:t>
            </a:r>
            <a:r>
              <a:rPr lang="de-DE" sz="2545" dirty="0"/>
              <a:t>Sie das ausgedruckte BAföG-Formular und Ihr </a:t>
            </a:r>
            <a:r>
              <a:rPr lang="de-DE" sz="2545" b="1" dirty="0"/>
              <a:t>vollständiges Transcript of Recordcs </a:t>
            </a:r>
            <a:r>
              <a:rPr lang="de-DE" sz="2545" dirty="0"/>
              <a:t>mit. Falls ein Kurs fehlt, bringen Sie einen Nachweis mit, dass Sie alle Anforderungen für diesen Kurs erfüllt haben.</a:t>
            </a:r>
            <a:endParaRPr sz="254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>
            <a:spLocks noGrp="1"/>
          </p:cNvSpPr>
          <p:nvPr>
            <p:ph type="title"/>
          </p:nvPr>
        </p:nvSpPr>
        <p:spPr>
          <a:xfrm>
            <a:off x="721620" y="1189913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u="sng" dirty="0"/>
              <a:t>Für Koreanistik </a:t>
            </a:r>
            <a:r>
              <a:rPr lang="en-US" sz="2400" b="1" u="sng" dirty="0" err="1"/>
              <a:t>Hauptfach-Studenten</a:t>
            </a:r>
            <a:r>
              <a:rPr lang="en-US" sz="2400" b="1" u="sng" dirty="0"/>
              <a:t>: BA-</a:t>
            </a:r>
            <a:r>
              <a:rPr lang="en-US" sz="2400" b="1" u="sng" dirty="0" err="1"/>
              <a:t>Abschlussarbeit</a:t>
            </a:r>
            <a:r>
              <a:rPr lang="en-US" sz="2400" b="1" u="sng" dirty="0"/>
              <a:t> </a:t>
            </a:r>
            <a:r>
              <a:rPr lang="en-US" sz="2400" b="1" u="sng" dirty="0" err="1"/>
              <a:t>schreiben</a:t>
            </a:r>
            <a:endParaRPr dirty="0"/>
          </a:p>
        </p:txBody>
      </p:sp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600364" y="1883516"/>
            <a:ext cx="8405091" cy="391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Wenden Sie sich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mindestens ein Semester vor der geplanten Abgabe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Ihrer Bachelorarbeit an Ihren zukünftigen Betreuer.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müssen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deren Zustimmung einholen, um die Arbeit schreiben zu können.</a:t>
            </a:r>
          </a:p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Drei Personen sind für die Betreuung der Bachelorarbeit zuständig: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Dr. You Jae Lee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Geschichte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000" dirty="0"/>
              <a:t>Deutsch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Englisch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  Jun</a:t>
            </a: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.-Prof. Dr. </a:t>
            </a:r>
            <a:r>
              <a:rPr lang="en-US" sz="20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Yewon</a:t>
            </a: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 Lee (Gesellschaft – </a:t>
            </a:r>
            <a:r>
              <a:rPr lang="en-US" sz="20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Englisch</a:t>
            </a: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Dr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Birgit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Geipel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(Kultur – Deutsch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/>
          <p:nvPr/>
        </p:nvSpPr>
        <p:spPr>
          <a:xfrm>
            <a:off x="714600" y="1161738"/>
            <a:ext cx="7936564" cy="74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rgbClr val="333333"/>
                </a:solidFill>
              </a:rPr>
              <a:t>Für Koreanistik Hauptfach-Studenten: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u="sng" dirty="0">
                <a:solidFill>
                  <a:srgbClr val="333333"/>
                </a:solidFill>
              </a:rPr>
              <a:t>Wie können Sie ihr Studium nach Ihrer Wiederkehr in Deutschland planen? </a:t>
            </a:r>
            <a:endParaRPr sz="2400" b="1" u="sng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 txBox="1">
            <a:spLocks noGrp="1"/>
          </p:cNvSpPr>
          <p:nvPr>
            <p:ph type="body" idx="1"/>
          </p:nvPr>
        </p:nvSpPr>
        <p:spPr>
          <a:xfrm>
            <a:off x="612999" y="2556468"/>
            <a:ext cx="8355509" cy="242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Kurse die im 6. Semester angeboten werden können nicht durch andere Kurse substituiert werden – Sie </a:t>
            </a:r>
            <a:r>
              <a:rPr lang="de-DE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müssen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die Kurse die im 6. Semester angeboten werden auch belegen.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müssen mindestens </a:t>
            </a:r>
            <a:r>
              <a:rPr lang="de-DE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 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Kurse nach Ihrer Wiedereinkehr im Sommersemester </a:t>
            </a:r>
            <a:endParaRPr lang="de-DE"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 sz="1600" dirty="0"/>
              <a:t> </a:t>
            </a:r>
            <a:r>
              <a:rPr lang="de-DE" sz="1600" dirty="0" smtClean="0"/>
              <a:t>  </a:t>
            </a:r>
            <a:r>
              <a:rPr lang="de-DE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Koreanistik belegen. Ein Kurs fällt unter „</a:t>
            </a:r>
            <a:r>
              <a:rPr lang="de-DE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HS </a:t>
            </a:r>
            <a:r>
              <a:rPr lang="de-DE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Ausgewählte Themenschwerpunkte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endParaRPr lang="de-DE" sz="1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 sz="1600" dirty="0"/>
              <a:t> </a:t>
            </a:r>
            <a:r>
              <a:rPr lang="de-DE" sz="1600" dirty="0" smtClean="0"/>
              <a:t>  </a:t>
            </a:r>
            <a:r>
              <a:rPr lang="de-DE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 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weiterer Kurs fällt unter „</a:t>
            </a:r>
            <a:r>
              <a:rPr lang="de-DE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 Lektüre Neuere Forschung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Falls Sie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überlegen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Bachelorarbeit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entweder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Prof. You Jae Lee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Jun.-Prof. Dr.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Yewon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schreiben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empfehlen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Ihnen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Kurse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die von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präferierten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angeboten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werden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belegen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2772" y="4883728"/>
            <a:ext cx="2018455" cy="18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>
            <a:spLocks noGrp="1"/>
          </p:cNvSpPr>
          <p:nvPr>
            <p:ph type="body" idx="1"/>
          </p:nvPr>
        </p:nvSpPr>
        <p:spPr>
          <a:xfrm>
            <a:off x="730856" y="1679199"/>
            <a:ext cx="82191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Track / On Time: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de-DE" sz="2000" b="0" i="0" u="none" strike="noStrike" cap="none" dirty="0">
                <a:solidFill>
                  <a:schemeClr val="dk1"/>
                </a:solidFill>
                <a:sym typeface="Arial"/>
              </a:rPr>
              <a:t>Sie fallen in diese Kategorie, wenn Sie schon alle, oder fast alle, Kurse in Ihrem Nebenfach bis zum 6. Semester abgeschlossen haben</a:t>
            </a:r>
            <a:endParaRPr sz="2000" dirty="0"/>
          </a:p>
          <a:p>
            <a:pPr marL="469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Ø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Bevor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/>
              <a:t>Sie die </a:t>
            </a:r>
            <a:r>
              <a:rPr lang="en-US" sz="2000" dirty="0" err="1"/>
              <a:t>Kurse</a:t>
            </a:r>
            <a:r>
              <a:rPr lang="en-US" sz="2000" dirty="0"/>
              <a:t> </a:t>
            </a:r>
            <a:r>
              <a:rPr lang="en-US" sz="2000" dirty="0" err="1"/>
              <a:t>aus</a:t>
            </a:r>
            <a:r>
              <a:rPr lang="en-US" sz="2000" dirty="0"/>
              <a:t> dem 6. Semester </a:t>
            </a:r>
            <a:r>
              <a:rPr lang="en-US" sz="2000" dirty="0" err="1" smtClean="0"/>
              <a:t>besuchen</a:t>
            </a:r>
            <a:r>
              <a:rPr lang="en-US" sz="2000" dirty="0" smtClean="0"/>
              <a:t>, </a:t>
            </a:r>
            <a:r>
              <a:rPr lang="en-US" sz="2000" dirty="0" err="1"/>
              <a:t>sollten</a:t>
            </a:r>
            <a:r>
              <a:rPr lang="en-US" sz="2000" dirty="0"/>
              <a:t> Sie </a:t>
            </a:r>
            <a:r>
              <a:rPr lang="en-US" sz="2000" dirty="0" err="1"/>
              <a:t>sich</a:t>
            </a:r>
            <a:r>
              <a:rPr lang="en-US" sz="2000" dirty="0"/>
              <a:t> Gedanken </a:t>
            </a:r>
            <a:r>
              <a:rPr lang="en-US" sz="2000" dirty="0" err="1"/>
              <a:t>über</a:t>
            </a:r>
            <a:r>
              <a:rPr lang="en-US" sz="2000" dirty="0"/>
              <a:t> das </a:t>
            </a:r>
            <a:r>
              <a:rPr lang="en-US" sz="2000" b="1" dirty="0"/>
              <a:t>Thema </a:t>
            </a:r>
            <a:r>
              <a:rPr lang="en-US" sz="2000" b="1" dirty="0" err="1"/>
              <a:t>Ihrer</a:t>
            </a:r>
            <a:r>
              <a:rPr lang="en-US" sz="2000" b="1" dirty="0"/>
              <a:t> </a:t>
            </a:r>
            <a:r>
              <a:rPr lang="en-US" sz="2000" b="1" dirty="0" err="1"/>
              <a:t>Bachelorarbeit</a:t>
            </a:r>
            <a:r>
              <a:rPr lang="en-US" sz="2000" b="1" dirty="0"/>
              <a:t> </a:t>
            </a:r>
            <a:r>
              <a:rPr lang="en-US" sz="2000" dirty="0" err="1"/>
              <a:t>machen</a:t>
            </a:r>
            <a:r>
              <a:rPr lang="en-US" sz="2000" dirty="0"/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Wenn Sie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Thema </a:t>
            </a:r>
            <a:r>
              <a:rPr lang="en-US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Beginn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6. Semesters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entschieden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theoretisch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Abschluss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6. Semester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machen</a:t>
            </a:r>
            <a:endParaRPr lang="en-US"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Falls dies nicht der Fall sein sollte, dann melden Sie sich </a:t>
            </a:r>
            <a:endParaRPr lang="de-DE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zum </a:t>
            </a:r>
            <a:r>
              <a:rPr lang="de-DE" sz="200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Ende des 6. Semester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dem Professor, bei dem Sie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vorhaben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Bachelorarbeit zu schreiben. Dann können Sie sich </a:t>
            </a:r>
            <a:endParaRPr lang="de-DE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gemeinsam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Thema überlegen und im besten Fall im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Semester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 Schreiben der Bachelorarbeit anfangen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/>
          <p:nvPr/>
        </p:nvSpPr>
        <p:spPr>
          <a:xfrm>
            <a:off x="721649" y="1103836"/>
            <a:ext cx="7997477" cy="267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Normal Track:</a:t>
            </a:r>
            <a:endParaRPr sz="24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2400" b="1" dirty="0">
              <a:solidFill>
                <a:srgbClr val="333333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fallen in diese Kategorie, wenn Sie im 6. Semester noch einige Kurse in Ihrem Nebenfach belegen müssen</a:t>
            </a:r>
            <a:endParaRPr sz="2400"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</a:rPr>
              <a:t>Belegen Sie </a:t>
            </a:r>
            <a:r>
              <a:rPr lang="de-DE" sz="2400" b="1" dirty="0">
                <a:solidFill>
                  <a:schemeClr val="dk1"/>
                </a:solidFill>
              </a:rPr>
              <a:t>alle</a:t>
            </a:r>
            <a:r>
              <a:rPr lang="de-DE" sz="2400" dirty="0">
                <a:solidFill>
                  <a:schemeClr val="dk1"/>
                </a:solidFill>
              </a:rPr>
              <a:t> Kurse (Nebenfach und Hauptfach), die Sie für Ihren Abschluss benötigen zwischen dem 6ten und 8ten Semester</a:t>
            </a:r>
            <a:endParaRPr sz="2400" dirty="0"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Schreiben Sie Ihre Bachelorarbeit im 7ten oder 8ten Semester</a:t>
            </a:r>
            <a:endParaRPr sz="24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24C6DAF2-9DAD-2C5C-FDFB-DA34719A0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>
            <a:extLst>
              <a:ext uri="{FF2B5EF4-FFF2-40B4-BE49-F238E27FC236}">
                <a16:creationId xmlns:a16="http://schemas.microsoft.com/office/drawing/2014/main" id="{D24FC3F8-47A9-C4C6-8629-4A5170C2C517}"/>
              </a:ext>
            </a:extLst>
          </p:cNvPr>
          <p:cNvSpPr txBox="1"/>
          <p:nvPr/>
        </p:nvSpPr>
        <p:spPr>
          <a:xfrm>
            <a:off x="721649" y="586627"/>
            <a:ext cx="8034423" cy="55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Behind Track: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Sie fallen in diese Kategorie, wenn Sie noch Kurse aus dem 2 &amp; 3 Semester belegen müssen oder Sie während Ihres Auslandsaufenthalts keine zusätzlichen Kurse belegt haben</a:t>
            </a:r>
            <a:endParaRPr sz="1900" dirty="0"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de-DE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können sämtliche Kurse die unter das Modul KOR-BA-08 oder KOR-BA-09 fallen auch für die Kurse anrechnen lassen, die Sie hätten eigentlich im 2 &amp; 3 Semester besuchen sollen. Bitte beachten Sie dabei, dass die Kurse, die im sechsten Semester angeboten werden, auch nur für das sechste Semester angerechnet werden können.</a:t>
            </a:r>
            <a:endParaRPr sz="1900" dirty="0"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de-DE" sz="19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Für sowohl den </a:t>
            </a:r>
            <a:r>
              <a:rPr lang="de-DE" sz="19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Normal Track</a:t>
            </a:r>
            <a:r>
              <a:rPr lang="de-DE" sz="19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als auch den </a:t>
            </a:r>
            <a:r>
              <a:rPr lang="de-DE" sz="19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Behind Track </a:t>
            </a:r>
            <a:r>
              <a:rPr lang="de-DE" sz="19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empfehlen wir: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Machen Sie sich frühzeitig Gedanken über Ihr Bachelorarbeitsthema. Melden Sie sich außerdem frühzeitig bei dem Professor, bei dem Sie planen Ihre Bachelorarbeit zu schreiben.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/>
          <p:nvPr/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38320" cy="692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/>
          <p:nvPr/>
        </p:nvSpPr>
        <p:spPr>
          <a:xfrm>
            <a:off x="719279" y="312120"/>
            <a:ext cx="5699993" cy="15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Vielen</a:t>
            </a:r>
            <a:r>
              <a:rPr lang="en-US" sz="480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Dank für </a:t>
            </a:r>
            <a:r>
              <a:rPr lang="en-US" sz="4800" dirty="0" err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Ihre</a:t>
            </a:r>
            <a:r>
              <a:rPr lang="en-US" sz="480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Aufmerksamkeit</a:t>
            </a:r>
            <a:r>
              <a:rPr lang="en-US" sz="480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86040" y="4617720"/>
            <a:ext cx="404892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Universität Tübingen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AOI, Abt. Koreanistik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Wilhelmstr. 133, 72074 Tübingen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E: koreanistik@uni-tuebingen.de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W: www.korea.uni-tuebingen.de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 rot="5400000">
            <a:off x="7581600" y="5680440"/>
            <a:ext cx="2924280" cy="2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</a:t>
            </a: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7439760" y="181512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160" y="1011431"/>
            <a:ext cx="8615680" cy="4977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" y="872858"/>
            <a:ext cx="8717280" cy="539678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/>
          <p:nvPr/>
        </p:nvSpPr>
        <p:spPr>
          <a:xfrm>
            <a:off x="6573520" y="457200"/>
            <a:ext cx="1808480" cy="883920"/>
          </a:xfrm>
          <a:prstGeom prst="wedgeRectCallout">
            <a:avLst>
              <a:gd name="adj1" fmla="val -102855"/>
              <a:gd name="adj2" fmla="val 60201"/>
            </a:avLst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Scrollen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Sie </a:t>
            </a:r>
            <a:r>
              <a:rPr lang="en-US" sz="20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herunter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0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438150" y="3867150"/>
            <a:ext cx="2495550" cy="120015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4"/>
          <p:cNvCxnSpPr/>
          <p:nvPr/>
        </p:nvCxnSpPr>
        <p:spPr>
          <a:xfrm flipH="1">
            <a:off x="3061724" y="4057650"/>
            <a:ext cx="918210" cy="40957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2" name="Google Shape;212;p4"/>
          <p:cNvSpPr txBox="1"/>
          <p:nvPr/>
        </p:nvSpPr>
        <p:spPr>
          <a:xfrm>
            <a:off x="4107958" y="3616076"/>
            <a:ext cx="4750018" cy="830956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Downloaden Sie die Dateien und konvertieren Sie diese anschließend </a:t>
            </a:r>
            <a:r>
              <a:rPr lang="de-DE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das Word Format</a:t>
            </a:r>
            <a:r>
              <a:rPr lang="de-D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de-D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Füllen Sie das Dokument anschließend aus!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/>
          <p:nvPr/>
        </p:nvSpPr>
        <p:spPr>
          <a:xfrm>
            <a:off x="533369" y="3799833"/>
            <a:ext cx="8072582" cy="18507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>
            <a:spLocks noGrp="1"/>
          </p:cNvSpPr>
          <p:nvPr>
            <p:ph type="title"/>
          </p:nvPr>
        </p:nvSpPr>
        <p:spPr>
          <a:xfrm>
            <a:off x="719280" y="1087668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/>
              <a:t>Exchange Grade Transfer</a:t>
            </a:r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>
            <a:off x="719279" y="1690254"/>
            <a:ext cx="8055443" cy="442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Nachdem Sie das Formular ausgefüllt haben, senden Sie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DREI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unten aufgeführten Dokumente als </a:t>
            </a:r>
            <a:r>
              <a:rPr lang="de-DE" sz="20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eine </a:t>
            </a:r>
            <a:r>
              <a:rPr lang="de-DE" sz="20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einzige Datei </a:t>
            </a:r>
            <a:endParaRPr lang="de-DE" sz="2000" b="1" i="0" u="none" strike="noStrike" cap="none" dirty="0" smtClean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(</a:t>
            </a:r>
            <a:r>
              <a:rPr lang="de-DE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bitte fügen Sie die 3 seperaten Dateien </a:t>
            </a:r>
            <a:r>
              <a:rPr lang="de-DE" sz="200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zu einer PDF </a:t>
            </a:r>
            <a:r>
              <a:rPr lang="de-DE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zusammen) </a:t>
            </a:r>
            <a:r>
              <a:rPr lang="de-DE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 b="0" dirty="0"/>
              <a:t> </a:t>
            </a:r>
            <a:r>
              <a:rPr lang="de-DE" sz="2000" b="0" dirty="0" smtClean="0"/>
              <a:t> 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diesen Link (ebenfalls auf der Website):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://</a:t>
            </a:r>
            <a:r>
              <a:rPr lang="en-US" sz="16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unitcmy.sharepoint.com</a:t>
            </a:r>
            <a:r>
              <a:rPr lang="en-US" sz="16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/:f:/</a:t>
            </a:r>
            <a:r>
              <a:rPr lang="en-US" sz="16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g/personal/ankla01_cloud_unituebingen_de/EhM2t3b1KOBGu9AKM1VUrUQB39oiNd-i_MpHYDm-TUpIng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ausgefüllte Word Dokument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e-DE" sz="2000" dirty="0"/>
              <a:t>Ihr </a:t>
            </a:r>
            <a:r>
              <a:rPr lang="de-DE" sz="2000" b="1" dirty="0"/>
              <a:t>Auslandsjahrzertifikat</a:t>
            </a:r>
            <a:r>
              <a:rPr lang="de-DE" sz="2000" dirty="0"/>
              <a:t> (Dazu gehören auch Zertifikate von Inhaltskurse, wenn Sie diese anrechnen lassen wollen)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</a:t>
            </a:r>
            <a:r>
              <a:rPr lang="de-DE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Sprachzertifikate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Level 3 &amp; 4. (Auch Level 5, falls dies für Sie relevant ist.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/>
          <p:nvPr/>
        </p:nvSpPr>
        <p:spPr>
          <a:xfrm>
            <a:off x="714240" y="1128332"/>
            <a:ext cx="7700760" cy="35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die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Noten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eintragen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lassen</a:t>
            </a:r>
            <a:r>
              <a:rPr lang="en-US" sz="2400" b="1" i="0" u="none" strike="noStrike" cap="none" dirty="0">
                <a:solidFill>
                  <a:srgbClr val="2D201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721620" y="1676738"/>
            <a:ext cx="7700760" cy="45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Noten werden </a:t>
            </a:r>
            <a:r>
              <a:rPr lang="de-DE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de-DE" sz="240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automatisch in das deutsche Universitätssystem übertragen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Füllen Sie das </a:t>
            </a:r>
            <a:r>
              <a:rPr lang="de-D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„Notentransfer“ (exchange grades) Word Dokument 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aus, welches auf Ihre Situation zutrifft </a:t>
            </a:r>
            <a:r>
              <a:rPr lang="de-DE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(https://uni-tuebingen.de/fakultaeten/philosophische-fakultaet/fachbereiche/asien-orient-wissenschaften/koreanistik/tucku/studienleistungen-in-korea/)</a:t>
            </a: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Erledigen Sie dies bitte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unverzüglich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nachdem </a:t>
            </a:r>
            <a:r>
              <a:rPr lang="de-DE" sz="2400" dirty="0">
                <a:solidFill>
                  <a:schemeClr val="dk1"/>
                </a:solidFill>
              </a:rPr>
              <a:t>Sie zurück in </a:t>
            </a:r>
            <a:r>
              <a:rPr lang="de-DE" sz="2400" u="sng" dirty="0">
                <a:solidFill>
                  <a:schemeClr val="dk1"/>
                </a:solidFill>
              </a:rPr>
              <a:t>Tübingen</a:t>
            </a:r>
            <a:r>
              <a:rPr lang="de-DE" sz="2400" dirty="0">
                <a:solidFill>
                  <a:schemeClr val="dk1"/>
                </a:solidFill>
              </a:rPr>
              <a:t> angekommen sind!!!</a:t>
            </a: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Füllen Sie das Dokument sowohl mit Ihren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Sprachkursen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als auch mit Ihren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Inhaltskursen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aus</a:t>
            </a:r>
            <a:endParaRPr lang="de-DE" sz="2400" dirty="0">
              <a:solidFill>
                <a:schemeClr val="dk1"/>
              </a:solidFill>
            </a:endParaRP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FDB5F46B-C645-AB85-FAB7-B721F64A1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>
            <a:extLst>
              <a:ext uri="{FF2B5EF4-FFF2-40B4-BE49-F238E27FC236}">
                <a16:creationId xmlns:a16="http://schemas.microsoft.com/office/drawing/2014/main" id="{83272906-560D-97B2-2FD5-9E395E6615B7}"/>
              </a:ext>
            </a:extLst>
          </p:cNvPr>
          <p:cNvSpPr txBox="1"/>
          <p:nvPr/>
        </p:nvSpPr>
        <p:spPr>
          <a:xfrm>
            <a:off x="714240" y="1128332"/>
            <a:ext cx="7700760" cy="35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411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Sie die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Noten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eintragen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lassen</a:t>
            </a:r>
            <a:r>
              <a:rPr lang="en-US" sz="2400" b="1" i="0" u="none" strike="noStrike" cap="none" dirty="0">
                <a:solidFill>
                  <a:srgbClr val="2D201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>
            <a:extLst>
              <a:ext uri="{FF2B5EF4-FFF2-40B4-BE49-F238E27FC236}">
                <a16:creationId xmlns:a16="http://schemas.microsoft.com/office/drawing/2014/main" id="{569F7A27-A804-73D0-AAFA-E745C9233B64}"/>
              </a:ext>
            </a:extLst>
          </p:cNvPr>
          <p:cNvSpPr txBox="1"/>
          <p:nvPr/>
        </p:nvSpPr>
        <p:spPr>
          <a:xfrm>
            <a:off x="721620" y="1676738"/>
            <a:ext cx="7700760" cy="458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Wichtige Information:</a:t>
            </a:r>
            <a:endParaRPr lang="de-DE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ECTs in Korea werden als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vollständige 6 ECTs Kurse 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Deutschland angerechnet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de-DE" sz="2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müssen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dementsprechend entweder eine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Abschlussprüfung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oder eine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Hausarbeit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einem Inhaltskurs abgeben. (Sie müssen diesen Kurs bestehen)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müssen außerdem Ihre </a:t>
            </a:r>
            <a:r>
              <a:rPr lang="de-DE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Sprachkurszertifikate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de-DE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anderweitige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Zertifikate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sowohl in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Englisch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als auch auf </a:t>
            </a:r>
            <a:r>
              <a:rPr lang="de-DE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Koreanisch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physisch</a:t>
            </a:r>
            <a:r>
              <a:rPr lang="de-DE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zurück nach Deutschland mitnehmen. (Ausgenommen sind die Ewha und Yonsei Universität)</a:t>
            </a:r>
          </a:p>
          <a:p>
            <a:pPr marL="343080" marR="0" lvl="0" indent="-34272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810720" y="1056989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 err="1"/>
              <a:t>Notenanrechnung</a:t>
            </a:r>
            <a:r>
              <a:rPr lang="en-US" sz="2400" b="1" dirty="0"/>
              <a:t> – </a:t>
            </a:r>
            <a:r>
              <a:rPr lang="en-US" sz="2400" b="1" dirty="0" err="1"/>
              <a:t>zusätzliche</a:t>
            </a:r>
            <a:r>
              <a:rPr lang="en-US" sz="2400" b="1" dirty="0"/>
              <a:t> </a:t>
            </a:r>
            <a:r>
              <a:rPr lang="en-US" sz="2400" b="1" dirty="0" err="1"/>
              <a:t>Inhaltskurse</a:t>
            </a:r>
            <a:endParaRPr dirty="0"/>
          </a:p>
        </p:txBody>
      </p:sp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638000" y="1712386"/>
            <a:ext cx="7700760" cy="344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lnSpcReduction="10000"/>
          </a:bodyPr>
          <a:lstStyle/>
          <a:p>
            <a:pPr marL="34326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Wenn Sie sich die zusätzlichen inhaltlichen Kurse, die Sie in Korea belegt haben, als einen der inhaltlichen Kurse anrechnen lassen wollen - einen der Kurse, die Sie im 2. und 3. Semester hätten belegen sollen, aber nicht bestanden haben - ist dies möglich. </a:t>
            </a:r>
            <a:r>
              <a:rPr lang="de-DE" sz="20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Schreiben Sie dafür den genauen Namen des Moduls aus dem Tübinger Studienplan in das Word-Dokument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de-DE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Bsp. Modul Kor-BA-09:Aufbaumodul/ PS Gesellschaft Koreas)</a:t>
            </a:r>
          </a:p>
          <a:p>
            <a:pPr marL="34326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Zusätzliche Kurse, die Sie in Korea belegt haben (die </a:t>
            </a:r>
            <a:r>
              <a:rPr lang="de-DE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keinen Bezug zu Ihrem Haupt- oder Nebenfach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besitzen), können ebenfalls für Ihr </a:t>
            </a:r>
            <a:r>
              <a:rPr lang="de-DE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Interkulturelle Kompetenz-Modul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angerechnet werden, wenn Sie den Namen des Moduls als „Modul BQ:Interkulturelle Kompetenz“ eintragen und den Rest ausfüllen</a:t>
            </a:r>
          </a:p>
          <a:p>
            <a:pPr marL="343080" marR="0" lvl="0" indent="-342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57301C8D-C680-A849-C27B-0E8003A5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>
            <a:extLst>
              <a:ext uri="{FF2B5EF4-FFF2-40B4-BE49-F238E27FC236}">
                <a16:creationId xmlns:a16="http://schemas.microsoft.com/office/drawing/2014/main" id="{88489912-F3CC-A1F5-4F40-8A83203F4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720" y="1056989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 err="1"/>
              <a:t>Notenanrechnung</a:t>
            </a:r>
            <a:r>
              <a:rPr lang="en-US" sz="2400" b="1" dirty="0"/>
              <a:t> – </a:t>
            </a:r>
            <a:r>
              <a:rPr lang="en-US" sz="2400" b="1" dirty="0" err="1"/>
              <a:t>zusätzliche</a:t>
            </a:r>
            <a:r>
              <a:rPr lang="en-US" sz="2400" b="1" dirty="0"/>
              <a:t> </a:t>
            </a:r>
            <a:r>
              <a:rPr lang="en-US" sz="2400" b="1" dirty="0" err="1"/>
              <a:t>Inhaltskurse</a:t>
            </a:r>
            <a:endParaRPr dirty="0"/>
          </a:p>
        </p:txBody>
      </p:sp>
      <p:sp>
        <p:nvSpPr>
          <p:cNvPr id="232" name="Google Shape;232;p7">
            <a:extLst>
              <a:ext uri="{FF2B5EF4-FFF2-40B4-BE49-F238E27FC236}">
                <a16:creationId xmlns:a16="http://schemas.microsoft.com/office/drawing/2014/main" id="{51669FAB-09E4-FB92-0917-0B822C594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619" y="2124457"/>
            <a:ext cx="8000349" cy="260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Wenn der Kurs von Dr. Myong Hoon Shin (TUCKU-Direktor) geleitet wurde, wenden Sie sich bitte an Dr. Shin, </a:t>
            </a:r>
            <a:endParaRPr lang="de-DE" sz="2000" b="0" i="0" u="none" strike="noStrike" cap="none" dirty="0" smtClean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de-DE" sz="2000" dirty="0">
                <a:solidFill>
                  <a:srgbClr val="333333"/>
                </a:solidFill>
              </a:rPr>
              <a:t> </a:t>
            </a:r>
            <a:r>
              <a:rPr lang="de-DE" sz="2000" dirty="0" smtClean="0">
                <a:solidFill>
                  <a:srgbClr val="333333"/>
                </a:solidFill>
              </a:rPr>
              <a:t>    </a:t>
            </a:r>
            <a:r>
              <a:rPr lang="de-DE" sz="2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damit 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die ECTs Punkte in ihrem deutschen Transkript angerechnet </a:t>
            </a:r>
            <a:r>
              <a:rPr lang="de-DE" sz="2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de-DE" sz="2000" dirty="0">
                <a:solidFill>
                  <a:srgbClr val="333333"/>
                </a:solidFill>
              </a:rPr>
              <a:t> </a:t>
            </a:r>
            <a:r>
              <a:rPr lang="de-DE" sz="2000" dirty="0" smtClean="0">
                <a:solidFill>
                  <a:srgbClr val="333333"/>
                </a:solidFill>
              </a:rPr>
              <a:t>    </a:t>
            </a:r>
            <a:r>
              <a:rPr lang="de-DE" sz="2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werden 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können. </a:t>
            </a:r>
            <a:endParaRPr lang="de-DE" sz="2000" b="0" i="0" u="none" strike="noStrike" cap="none" dirty="0" smtClean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de-DE" sz="2000" dirty="0">
                <a:solidFill>
                  <a:srgbClr val="333333"/>
                </a:solidFill>
              </a:rPr>
              <a:t> </a:t>
            </a:r>
            <a:r>
              <a:rPr lang="de-DE" sz="2000" dirty="0" smtClean="0">
                <a:solidFill>
                  <a:srgbClr val="333333"/>
                </a:solidFill>
              </a:rPr>
              <a:t>   </a:t>
            </a:r>
            <a:r>
              <a:rPr lang="de-DE" sz="2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Füllen Sie es nicht auf dem Anrechnungsformular aus und </a:t>
            </a:r>
            <a:endParaRPr lang="de-DE" sz="2000" b="0" i="0" u="none" strike="noStrike" cap="none" dirty="0" smtClean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de-DE" sz="2000" dirty="0">
                <a:solidFill>
                  <a:srgbClr val="333333"/>
                </a:solidFill>
              </a:rPr>
              <a:t> </a:t>
            </a:r>
            <a:r>
              <a:rPr lang="de-DE" sz="2000" dirty="0" smtClean="0">
                <a:solidFill>
                  <a:srgbClr val="333333"/>
                </a:solidFill>
              </a:rPr>
              <a:t>    </a:t>
            </a:r>
            <a:r>
              <a:rPr lang="de-DE" sz="2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schicken 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Sie </a:t>
            </a:r>
            <a:r>
              <a:rPr lang="de-DE" sz="2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keine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E-Mail an Prof. </a:t>
            </a:r>
            <a:r>
              <a:rPr lang="de-DE" sz="2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Lee 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für diese speziellen Kurse. </a:t>
            </a:r>
            <a:endParaRPr lang="de-DE" sz="2000" b="0" i="0" u="none" strike="noStrike" cap="none" dirty="0" smtClean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None/>
            </a:pPr>
            <a:r>
              <a:rPr lang="de-DE" sz="2000" dirty="0">
                <a:solidFill>
                  <a:srgbClr val="333333"/>
                </a:solidFill>
              </a:rPr>
              <a:t> </a:t>
            </a:r>
            <a:r>
              <a:rPr lang="de-DE" sz="2000" dirty="0" smtClean="0">
                <a:solidFill>
                  <a:srgbClr val="333333"/>
                </a:solidFill>
              </a:rPr>
              <a:t>    </a:t>
            </a:r>
            <a:r>
              <a:rPr lang="de-DE" sz="2000" b="0" i="0" u="sng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de-DE" sz="2000" b="0" i="0" u="sng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Shin ist dafür zuständig</a:t>
            </a:r>
            <a:r>
              <a:rPr lang="de-DE" sz="2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2111</Words>
  <Application>Microsoft Office PowerPoint</Application>
  <PresentationFormat>Bildschirmpräsentation (4:3)</PresentationFormat>
  <Paragraphs>397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Noto Sans Symbols</vt:lpstr>
      <vt:lpstr>Arial</vt:lpstr>
      <vt:lpstr>Calibri</vt:lpstr>
      <vt:lpstr>Times New Roman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Exchange Grade Transfer</vt:lpstr>
      <vt:lpstr>PowerPoint-Präsentation</vt:lpstr>
      <vt:lpstr>PowerPoint-Präsentation</vt:lpstr>
      <vt:lpstr>Notenanrechnung – zusätzliche Inhaltskurse</vt:lpstr>
      <vt:lpstr>Notenanrechnung – zusätzliche Inhaltskurse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BQ Module </vt:lpstr>
      <vt:lpstr>PowerPoint-Präsentation</vt:lpstr>
      <vt:lpstr>PowerPoint-Präsentation</vt:lpstr>
      <vt:lpstr>Weitere Informationen</vt:lpstr>
      <vt:lpstr>Für Koreanistik Hauptfach-Studenten: BA-Abschlussarbeit schreiben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christian zander</dc:creator>
  <cp:lastModifiedBy>Euna</cp:lastModifiedBy>
  <cp:revision>33</cp:revision>
  <dcterms:created xsi:type="dcterms:W3CDTF">2010-09-13T12:09:07Z</dcterms:created>
  <dcterms:modified xsi:type="dcterms:W3CDTF">2025-01-21T19:38:00Z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BBDO Services GmbH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