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5" r:id="rId1"/>
  </p:sldMasterIdLst>
  <p:notesMasterIdLst>
    <p:notesMasterId r:id="rId38"/>
  </p:notesMasterIdLst>
  <p:sldIdLst>
    <p:sldId id="256" r:id="rId2"/>
    <p:sldId id="294" r:id="rId3"/>
    <p:sldId id="295" r:id="rId4"/>
    <p:sldId id="257" r:id="rId5"/>
    <p:sldId id="258" r:id="rId6"/>
    <p:sldId id="290" r:id="rId7"/>
    <p:sldId id="259" r:id="rId8"/>
    <p:sldId id="260" r:id="rId9"/>
    <p:sldId id="261" r:id="rId10"/>
    <p:sldId id="262" r:id="rId11"/>
    <p:sldId id="263" r:id="rId12"/>
    <p:sldId id="264" r:id="rId13"/>
    <p:sldId id="266" r:id="rId14"/>
    <p:sldId id="267" r:id="rId15"/>
    <p:sldId id="268" r:id="rId16"/>
    <p:sldId id="269" r:id="rId17"/>
    <p:sldId id="270" r:id="rId18"/>
    <p:sldId id="288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87" r:id="rId27"/>
    <p:sldId id="278" r:id="rId28"/>
    <p:sldId id="283" r:id="rId29"/>
    <p:sldId id="284" r:id="rId30"/>
    <p:sldId id="286" r:id="rId31"/>
    <p:sldId id="292" r:id="rId32"/>
    <p:sldId id="279" r:id="rId33"/>
    <p:sldId id="293" r:id="rId34"/>
    <p:sldId id="291" r:id="rId35"/>
    <p:sldId id="281" r:id="rId36"/>
    <p:sldId id="282" r:id="rId37"/>
  </p:sldIdLst>
  <p:sldSz cx="12192000" cy="6858000"/>
  <p:notesSz cx="6858000" cy="9144000"/>
  <p:embeddedFontLst>
    <p:embeddedFont>
      <p:font typeface="Century Gothic" panose="020B0502020202020204" pitchFamily="34" charset="0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969FE59-113A-40EF-A23E-E1DE5BFF1DE8}">
  <a:tblStyle styleId="{2969FE59-113A-40EF-A23E-E1DE5BFF1DE8}" styleName="Table_0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CEF"/>
          </a:solidFill>
        </a:fill>
      </a:tcStyle>
    </a:wholeTbl>
    <a:band1H>
      <a:tcTxStyle/>
      <a:tcStyle>
        <a:tcBdr/>
        <a:fill>
          <a:solidFill>
            <a:srgbClr val="CFD8DD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8DD"/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254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E9ECEF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/>
        <a:fill>
          <a:solidFill>
            <a:srgbClr val="E9ECEF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326"/>
    <p:restoredTop sz="94658"/>
  </p:normalViewPr>
  <p:slideViewPr>
    <p:cSldViewPr snapToGrid="0" snapToObjects="1">
      <p:cViewPr varScale="1">
        <p:scale>
          <a:sx n="98" d="100"/>
          <a:sy n="98" d="100"/>
        </p:scale>
        <p:origin x="232" y="6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0" name="Google Shape;24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557b84db14_1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557b84db14_1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557b84db14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557b84db14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2" name="Google Shape;312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557b84db14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557b84db14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foli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200"/>
              <a:buFont typeface="Century Gothic"/>
              <a:buNone/>
              <a:defRPr sz="7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rgbClr val="86D1D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ctr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ctr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ctr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ctr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ctr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ctr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ctr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ctr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noramabild mit Beschriftung">
  <p:cSld name="Panoramabild mit Beschriftung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entury Gothic"/>
              <a:buNone/>
              <a:defRPr sz="24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>
            <a:spLocks noGrp="1"/>
          </p:cNvSpPr>
          <p:nvPr>
            <p:ph type="pic" idx="2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45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>
          <a:xfrm>
            <a:off x="1154956" y="5367325"/>
            <a:ext cx="8825656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Beschriftung">
  <p:cSld name="Titel und Beschriftung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Century Gothic"/>
              <a:buNone/>
              <a:defRPr sz="48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body" idx="1"/>
          </p:nvPr>
        </p:nvSpPr>
        <p:spPr>
          <a:xfrm>
            <a:off x="1154954" y="3657600"/>
            <a:ext cx="8825659" cy="23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itat mit Beschriftung">
  <p:cSld name="Zitat mit Beschriftung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Century Gothic"/>
              <a:buNone/>
              <a:defRPr sz="48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body" idx="1"/>
          </p:nvPr>
        </p:nvSpPr>
        <p:spPr>
          <a:xfrm>
            <a:off x="1930400" y="3771174"/>
            <a:ext cx="7279649" cy="342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None/>
              <a:defRPr sz="1400" b="0" i="0" u="none" strike="noStrike" cap="small">
                <a:solidFill>
                  <a:srgbClr val="86D1D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body" idx="2"/>
          </p:nvPr>
        </p:nvSpPr>
        <p:spPr>
          <a:xfrm>
            <a:off x="1154954" y="4350657"/>
            <a:ext cx="8825659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94" name="Google Shape;94;p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200" b="0" i="0" u="none" strike="noStrike" cap="none">
                <a:solidFill>
                  <a:srgbClr val="86D1D8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95" name="Google Shape;95;p13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2200" b="0" i="0" u="none" strike="noStrike" cap="none">
                <a:solidFill>
                  <a:srgbClr val="86D1D8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enskarte">
  <p:cSld name="Namenskarte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Century Gothic"/>
              <a:buNone/>
              <a:defRPr sz="40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rgbClr val="86D1D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9" name="Google Shape;99;p14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1" name="Google Shape;101;p14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Spalte">
  <p:cSld name="3 Spalte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  <a:defRPr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15"/>
          <p:cNvSpPr txBox="1"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rgbClr val="86D1D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440"/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5" name="Google Shape;105;p15"/>
          <p:cNvSpPr txBox="1">
            <a:spLocks noGrp="1"/>
          </p:cNvSpPr>
          <p:nvPr>
            <p:ph type="body" idx="2"/>
          </p:nvPr>
        </p:nvSpPr>
        <p:spPr>
          <a:xfrm>
            <a:off x="652463" y="2667000"/>
            <a:ext cx="2927350" cy="3589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6" name="Google Shape;106;p15"/>
          <p:cNvSpPr txBox="1">
            <a:spLocks noGrp="1"/>
          </p:cNvSpPr>
          <p:nvPr>
            <p:ph type="body" idx="3"/>
          </p:nvPr>
        </p:nvSpPr>
        <p:spPr>
          <a:xfrm>
            <a:off x="3883659" y="1981200"/>
            <a:ext cx="2936241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rgbClr val="86D1D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440"/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7" name="Google Shape;107;p15"/>
          <p:cNvSpPr txBox="1">
            <a:spLocks noGrp="1"/>
          </p:cNvSpPr>
          <p:nvPr>
            <p:ph type="body" idx="4"/>
          </p:nvPr>
        </p:nvSpPr>
        <p:spPr>
          <a:xfrm>
            <a:off x="3873106" y="2667000"/>
            <a:ext cx="2946794" cy="3589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8" name="Google Shape;108;p15"/>
          <p:cNvSpPr txBox="1">
            <a:spLocks noGrp="1"/>
          </p:cNvSpPr>
          <p:nvPr>
            <p:ph type="body" idx="5"/>
          </p:nvPr>
        </p:nvSpPr>
        <p:spPr>
          <a:xfrm>
            <a:off x="7124700" y="1981200"/>
            <a:ext cx="293211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rgbClr val="86D1D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440"/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9" name="Google Shape;109;p15"/>
          <p:cNvSpPr txBox="1">
            <a:spLocks noGrp="1"/>
          </p:cNvSpPr>
          <p:nvPr>
            <p:ph type="body" idx="6"/>
          </p:nvPr>
        </p:nvSpPr>
        <p:spPr>
          <a:xfrm>
            <a:off x="7124700" y="2667000"/>
            <a:ext cx="2932113" cy="3589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cxnSp>
        <p:nvCxnSpPr>
          <p:cNvPr id="110" name="Google Shape;110;p15"/>
          <p:cNvCxnSpPr/>
          <p:nvPr/>
        </p:nvCxnSpPr>
        <p:spPr>
          <a:xfrm>
            <a:off x="3726142" y="2133600"/>
            <a:ext cx="0" cy="3962400"/>
          </a:xfrm>
          <a:prstGeom prst="straightConnector1">
            <a:avLst/>
          </a:prstGeom>
          <a:noFill/>
          <a:ln w="12700" cap="flat" cmpd="sng">
            <a:solidFill>
              <a:srgbClr val="86D1D8">
                <a:alpha val="4000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1" name="Google Shape;111;p15"/>
          <p:cNvCxnSpPr/>
          <p:nvPr/>
        </p:nvCxnSpPr>
        <p:spPr>
          <a:xfrm>
            <a:off x="6962227" y="2133600"/>
            <a:ext cx="0" cy="3966882"/>
          </a:xfrm>
          <a:prstGeom prst="straightConnector1">
            <a:avLst/>
          </a:prstGeom>
          <a:noFill/>
          <a:ln w="12700" cap="flat" cmpd="sng">
            <a:solidFill>
              <a:srgbClr val="86D1D8">
                <a:alpha val="4000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2" name="Google Shape;112;p15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4" name="Google Shape;114;p15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Bildspalte">
  <p:cSld name="3 Bildspalte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6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  <a:defRPr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17" name="Google Shape;117;p16"/>
          <p:cNvSpPr txBox="1"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rgbClr val="86D1D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440"/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8" name="Google Shape;118;p16"/>
          <p:cNvSpPr>
            <a:spLocks noGrp="1"/>
          </p:cNvSpPr>
          <p:nvPr>
            <p:ph type="pic" idx="2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45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9" name="Google Shape;119;p16"/>
          <p:cNvSpPr txBox="1">
            <a:spLocks noGrp="1"/>
          </p:cNvSpPr>
          <p:nvPr>
            <p:ph type="body" idx="3"/>
          </p:nvPr>
        </p:nvSpPr>
        <p:spPr>
          <a:xfrm>
            <a:off x="652463" y="4827211"/>
            <a:ext cx="2940050" cy="659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0" name="Google Shape;120;p16"/>
          <p:cNvSpPr txBox="1">
            <a:spLocks noGrp="1"/>
          </p:cNvSpPr>
          <p:nvPr>
            <p:ph type="body" idx="4"/>
          </p:nvPr>
        </p:nvSpPr>
        <p:spPr>
          <a:xfrm>
            <a:off x="3889375" y="4250949"/>
            <a:ext cx="2930525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rgbClr val="86D1D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440"/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1" name="Google Shape;121;p16"/>
          <p:cNvSpPr>
            <a:spLocks noGrp="1"/>
          </p:cNvSpPr>
          <p:nvPr>
            <p:ph type="pic" idx="5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45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2" name="Google Shape;122;p16"/>
          <p:cNvSpPr txBox="1">
            <a:spLocks noGrp="1"/>
          </p:cNvSpPr>
          <p:nvPr>
            <p:ph type="body" idx="6"/>
          </p:nvPr>
        </p:nvSpPr>
        <p:spPr>
          <a:xfrm>
            <a:off x="3888022" y="4827210"/>
            <a:ext cx="2934406" cy="659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3" name="Google Shape;123;p16"/>
          <p:cNvSpPr txBox="1">
            <a:spLocks noGrp="1"/>
          </p:cNvSpPr>
          <p:nvPr>
            <p:ph type="body" idx="7"/>
          </p:nvPr>
        </p:nvSpPr>
        <p:spPr>
          <a:xfrm>
            <a:off x="7124700" y="4250949"/>
            <a:ext cx="293211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rgbClr val="86D1D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440"/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4" name="Google Shape;124;p16"/>
          <p:cNvSpPr>
            <a:spLocks noGrp="1"/>
          </p:cNvSpPr>
          <p:nvPr>
            <p:ph type="pic" idx="8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45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5" name="Google Shape;125;p16"/>
          <p:cNvSpPr txBox="1">
            <a:spLocks noGrp="1"/>
          </p:cNvSpPr>
          <p:nvPr>
            <p:ph type="body" idx="9"/>
          </p:nvPr>
        </p:nvSpPr>
        <p:spPr>
          <a:xfrm>
            <a:off x="7124575" y="4827208"/>
            <a:ext cx="2935997" cy="659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cxnSp>
        <p:nvCxnSpPr>
          <p:cNvPr id="126" name="Google Shape;126;p16"/>
          <p:cNvCxnSpPr/>
          <p:nvPr/>
        </p:nvCxnSpPr>
        <p:spPr>
          <a:xfrm>
            <a:off x="3726142" y="2133600"/>
            <a:ext cx="0" cy="3962400"/>
          </a:xfrm>
          <a:prstGeom prst="straightConnector1">
            <a:avLst/>
          </a:prstGeom>
          <a:noFill/>
          <a:ln w="12700" cap="flat" cmpd="sng">
            <a:solidFill>
              <a:srgbClr val="86D1D8">
                <a:alpha val="4000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7" name="Google Shape;127;p16"/>
          <p:cNvCxnSpPr/>
          <p:nvPr/>
        </p:nvCxnSpPr>
        <p:spPr>
          <a:xfrm>
            <a:off x="6962227" y="2133600"/>
            <a:ext cx="0" cy="3966882"/>
          </a:xfrm>
          <a:prstGeom prst="straightConnector1">
            <a:avLst/>
          </a:prstGeom>
          <a:noFill/>
          <a:ln w="12700" cap="flat" cmpd="sng">
            <a:solidFill>
              <a:srgbClr val="86D1D8">
                <a:alpha val="4000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8" name="Google Shape;128;p16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9" name="Google Shape;129;p16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30" name="Google Shape;130;p16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vertikaler Text" type="vertTx">
  <p:cSld name="VERTICAL_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7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  <a:defRPr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3" name="Google Shape;133;p17"/>
          <p:cNvSpPr txBox="1">
            <a:spLocks noGrp="1"/>
          </p:cNvSpPr>
          <p:nvPr>
            <p:ph type="body" idx="1"/>
          </p:nvPr>
        </p:nvSpPr>
        <p:spPr>
          <a:xfrm rot="5400000">
            <a:off x="3478842" y="-322612"/>
            <a:ext cx="4195481" cy="894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Char char="▶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2004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988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971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34" name="Google Shape;134;p17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35" name="Google Shape;135;p17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36" name="Google Shape;136;p17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kaler Titel und Text" type="vertTitleAndTx">
  <p:cSld name="VERTICAL_TITLE_AND_VERTICAL_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"/>
          <p:cNvSpPr txBox="1">
            <a:spLocks noGrp="1"/>
          </p:cNvSpPr>
          <p:nvPr>
            <p:ph type="title"/>
          </p:nvPr>
        </p:nvSpPr>
        <p:spPr>
          <a:xfrm rot="5400000">
            <a:off x="6267450" y="2466975"/>
            <a:ext cx="5826125" cy="1752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  <a:defRPr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9" name="Google Shape;139;p18"/>
          <p:cNvSpPr txBox="1">
            <a:spLocks noGrp="1"/>
          </p:cNvSpPr>
          <p:nvPr>
            <p:ph type="body" idx="1"/>
          </p:nvPr>
        </p:nvSpPr>
        <p:spPr>
          <a:xfrm rot="5400000">
            <a:off x="1679575" y="-139699"/>
            <a:ext cx="5368924" cy="7423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Char char="▶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2004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988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971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40" name="Google Shape;140;p18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42" name="Google Shape;142;p18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  <a:defRPr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Char char="▶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2004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988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971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bschnitts-&#10;überschrift" type="secHead">
  <p:cSld name="SECTION_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Century Gothic"/>
              <a:buNone/>
              <a:defRPr sz="40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rgbClr val="86D1D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wei Inhalte" type="twoObj">
  <p:cSld name="TWO_OBJECT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  <a:defRPr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1103312" y="2060575"/>
            <a:ext cx="4396339" cy="419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2"/>
          </p:nvPr>
        </p:nvSpPr>
        <p:spPr>
          <a:xfrm>
            <a:off x="5654493" y="2056092"/>
            <a:ext cx="4396341" cy="4200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leich" type="twoTxTwoObj">
  <p:cSld name="TWO_OBJECTS_WITH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  <a:defRPr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rgbClr val="86D1D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440"/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2"/>
          </p:nvPr>
        </p:nvSpPr>
        <p:spPr>
          <a:xfrm>
            <a:off x="1103312" y="2514600"/>
            <a:ext cx="4396339" cy="3741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3"/>
          </p:nvPr>
        </p:nvSpPr>
        <p:spPr>
          <a:xfrm>
            <a:off x="5654495" y="1905000"/>
            <a:ext cx="4396339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rgbClr val="86D1D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440"/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4"/>
          </p:nvPr>
        </p:nvSpPr>
        <p:spPr>
          <a:xfrm>
            <a:off x="5654495" y="2514600"/>
            <a:ext cx="4396339" cy="3741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r Titel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  <a:defRPr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r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alt mit Überschrift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entury Gothic"/>
              <a:buNone/>
              <a:defRPr sz="24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1"/>
          </p:nvPr>
        </p:nvSpPr>
        <p:spPr>
          <a:xfrm>
            <a:off x="4784616" y="1447800"/>
            <a:ext cx="5195997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302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Char char="▶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2004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988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971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body" idx="2"/>
          </p:nvPr>
        </p:nvSpPr>
        <p:spPr>
          <a:xfrm>
            <a:off x="1154953" y="3129280"/>
            <a:ext cx="3401063" cy="2895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it Überschrift" type="picTx">
  <p:cSld name="PICTURE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>
            <a:spLocks noGrp="1"/>
          </p:cNvSpPr>
          <p:nvPr>
            <p:ph type="pic" idx="2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45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body" idx="1"/>
          </p:nvPr>
        </p:nvSpPr>
        <p:spPr>
          <a:xfrm>
            <a:off x="1154954" y="3657600"/>
            <a:ext cx="5084979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9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 rotWithShape="1">
          <a:blip r:embed="rId20">
            <a:alphaModFix/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;p1"/>
          <p:cNvPicPr preferRelativeResize="0"/>
          <p:nvPr/>
        </p:nvPicPr>
        <p:blipFill rotWithShape="1">
          <a:blip r:embed="rId21">
            <a:alphaModFix/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1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>
            <a:gsLst>
              <a:gs pos="0">
                <a:srgbClr val="4CB9C3">
                  <a:alpha val="6666"/>
                </a:srgbClr>
              </a:gs>
              <a:gs pos="36000">
                <a:srgbClr val="4CB9C3">
                  <a:alpha val="5882"/>
                </a:srgbClr>
              </a:gs>
              <a:gs pos="69000">
                <a:srgbClr val="4CB9C3">
                  <a:alpha val="0"/>
                </a:srgbClr>
              </a:gs>
              <a:gs pos="100000">
                <a:srgbClr val="4CB9C3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22">
            <a:alphaModFix/>
          </a:blip>
          <a:srcRect t="28812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23">
            <a:alphaModFix/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  <a:defRPr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Char char="▶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2004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988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971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9972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6" name="Google Shape;16;p1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9"/>
          <p:cNvSpPr txBox="1"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200"/>
              <a:buFont typeface="Century Gothic"/>
              <a:buNone/>
            </a:pPr>
            <a:r>
              <a:rPr lang="de-DE" b="0" i="0" u="none" strike="noStrike" cap="none" dirty="0">
                <a:latin typeface="Century Gothic" panose="020B0502020202020204" pitchFamily="34" charset="0"/>
              </a:rPr>
              <a:t>Tutorium zum Studienstart</a:t>
            </a:r>
          </a:p>
        </p:txBody>
      </p:sp>
      <p:sp>
        <p:nvSpPr>
          <p:cNvPr id="148" name="Google Shape;148;p19"/>
          <p:cNvSpPr txBox="1">
            <a:spLocks noGrp="1"/>
          </p:cNvSpPr>
          <p:nvPr>
            <p:ph type="body" idx="1"/>
          </p:nvPr>
        </p:nvSpPr>
        <p:spPr>
          <a:xfrm>
            <a:off x="1154954" y="3657600"/>
            <a:ext cx="5084763" cy="1828800"/>
          </a:xfr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600"/>
              </a:spcAft>
              <a:buClr>
                <a:srgbClr val="86D1D8"/>
              </a:buClr>
              <a:buSzPts val="1600"/>
              <a:buFont typeface="Noto Sans Symbols"/>
              <a:buNone/>
            </a:pPr>
            <a:r>
              <a:rPr lang="de-DE" b="0" i="0" u="none" strike="noStrike" cap="none" dirty="0">
                <a:latin typeface="Century Gothic" panose="020B0502020202020204" pitchFamily="34" charset="0"/>
              </a:rPr>
              <a:t>FREIE FACHSCHAFT JURA (FFJ) &amp; </a:t>
            </a:r>
          </a:p>
          <a:p>
            <a:pPr marL="0" lvl="0" indent="0">
              <a:spcBef>
                <a:spcPts val="0"/>
              </a:spcBef>
              <a:spcAft>
                <a:spcPts val="600"/>
              </a:spcAft>
            </a:pPr>
            <a:r>
              <a:rPr lang="de-DE" b="0" i="0" u="none" strike="noStrike" cap="none" dirty="0">
                <a:latin typeface="Century Gothic" panose="020B0502020202020204" pitchFamily="34" charset="0"/>
              </a:rPr>
              <a:t>U</a:t>
            </a:r>
            <a:r>
              <a:rPr lang="de-DE" dirty="0">
                <a:latin typeface="Century Gothic" panose="020B0502020202020204" pitchFamily="34" charset="0"/>
              </a:rPr>
              <a:t>NABHÄNGIGE LISTE FACHSCHAFT (ULF) </a:t>
            </a:r>
            <a:endParaRPr lang="de-DE" b="0" i="0" u="none" strike="noStrike" cap="none" dirty="0">
              <a:latin typeface="Century Gothic" panose="020B0502020202020204" pitchFamily="34" charset="0"/>
            </a:endParaRPr>
          </a:p>
        </p:txBody>
      </p:sp>
      <p:pic>
        <p:nvPicPr>
          <p:cNvPr id="7" name="Grafik 6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30473B07-C4D6-276F-F034-766F7C8872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7145" y="3429000"/>
            <a:ext cx="2937456" cy="2941193"/>
          </a:xfrm>
          <a:prstGeom prst="rect">
            <a:avLst/>
          </a:prstGeom>
        </p:spPr>
      </p:pic>
      <p:pic>
        <p:nvPicPr>
          <p:cNvPr id="3" name="Grafik 2" descr="Ein Bild, das Entwurf, Zeichnung, Text, Darstellung enthält.&#10;&#10;Automatisch generierte Beschreibung">
            <a:extLst>
              <a:ext uri="{FF2B5EF4-FFF2-40B4-BE49-F238E27FC236}">
                <a16:creationId xmlns:a16="http://schemas.microsoft.com/office/drawing/2014/main" id="{19FBDC23-E4F1-D3A9-BABE-C7B9E93E32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7145" y="299414"/>
            <a:ext cx="2937456" cy="294267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5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de-DE" sz="4200" b="0" i="0" u="none" strike="noStrike" cap="none" dirty="0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 ersten </a:t>
            </a:r>
            <a:r>
              <a:rPr lang="de-DE" dirty="0"/>
              <a:t>drei</a:t>
            </a:r>
            <a:r>
              <a:rPr lang="de-DE" sz="4200" b="0" i="0" u="none" strike="noStrike" cap="none" dirty="0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Semester</a:t>
            </a:r>
            <a:br>
              <a:rPr lang="de-DE" sz="4200" b="0" i="0" u="none" strike="noStrike" cap="none" dirty="0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de-DE" sz="3200" b="0" i="0" u="none" strike="noStrike" cap="none" dirty="0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Das </a:t>
            </a:r>
            <a:r>
              <a:rPr lang="de-DE" sz="3200" dirty="0"/>
              <a:t>1.</a:t>
            </a:r>
            <a:r>
              <a:rPr lang="de-DE" sz="3200" b="0" i="0" u="none" strike="noStrike" cap="none" dirty="0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Semester:</a:t>
            </a:r>
            <a:endParaRPr sz="3200" b="0" i="0" u="none" strike="noStrike" cap="none" dirty="0">
              <a:solidFill>
                <a:schemeClr val="l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8" name="Google Shape;188;p25"/>
          <p:cNvSpPr txBox="1">
            <a:spLocks noGrp="1"/>
          </p:cNvSpPr>
          <p:nvPr>
            <p:ph type="body" idx="1"/>
          </p:nvPr>
        </p:nvSpPr>
        <p:spPr>
          <a:xfrm>
            <a:off x="1005840" y="2052918"/>
            <a:ext cx="9502195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Aft>
                <a:spcPts val="0"/>
              </a:spcAft>
              <a:buClr>
                <a:srgbClr val="86D1D8"/>
              </a:buClr>
              <a:buSzPts val="1480"/>
              <a:buNone/>
            </a:pPr>
            <a:r>
              <a:rPr lang="de-DE" b="0" i="0" u="none" strike="noStrike" cap="none" dirty="0">
                <a:solidFill>
                  <a:schemeClr val="lt1"/>
                </a:solidFill>
                <a:sym typeface="Century Gothic"/>
              </a:rPr>
              <a:t>Ziele im </a:t>
            </a:r>
            <a:r>
              <a:rPr lang="de-DE" dirty="0"/>
              <a:t>1. </a:t>
            </a:r>
            <a:r>
              <a:rPr lang="de-DE" b="0" i="0" u="none" strike="noStrike" cap="none" dirty="0">
                <a:solidFill>
                  <a:schemeClr val="lt1"/>
                </a:solidFill>
                <a:sym typeface="Century Gothic"/>
              </a:rPr>
              <a:t>Semester:</a:t>
            </a:r>
            <a:endParaRPr lang="de-DE" dirty="0"/>
          </a:p>
          <a:p>
            <a:pPr marL="800100" lvl="1" indent="-342900">
              <a:lnSpc>
                <a:spcPct val="90000"/>
              </a:lnSpc>
              <a:buSzPts val="1480"/>
              <a:buFont typeface="Wingdings" pitchFamily="2" charset="2"/>
              <a:buChar char="Ø"/>
            </a:pPr>
            <a:r>
              <a:rPr lang="de-DE" sz="1600" b="0" i="0" u="none" strike="noStrike" cap="none" dirty="0">
                <a:solidFill>
                  <a:schemeClr val="lt1"/>
                </a:solidFill>
                <a:sym typeface="Century Gothic"/>
              </a:rPr>
              <a:t>Fallbesprechungsscheine I in den drei Rechtsgebieten (Teilnahme verpflichtend!)</a:t>
            </a:r>
            <a:endParaRPr lang="de-DE" sz="1600" dirty="0"/>
          </a:p>
          <a:p>
            <a:pPr marL="800100" lvl="1" indent="-342900">
              <a:lnSpc>
                <a:spcPct val="90000"/>
              </a:lnSpc>
              <a:buSzPts val="1480"/>
              <a:buFont typeface="Wingdings" pitchFamily="2" charset="2"/>
              <a:buChar char="Ø"/>
            </a:pPr>
            <a:r>
              <a:rPr lang="de-DE" sz="1600" b="0" i="0" u="none" strike="noStrike" cap="none" dirty="0">
                <a:solidFill>
                  <a:schemeClr val="lt1"/>
                </a:solidFill>
                <a:sym typeface="Century Gothic"/>
              </a:rPr>
              <a:t>Grundlagenschein </a:t>
            </a:r>
            <a:r>
              <a:rPr lang="de-DE" sz="1600" dirty="0"/>
              <a:t>in Grundlagenfach (entweder Verfassungsgeschichte, </a:t>
            </a:r>
            <a:r>
              <a:rPr lang="de-DE" sz="1600" dirty="0" err="1"/>
              <a:t>Rechtsphilo</a:t>
            </a:r>
            <a:r>
              <a:rPr lang="de-DE" sz="1600" dirty="0"/>
              <a:t> oder Römische Rechtsgeschichte)</a:t>
            </a:r>
            <a:endParaRPr sz="1600" dirty="0"/>
          </a:p>
          <a:p>
            <a:pPr marL="342900" marR="0" lvl="0" indent="-248920" algn="l" rtl="0">
              <a:lnSpc>
                <a:spcPct val="90000"/>
              </a:lnSpc>
              <a:spcAft>
                <a:spcPts val="0"/>
              </a:spcAft>
              <a:buClr>
                <a:srgbClr val="86D1D8"/>
              </a:buClr>
              <a:buSzPts val="1480"/>
              <a:buFont typeface="Noto Sans Symbols"/>
              <a:buNone/>
            </a:pPr>
            <a:endParaRPr b="0" i="0" u="none" strike="noStrike" cap="none" dirty="0">
              <a:solidFill>
                <a:schemeClr val="lt1"/>
              </a:solidFill>
              <a:sym typeface="Century Gothic"/>
            </a:endParaRPr>
          </a:p>
          <a:p>
            <a:pPr marL="0" marR="0" lvl="0" indent="0" algn="l" rtl="0">
              <a:lnSpc>
                <a:spcPct val="90000"/>
              </a:lnSpc>
              <a:spcAft>
                <a:spcPts val="0"/>
              </a:spcAft>
              <a:buClr>
                <a:srgbClr val="86D1D8"/>
              </a:buClr>
              <a:buSzPts val="1480"/>
              <a:buNone/>
            </a:pPr>
            <a:r>
              <a:rPr lang="de-DE" b="0" i="0" u="none" strike="noStrike" cap="none" dirty="0">
                <a:solidFill>
                  <a:schemeClr val="lt1"/>
                </a:solidFill>
                <a:sym typeface="Century Gothic"/>
              </a:rPr>
              <a:t>Veranstaltungen im </a:t>
            </a:r>
            <a:r>
              <a:rPr lang="de-DE" dirty="0"/>
              <a:t>1. </a:t>
            </a:r>
            <a:r>
              <a:rPr lang="de-DE" b="0" i="0" u="none" strike="noStrike" cap="none" dirty="0">
                <a:solidFill>
                  <a:schemeClr val="lt1"/>
                </a:solidFill>
                <a:sym typeface="Century Gothic"/>
              </a:rPr>
              <a:t>Semester:</a:t>
            </a:r>
            <a:endParaRPr lang="de-DE" dirty="0"/>
          </a:p>
          <a:p>
            <a:pPr marL="0" marR="0" lvl="0" indent="0" algn="l" rtl="0">
              <a:lnSpc>
                <a:spcPct val="90000"/>
              </a:lnSpc>
              <a:spcAft>
                <a:spcPts val="0"/>
              </a:spcAft>
              <a:buClr>
                <a:srgbClr val="86D1D8"/>
              </a:buClr>
              <a:buSzPts val="1480"/>
              <a:buNone/>
            </a:pPr>
            <a:r>
              <a:rPr lang="de-DE" b="0" i="0" u="none" strike="noStrike" cap="none" dirty="0">
                <a:solidFill>
                  <a:schemeClr val="lt1"/>
                </a:solidFill>
                <a:sym typeface="Century Gothic"/>
              </a:rPr>
              <a:t>	</a:t>
            </a:r>
            <a:r>
              <a:rPr lang="de-DE" sz="1800" b="0" i="0" u="none" strike="noStrike" cap="none" dirty="0">
                <a:solidFill>
                  <a:schemeClr val="lt1"/>
                </a:solidFill>
                <a:sym typeface="Century Gothic"/>
              </a:rPr>
              <a:t>Vorlesungen: </a:t>
            </a:r>
            <a:endParaRPr lang="de-DE" sz="1800" dirty="0"/>
          </a:p>
          <a:p>
            <a:pPr marL="1714500" lvl="3" indent="-342900">
              <a:lnSpc>
                <a:spcPct val="90000"/>
              </a:lnSpc>
              <a:buSzPts val="1480"/>
              <a:buFont typeface="Wingdings" pitchFamily="2" charset="2"/>
              <a:buChar char="Ø"/>
            </a:pPr>
            <a:r>
              <a:rPr lang="de-DE" sz="1600" b="0" i="0" u="none" strike="noStrike" cap="none" dirty="0">
                <a:solidFill>
                  <a:schemeClr val="lt1"/>
                </a:solidFill>
                <a:sym typeface="Century Gothic"/>
              </a:rPr>
              <a:t>Zivilrecht I</a:t>
            </a:r>
            <a:endParaRPr lang="de-DE" sz="1600" dirty="0"/>
          </a:p>
          <a:p>
            <a:pPr marL="1714500" lvl="3" indent="-342900">
              <a:lnSpc>
                <a:spcPct val="90000"/>
              </a:lnSpc>
              <a:buSzPts val="1480"/>
              <a:buFont typeface="Wingdings" pitchFamily="2" charset="2"/>
              <a:buChar char="Ø"/>
            </a:pPr>
            <a:r>
              <a:rPr lang="de-DE" sz="1600" b="0" i="0" u="none" strike="noStrike" cap="none" dirty="0">
                <a:solidFill>
                  <a:schemeClr val="lt1"/>
                </a:solidFill>
                <a:sym typeface="Century Gothic"/>
              </a:rPr>
              <a:t>Öffentliches Recht I</a:t>
            </a:r>
            <a:endParaRPr lang="de-DE" sz="1600" dirty="0"/>
          </a:p>
          <a:p>
            <a:pPr marL="1714500" lvl="3" indent="-342900">
              <a:lnSpc>
                <a:spcPct val="90000"/>
              </a:lnSpc>
              <a:buSzPts val="1480"/>
              <a:buFont typeface="Wingdings" pitchFamily="2" charset="2"/>
              <a:buChar char="Ø"/>
            </a:pPr>
            <a:r>
              <a:rPr lang="de-DE" sz="1600" b="0" i="0" u="none" strike="noStrike" cap="none" dirty="0">
                <a:solidFill>
                  <a:schemeClr val="lt1"/>
                </a:solidFill>
                <a:sym typeface="Century Gothic"/>
              </a:rPr>
              <a:t>Strafrecht I</a:t>
            </a:r>
            <a:endParaRPr lang="de-DE" sz="1600" dirty="0"/>
          </a:p>
          <a:p>
            <a:pPr marL="1714500" lvl="3" indent="-342900">
              <a:lnSpc>
                <a:spcPct val="90000"/>
              </a:lnSpc>
              <a:buSzPts val="1480"/>
              <a:buFont typeface="Wingdings" pitchFamily="2" charset="2"/>
              <a:buChar char="Ø"/>
            </a:pPr>
            <a:r>
              <a:rPr lang="de-DE" sz="1600" b="0" i="0" u="none" strike="noStrike" cap="none" dirty="0">
                <a:solidFill>
                  <a:schemeClr val="lt1"/>
                </a:solidFill>
                <a:sym typeface="Century Gothic"/>
              </a:rPr>
              <a:t>Grundlagenfach</a:t>
            </a:r>
            <a:endParaRPr sz="1600" dirty="0"/>
          </a:p>
          <a:p>
            <a:pPr marL="0" marR="0" lvl="0" indent="0" algn="l" rtl="0">
              <a:lnSpc>
                <a:spcPct val="90000"/>
              </a:lnSpc>
              <a:spcAft>
                <a:spcPts val="0"/>
              </a:spcAft>
              <a:buClr>
                <a:srgbClr val="86D1D8"/>
              </a:buClr>
              <a:buSzPts val="1480"/>
              <a:buNone/>
            </a:pPr>
            <a:r>
              <a:rPr lang="de-DE" b="0" i="0" u="none" strike="noStrike" cap="none" dirty="0">
                <a:solidFill>
                  <a:schemeClr val="lt1"/>
                </a:solidFill>
                <a:sym typeface="Century Gothic"/>
              </a:rPr>
              <a:t>	</a:t>
            </a:r>
            <a:r>
              <a:rPr lang="de-DE" sz="1800" b="0" i="0" u="none" strike="noStrike" cap="none" dirty="0">
                <a:solidFill>
                  <a:schemeClr val="lt1"/>
                </a:solidFill>
                <a:sym typeface="Century Gothic"/>
              </a:rPr>
              <a:t>Fallbesprechungen I (Z</a:t>
            </a:r>
            <a:r>
              <a:rPr lang="de-DE" sz="1800" dirty="0"/>
              <a:t>R</a:t>
            </a:r>
            <a:r>
              <a:rPr lang="de-DE" sz="1800" b="0" i="0" u="none" strike="noStrike" cap="none" dirty="0">
                <a:solidFill>
                  <a:schemeClr val="lt1"/>
                </a:solidFill>
                <a:sym typeface="Century Gothic"/>
              </a:rPr>
              <a:t>, </a:t>
            </a:r>
            <a:r>
              <a:rPr lang="de-DE" sz="1800" b="0" i="0" u="none" strike="noStrike" cap="none" dirty="0" err="1">
                <a:solidFill>
                  <a:schemeClr val="lt1"/>
                </a:solidFill>
                <a:sym typeface="Century Gothic"/>
              </a:rPr>
              <a:t>St</a:t>
            </a:r>
            <a:r>
              <a:rPr lang="de-DE" sz="1800" dirty="0" err="1"/>
              <a:t>R</a:t>
            </a:r>
            <a:r>
              <a:rPr lang="de-DE" sz="1800" b="0" i="0" u="none" strike="noStrike" cap="none" dirty="0">
                <a:solidFill>
                  <a:schemeClr val="lt1"/>
                </a:solidFill>
                <a:sym typeface="Century Gothic"/>
              </a:rPr>
              <a:t>, </a:t>
            </a:r>
            <a:r>
              <a:rPr lang="de-DE" sz="1800" b="0" i="0" u="none" strike="noStrike" cap="none" dirty="0" err="1">
                <a:solidFill>
                  <a:schemeClr val="lt1"/>
                </a:solidFill>
                <a:sym typeface="Century Gothic"/>
              </a:rPr>
              <a:t>Ö</a:t>
            </a:r>
            <a:r>
              <a:rPr lang="de-DE" sz="1800" dirty="0" err="1"/>
              <a:t>ffR</a:t>
            </a:r>
            <a:r>
              <a:rPr lang="de-DE" sz="1800" b="0" i="0" u="none" strike="noStrike" cap="none" dirty="0">
                <a:solidFill>
                  <a:schemeClr val="lt1"/>
                </a:solidFill>
                <a:sym typeface="Century Gothic"/>
              </a:rPr>
              <a:t>)</a:t>
            </a:r>
            <a:endParaRPr b="0" i="0" u="none" strike="noStrike" cap="none" dirty="0">
              <a:solidFill>
                <a:schemeClr val="lt1"/>
              </a:solidFill>
              <a:sym typeface="Century Gothic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 thruBlk="1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6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de-DE"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 ersten </a:t>
            </a:r>
            <a:r>
              <a:rPr lang="de-DE"/>
              <a:t>drei</a:t>
            </a:r>
            <a:r>
              <a:rPr lang="de-DE"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Semester</a:t>
            </a:r>
            <a:br>
              <a:rPr lang="de-DE"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de-DE" sz="3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Das </a:t>
            </a:r>
            <a:r>
              <a:rPr lang="de-DE" sz="3200"/>
              <a:t>1.</a:t>
            </a:r>
            <a:r>
              <a:rPr lang="de-DE" sz="3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Semester: Die Fallbesprechungen</a:t>
            </a:r>
            <a:endParaRPr sz="3200" b="0" i="0" u="none" strike="noStrike" cap="none">
              <a:solidFill>
                <a:schemeClr val="l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4" name="Google Shape;194;p26"/>
          <p:cNvSpPr txBox="1">
            <a:spLocks noGrp="1"/>
          </p:cNvSpPr>
          <p:nvPr>
            <p:ph type="body" idx="1"/>
          </p:nvPr>
        </p:nvSpPr>
        <p:spPr>
          <a:xfrm>
            <a:off x="1005840" y="2052918"/>
            <a:ext cx="9502195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Eintragung online </a:t>
            </a:r>
            <a:r>
              <a:rPr lang="de-DE" dirty="0"/>
              <a:t>über Priorisierungen in Alma:</a:t>
            </a:r>
          </a:p>
          <a:p>
            <a:pPr marL="755650" lvl="1" indent="-285750">
              <a:buSzPts val="1600"/>
              <a:buFont typeface="Wingdings" pitchFamily="2" charset="2"/>
              <a:buChar char="Ø"/>
            </a:pPr>
            <a:r>
              <a:rPr lang="de-DE" sz="1600" dirty="0"/>
              <a:t>Mein Studium </a:t>
            </a:r>
            <a:r>
              <a:rPr lang="de-DE" sz="1600" dirty="0">
                <a:sym typeface="Wingdings" pitchFamily="2" charset="2"/>
              </a:rPr>
              <a:t></a:t>
            </a:r>
            <a:r>
              <a:rPr lang="de-DE" sz="1600" dirty="0"/>
              <a:t> Studienplan mit Modulplaner</a:t>
            </a:r>
          </a:p>
          <a:p>
            <a:pPr marL="755650" lvl="1" indent="-285750">
              <a:buSzPts val="1600"/>
              <a:buFont typeface="Wingdings" pitchFamily="2" charset="2"/>
              <a:buChar char="Ø"/>
            </a:pPr>
            <a:r>
              <a:rPr lang="de-DE" sz="1600" dirty="0"/>
              <a:t>Jeweils Fallbesprechungen I auswählen, für welche man eingeteilt wird</a:t>
            </a:r>
          </a:p>
          <a:p>
            <a:pPr marL="755650" lvl="1" indent="-285750">
              <a:buSzPts val="1600"/>
              <a:buFont typeface="Wingdings" pitchFamily="2" charset="2"/>
              <a:buChar char="Ø"/>
            </a:pPr>
            <a:r>
              <a:rPr lang="de-DE" sz="1600" dirty="0"/>
              <a:t>Für die jeweilige Prüfungsleistung eintragen</a:t>
            </a:r>
          </a:p>
          <a:p>
            <a:pPr marL="342900" marR="0" lvl="0" indent="-2413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lang="de-DE" sz="1800" dirty="0"/>
          </a:p>
          <a:p>
            <a:pPr marL="342900" marR="0" lvl="0" indent="-2413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r>
              <a:rPr lang="de-DE" dirty="0"/>
              <a:t>Wunschtermin (</a:t>
            </a:r>
            <a:r>
              <a:rPr lang="de-DE" dirty="0" err="1"/>
              <a:t>Prio</a:t>
            </a:r>
            <a:r>
              <a:rPr lang="de-DE" dirty="0"/>
              <a:t>) angeben, in welchen Kurs ihr zeitlich wollt </a:t>
            </a:r>
          </a:p>
          <a:p>
            <a:pPr marL="342900" marR="0" lvl="0" indent="-2413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r>
              <a:rPr lang="de-DE" dirty="0">
                <a:sym typeface="Wingdings" pitchFamily="2" charset="2"/>
              </a:rPr>
              <a:t> Keine Garantie die </a:t>
            </a:r>
            <a:r>
              <a:rPr lang="de-DE" dirty="0" err="1">
                <a:sym typeface="Wingdings" pitchFamily="2" charset="2"/>
              </a:rPr>
              <a:t>Prio</a:t>
            </a:r>
            <a:r>
              <a:rPr lang="de-DE" dirty="0">
                <a:sym typeface="Wingdings" pitchFamily="2" charset="2"/>
              </a:rPr>
              <a:t> zu bekommen, aber erhöhte Chancen </a:t>
            </a:r>
            <a:r>
              <a:rPr lang="de-DE" dirty="0"/>
              <a:t>	</a:t>
            </a:r>
          </a:p>
          <a:p>
            <a:pPr marL="342900" marR="0" lvl="0" indent="-2413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</a:t>
            </a:r>
            <a:endParaRPr sz="20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7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de-DE"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 ersten </a:t>
            </a:r>
            <a:r>
              <a:rPr lang="de-DE"/>
              <a:t>drei</a:t>
            </a:r>
            <a:r>
              <a:rPr lang="de-DE"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Semester</a:t>
            </a:r>
            <a:br>
              <a:rPr lang="de-DE"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de-DE" sz="3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 </a:t>
            </a:r>
            <a:r>
              <a:rPr lang="de-DE" sz="3200"/>
              <a:t>1.</a:t>
            </a:r>
            <a:r>
              <a:rPr lang="de-DE" sz="3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Semesterferien</a:t>
            </a:r>
            <a:endParaRPr sz="3200" b="0" i="0" u="none" strike="noStrike" cap="none">
              <a:solidFill>
                <a:schemeClr val="l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1" name="Google Shape;201;p27"/>
          <p:cNvSpPr txBox="1">
            <a:spLocks noGrp="1"/>
          </p:cNvSpPr>
          <p:nvPr>
            <p:ph type="body" idx="1"/>
          </p:nvPr>
        </p:nvSpPr>
        <p:spPr>
          <a:xfrm>
            <a:off x="1018903" y="1905000"/>
            <a:ext cx="903193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Zwei Hausarbeiten</a:t>
            </a:r>
            <a:endParaRPr dirty="0"/>
          </a:p>
          <a:p>
            <a:pPr marL="342900" marR="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Empfehlung: </a:t>
            </a:r>
            <a:endParaRPr lang="de-DE" sz="1800" dirty="0"/>
          </a:p>
          <a:p>
            <a:pPr marL="457200" lvl="1" indent="0">
              <a:lnSpc>
                <a:spcPct val="90000"/>
              </a:lnSpc>
              <a:buSzPts val="1600"/>
              <a:buNone/>
            </a:pPr>
            <a:r>
              <a:rPr lang="de-DE" sz="16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Strafrecht / Zivilrecht</a:t>
            </a:r>
          </a:p>
          <a:p>
            <a:pPr marL="457200" lvl="1" indent="0">
              <a:lnSpc>
                <a:spcPct val="90000"/>
              </a:lnSpc>
              <a:buSzPts val="1600"/>
              <a:buNone/>
            </a:pP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Aber: </a:t>
            </a:r>
            <a:endParaRPr dirty="0"/>
          </a:p>
          <a:p>
            <a:pPr marL="800100" lvl="1" indent="-342900">
              <a:lnSpc>
                <a:spcPct val="90000"/>
              </a:lnSpc>
              <a:buSzPts val="1600"/>
              <a:buFont typeface="Wingdings" pitchFamily="2" charset="2"/>
              <a:buChar char="Ø"/>
            </a:pPr>
            <a:r>
              <a:rPr lang="de-DE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Wie komme ich mit dem Übungsleiter (Prof) </a:t>
            </a:r>
            <a:r>
              <a:rPr lang="de-DE" dirty="0"/>
              <a:t>klar</a:t>
            </a:r>
            <a:r>
              <a:rPr lang="de-DE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 (kleines aber)</a:t>
            </a:r>
            <a:endParaRPr dirty="0"/>
          </a:p>
          <a:p>
            <a:pPr marL="800100" lvl="1" indent="-342900">
              <a:lnSpc>
                <a:spcPct val="90000"/>
              </a:lnSpc>
              <a:buSzPts val="1600"/>
              <a:buFont typeface="Wingdings" pitchFamily="2" charset="2"/>
              <a:buChar char="Ø"/>
            </a:pPr>
            <a:r>
              <a:rPr lang="de-DE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 liegen die persönlichen Stärken? (auch kleines aber)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r>
              <a:rPr lang="de-DE" sz="2000" b="1" i="0" u="none" strike="noStrike" cap="none" dirty="0">
                <a:solidFill>
                  <a:schemeClr val="lt1"/>
                </a:solidFill>
                <a:sym typeface="Century Gothic"/>
              </a:rPr>
              <a:t>Vor den Semesterferien </a:t>
            </a:r>
            <a:r>
              <a:rPr lang="de-DE" b="1" dirty="0">
                <a:sym typeface="Wingdings" pitchFamily="2" charset="2"/>
              </a:rPr>
              <a:t></a:t>
            </a:r>
            <a:r>
              <a:rPr lang="de-DE" sz="2000" b="1" i="0" u="none" strike="noStrike" cap="none" dirty="0">
                <a:solidFill>
                  <a:schemeClr val="lt1"/>
                </a:solidFill>
                <a:sym typeface="Century Gothic"/>
              </a:rPr>
              <a:t> Das</a:t>
            </a:r>
            <a:r>
              <a:rPr lang="de-DE" b="1" dirty="0"/>
              <a:t> Hausarbeitentutorium der </a:t>
            </a:r>
            <a:r>
              <a:rPr lang="de-DE" sz="2000" b="1" i="0" u="none" strike="noStrike" cap="none" dirty="0">
                <a:solidFill>
                  <a:schemeClr val="lt1"/>
                </a:solidFill>
                <a:sym typeface="Century Gothic"/>
              </a:rPr>
              <a:t>Fachschaf</a:t>
            </a:r>
            <a:r>
              <a:rPr lang="de-DE" b="1" dirty="0"/>
              <a:t>ten</a:t>
            </a:r>
            <a:r>
              <a:rPr lang="de-DE" sz="2000" b="1" i="0" u="none" strike="noStrike" cap="none" dirty="0">
                <a:solidFill>
                  <a:schemeClr val="lt1"/>
                </a:solidFill>
                <a:sym typeface="Century Gothic"/>
              </a:rPr>
              <a:t> </a:t>
            </a:r>
            <a:endParaRPr sz="2000" b="1" i="0" u="none" strike="noStrike" cap="none" dirty="0">
              <a:solidFill>
                <a:schemeClr val="lt1"/>
              </a:solidFill>
              <a:sym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9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de-DE"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 ersten </a:t>
            </a:r>
            <a:r>
              <a:rPr lang="de-DE"/>
              <a:t>drei</a:t>
            </a:r>
            <a:r>
              <a:rPr lang="de-DE"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Semester</a:t>
            </a:r>
            <a:br>
              <a:rPr lang="de-DE"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de-DE" sz="3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Das </a:t>
            </a:r>
            <a:r>
              <a:rPr lang="de-DE" sz="3200"/>
              <a:t>2.</a:t>
            </a:r>
            <a:r>
              <a:rPr lang="de-DE" sz="3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Semester</a:t>
            </a:r>
            <a:endParaRPr sz="3200" b="0" i="0" u="none" strike="noStrike" cap="none">
              <a:solidFill>
                <a:schemeClr val="l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3" name="Google Shape;213;p29"/>
          <p:cNvSpPr txBox="1">
            <a:spLocks noGrp="1"/>
          </p:cNvSpPr>
          <p:nvPr>
            <p:ph type="body" idx="1"/>
          </p:nvPr>
        </p:nvSpPr>
        <p:spPr>
          <a:xfrm>
            <a:off x="1005840" y="1712495"/>
            <a:ext cx="9274084" cy="4500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Fallbesprechungsscheine II in allen drei Rechtsgebieten</a:t>
            </a:r>
          </a:p>
          <a:p>
            <a:pPr marL="0" marR="0" lvl="0" indent="0" algn="l" rtl="0"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1" i="0" u="none" strike="noStrike" cap="none" dirty="0">
                <a:solidFill>
                  <a:srgbClr val="FF0000"/>
                </a:solidFill>
                <a:sym typeface="Century Gothic"/>
              </a:rPr>
              <a:t>2 Klausuren im Strafrecht</a:t>
            </a:r>
            <a:endParaRPr b="1" dirty="0">
              <a:solidFill>
                <a:srgbClr val="FF0000"/>
              </a:solidFill>
            </a:endParaRPr>
          </a:p>
          <a:p>
            <a:pPr marL="0" marR="0" lvl="0" indent="0" algn="l" rtl="0"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1" i="0" u="none" strike="noStrike" cap="none" dirty="0">
                <a:solidFill>
                  <a:srgbClr val="FF0000"/>
                </a:solidFill>
                <a:sym typeface="Century Gothic"/>
              </a:rPr>
              <a:t>2 Klausuren im Zivilrecht</a:t>
            </a:r>
            <a:endParaRPr b="1" dirty="0">
              <a:solidFill>
                <a:srgbClr val="FF0000"/>
              </a:solidFill>
            </a:endParaRPr>
          </a:p>
          <a:p>
            <a:pPr marL="800100" lvl="1" indent="-342900">
              <a:buSzPts val="1600"/>
              <a:buFont typeface="Wingdings" pitchFamily="2" charset="2"/>
              <a:buChar char="Ø"/>
            </a:pPr>
            <a:r>
              <a:rPr lang="de-DE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Eintragung </a:t>
            </a:r>
            <a:r>
              <a:rPr lang="de-DE" dirty="0"/>
              <a:t>für</a:t>
            </a:r>
            <a:r>
              <a:rPr lang="de-DE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Übung sowie Hausarbeit und die Klausuren</a:t>
            </a:r>
            <a:br>
              <a:rPr lang="de-DE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de-DE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am Anfang des Semesters (selbstständig über Alma – Fristen!)</a:t>
            </a:r>
            <a:endParaRPr dirty="0"/>
          </a:p>
          <a:p>
            <a:pPr marL="0" marR="0" lvl="0" indent="0" algn="l" rtl="0"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Empfehlung: Schlüsselqualifikation</a:t>
            </a:r>
            <a:endParaRPr dirty="0"/>
          </a:p>
          <a:p>
            <a:pPr marL="342900" marR="0" lvl="0" indent="-241300" algn="l" rtl="0"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Veranstaltungen:</a:t>
            </a:r>
            <a:endParaRPr lang="de-DE" dirty="0"/>
          </a:p>
          <a:p>
            <a:pPr marL="742950" lvl="1" indent="-285750">
              <a:buSzPts val="1600"/>
              <a:buFont typeface="Wingdings" pitchFamily="2" charset="2"/>
              <a:buChar char="Ø"/>
            </a:pPr>
            <a:r>
              <a:rPr lang="de-DE" sz="16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Zivilrecht II</a:t>
            </a:r>
            <a:endParaRPr lang="de-DE" dirty="0"/>
          </a:p>
          <a:p>
            <a:pPr marL="742950" lvl="1" indent="-285750">
              <a:buSzPts val="1600"/>
              <a:buFont typeface="Wingdings" pitchFamily="2" charset="2"/>
              <a:buChar char="Ø"/>
            </a:pPr>
            <a:r>
              <a:rPr lang="de-DE" sz="16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Öffentliches Recht II</a:t>
            </a:r>
            <a:endParaRPr lang="de-DE" dirty="0"/>
          </a:p>
          <a:p>
            <a:pPr marL="742950" lvl="1" indent="-285750">
              <a:buSzPts val="1600"/>
              <a:buFont typeface="Wingdings" pitchFamily="2" charset="2"/>
              <a:buChar char="Ø"/>
            </a:pPr>
            <a:r>
              <a:rPr lang="de-DE" sz="16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Strafrecht BT I oder II (je nach Angebot)</a:t>
            </a:r>
            <a:endParaRPr lang="de-DE" dirty="0"/>
          </a:p>
          <a:p>
            <a:pPr marL="457200" lvl="1" indent="0">
              <a:buSzPts val="1600"/>
              <a:buNone/>
            </a:pPr>
            <a:r>
              <a:rPr lang="de-DE" sz="1600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Verpflichtend:</a:t>
            </a:r>
            <a:r>
              <a:rPr lang="de-DE" sz="16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Fallbesprechungen II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0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de-DE" sz="4200" b="0" i="0" u="none" strike="noStrike" cap="none" dirty="0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 ersten </a:t>
            </a:r>
            <a:r>
              <a:rPr lang="de-DE" dirty="0"/>
              <a:t>drei</a:t>
            </a:r>
            <a:r>
              <a:rPr lang="de-DE" sz="4200" b="0" i="0" u="none" strike="noStrike" cap="none" dirty="0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Semester</a:t>
            </a:r>
            <a:br>
              <a:rPr lang="de-DE" sz="4200" b="0" i="0" u="none" strike="noStrike" cap="none" dirty="0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de-DE" sz="3200" b="0" i="0" u="none" strike="noStrike" cap="none" dirty="0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 </a:t>
            </a:r>
            <a:r>
              <a:rPr lang="de-DE" sz="3200" dirty="0"/>
              <a:t>2.</a:t>
            </a:r>
            <a:r>
              <a:rPr lang="de-DE" sz="3200" b="0" i="0" u="none" strike="noStrike" cap="none" dirty="0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Semesterferien</a:t>
            </a:r>
            <a:endParaRPr sz="3200" b="0" i="0" u="none" strike="noStrike" cap="none" dirty="0">
              <a:solidFill>
                <a:schemeClr val="l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9" name="Google Shape;219;p30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9404723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Hausarbeit im </a:t>
            </a:r>
            <a:r>
              <a:rPr lang="de-DE" dirty="0"/>
              <a:t>Ö</a:t>
            </a: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ffentlichen Recht</a:t>
            </a:r>
            <a:endParaRPr dirty="0"/>
          </a:p>
          <a:p>
            <a:pPr marL="342900" marR="0" lvl="0" indent="-2413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Eventuell: erstes (Gruppen-)Praktikum</a:t>
            </a:r>
            <a:endParaRPr lang="de-DE" sz="1800" dirty="0"/>
          </a:p>
          <a:p>
            <a:pPr marL="742950" lvl="1" indent="-285750">
              <a:buSzPts val="1600"/>
              <a:buFont typeface="Wingdings" pitchFamily="2" charset="2"/>
              <a:buChar char="Ø"/>
            </a:pPr>
            <a:r>
              <a:rPr lang="de-DE" b="0" i="0" u="none" strike="noStrike" cap="none" dirty="0" err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Praktikainfoabend</a:t>
            </a:r>
            <a:endParaRPr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1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de-DE"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 ersten </a:t>
            </a:r>
            <a:r>
              <a:rPr lang="de-DE"/>
              <a:t>drei </a:t>
            </a:r>
            <a:r>
              <a:rPr lang="de-DE"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Semester</a:t>
            </a:r>
            <a:br>
              <a:rPr lang="de-DE"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de-DE" sz="3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Das </a:t>
            </a:r>
            <a:r>
              <a:rPr lang="de-DE" sz="3200"/>
              <a:t>3.</a:t>
            </a:r>
            <a:r>
              <a:rPr lang="de-DE" sz="3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Semester</a:t>
            </a:r>
            <a:endParaRPr sz="3200" b="0" i="0" u="none" strike="noStrike" cap="none">
              <a:solidFill>
                <a:schemeClr val="l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5" name="Google Shape;225;p31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9404723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1" i="0" u="none" strike="noStrike" cap="none" dirty="0">
                <a:solidFill>
                  <a:srgbClr val="FF0000"/>
                </a:solidFill>
                <a:sym typeface="Century Gothic"/>
              </a:rPr>
              <a:t>2 Klausuren im </a:t>
            </a:r>
            <a:r>
              <a:rPr lang="de-DE" b="1" dirty="0">
                <a:solidFill>
                  <a:srgbClr val="FF0000"/>
                </a:solidFill>
              </a:rPr>
              <a:t>Ö</a:t>
            </a:r>
            <a:r>
              <a:rPr lang="de-DE" sz="2000" b="1" i="0" u="none" strike="noStrike" cap="none" dirty="0">
                <a:solidFill>
                  <a:srgbClr val="FF0000"/>
                </a:solidFill>
                <a:sym typeface="Century Gothic"/>
              </a:rPr>
              <a:t>ffentlichen Recht</a:t>
            </a:r>
            <a:endParaRPr sz="2000" b="1" i="0" u="none" strike="noStrike" cap="none" dirty="0">
              <a:solidFill>
                <a:srgbClr val="FF0000"/>
              </a:solidFill>
              <a:sym typeface="Century Gothic"/>
            </a:endParaRPr>
          </a:p>
          <a:p>
            <a:pPr marL="1270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Fremdsprachenschein und Schlüsselqualifikationsschein</a:t>
            </a:r>
          </a:p>
          <a:p>
            <a:pPr marL="812800" lvl="1" indent="-342900">
              <a:buSzPts val="1600"/>
              <a:buFont typeface="Wingdings" pitchFamily="2" charset="2"/>
              <a:buChar char="Ø"/>
            </a:pPr>
            <a:r>
              <a:rPr lang="de-DE" dirty="0"/>
              <a:t>Empfehlung: Fremdsprachenschein und </a:t>
            </a:r>
            <a:r>
              <a:rPr lang="de-DE" dirty="0" err="1"/>
              <a:t>Schlüsselquali</a:t>
            </a:r>
            <a:endParaRPr dirty="0"/>
          </a:p>
          <a:p>
            <a:pPr marL="1270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270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Vorlesungen:</a:t>
            </a:r>
            <a:endParaRPr lang="de-DE" dirty="0"/>
          </a:p>
          <a:p>
            <a:pPr marL="755650" lvl="1" indent="-285750">
              <a:buSzPts val="1600"/>
              <a:buFont typeface="Wingdings" pitchFamily="2" charset="2"/>
              <a:buChar char="Ø"/>
            </a:pPr>
            <a:r>
              <a:rPr lang="de-DE" sz="16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Variiert, siehe Studienplan vor dem Seminar/auf der Homepage. </a:t>
            </a:r>
            <a:endParaRPr lang="de-DE" dirty="0"/>
          </a:p>
          <a:p>
            <a:pPr marL="1270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endParaRPr lang="de-DE" sz="18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270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endParaRPr lang="de-DE" sz="18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2700" marR="0" lvl="0" indent="0" algn="ctr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1800" b="1" i="0" u="none" strike="noStrike" cap="none" dirty="0">
                <a:solidFill>
                  <a:schemeClr val="lt1"/>
                </a:solidFill>
                <a:sym typeface="Century Gothic"/>
              </a:rPr>
              <a:t>Bei Fragen </a:t>
            </a:r>
            <a:r>
              <a:rPr lang="de-DE" sz="1800" b="1" dirty="0"/>
              <a:t>könnt ihr euch </a:t>
            </a:r>
            <a:r>
              <a:rPr lang="de-DE" sz="1800" b="1" i="0" u="none" strike="noStrike" cap="none" dirty="0">
                <a:solidFill>
                  <a:schemeClr val="lt1"/>
                </a:solidFill>
                <a:sym typeface="Century Gothic"/>
              </a:rPr>
              <a:t>an die Fachschaften wenden.</a:t>
            </a:r>
            <a:endParaRPr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2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de-DE"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 Noten im Studiengang</a:t>
            </a:r>
            <a:endParaRPr sz="4200" b="0" i="0" u="none" strike="noStrike" cap="none">
              <a:solidFill>
                <a:schemeClr val="l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1" name="Google Shape;231;p32"/>
          <p:cNvSpPr txBox="1">
            <a:spLocks noGrp="1"/>
          </p:cNvSpPr>
          <p:nvPr>
            <p:ph type="body" idx="1"/>
          </p:nvPr>
        </p:nvSpPr>
        <p:spPr>
          <a:xfrm>
            <a:off x="1074264" y="1853248"/>
            <a:ext cx="9404723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de-DE" sz="2000" b="0" i="0" u="none" strike="noStrike" cap="none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18</a:t>
            </a: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Punkte System</a:t>
            </a:r>
            <a:endParaRPr dirty="0"/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</a:t>
            </a:r>
            <a:endParaRPr dirty="0"/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 Gewinnt</a:t>
            </a:r>
            <a:endParaRPr dirty="0"/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________________________</a:t>
            </a:r>
            <a:endParaRPr dirty="0"/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Durchschnitt: 4-6 Punkte (regelmäßig ca. 20-35% Durchfallquote)</a:t>
            </a:r>
            <a:endParaRPr sz="20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Ziel fürs Examen: 9 +   (beste 15 %)</a:t>
            </a:r>
            <a:endParaRPr sz="20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3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de-DE" sz="4200" b="0" i="0" u="none" strike="noStrike" cap="none" dirty="0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Wichtige Prüfungen</a:t>
            </a:r>
            <a:endParaRPr sz="4200" b="0" i="0" u="none" strike="noStrike" cap="none" dirty="0">
              <a:solidFill>
                <a:schemeClr val="l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7" name="Google Shape;237;p33"/>
          <p:cNvSpPr txBox="1">
            <a:spLocks noGrp="1"/>
          </p:cNvSpPr>
          <p:nvPr>
            <p:ph type="body" idx="1"/>
          </p:nvPr>
        </p:nvSpPr>
        <p:spPr>
          <a:xfrm>
            <a:off x="1005840" y="2037806"/>
            <a:ext cx="9502195" cy="4210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1" i="0" u="none" strike="noStrike" cap="none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Orientierungsprüfung</a:t>
            </a:r>
          </a:p>
          <a:p>
            <a:pPr marL="742950" lvl="1" indent="-285750">
              <a:buSzPts val="1600"/>
              <a:buFont typeface="Wingdings" pitchFamily="2" charset="2"/>
              <a:buChar char="Ø"/>
            </a:pPr>
            <a:r>
              <a:rPr lang="de-DE" sz="16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Grundlagenschein</a:t>
            </a:r>
            <a:endParaRPr lang="de-DE" sz="1600" dirty="0"/>
          </a:p>
          <a:p>
            <a:pPr marL="742950" lvl="1" indent="-285750">
              <a:buSzPts val="1600"/>
              <a:buFont typeface="Wingdings" pitchFamily="2" charset="2"/>
              <a:buChar char="Ø"/>
            </a:pPr>
            <a:r>
              <a:rPr lang="de-DE" sz="16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 2 verschiedenen Anfängerübungen jeweils mind. eine Klausur bestehen</a:t>
            </a:r>
          </a:p>
          <a:p>
            <a:pPr marL="457200" lvl="1" indent="0">
              <a:spcBef>
                <a:spcPts val="0"/>
              </a:spcBef>
              <a:buSzPts val="1600"/>
              <a:buNone/>
            </a:pPr>
            <a:r>
              <a:rPr lang="de-DE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Wingdings" pitchFamily="2" charset="2"/>
              </a:rPr>
              <a:t>	 	</a:t>
            </a:r>
            <a:r>
              <a:rPr lang="de-DE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Bis zum Ende des 2. Semesters versucht, </a:t>
            </a:r>
          </a:p>
          <a:p>
            <a:pPr marL="457200" lvl="1" indent="0">
              <a:spcBef>
                <a:spcPts val="0"/>
              </a:spcBef>
              <a:buSzPts val="1600"/>
              <a:buNone/>
            </a:pPr>
            <a:r>
              <a:rPr lang="de-DE" sz="14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	Wiederholung bis Ende 3. Semester</a:t>
            </a:r>
          </a:p>
          <a:p>
            <a:pPr marL="457200" lvl="1" indent="0">
              <a:spcBef>
                <a:spcPts val="0"/>
              </a:spcBef>
              <a:buSzPts val="1600"/>
              <a:buNone/>
            </a:pPr>
            <a:r>
              <a:rPr lang="de-DE" sz="1400" dirty="0"/>
              <a:t>		(jeweils im darauffolgenden Semester)</a:t>
            </a:r>
          </a:p>
          <a:p>
            <a:pPr marL="457200" lvl="1" indent="0">
              <a:spcBef>
                <a:spcPts val="0"/>
              </a:spcBef>
              <a:buSzPts val="1600"/>
              <a:buNone/>
            </a:pPr>
            <a:endParaRPr lang="de-DE" sz="14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1" i="0" u="none" strike="noStrike" cap="none" dirty="0">
                <a:solidFill>
                  <a:srgbClr val="FF0000"/>
                </a:solidFill>
                <a:sym typeface="Century Gothic"/>
              </a:rPr>
              <a:t>Zwischenprüfung</a:t>
            </a:r>
            <a:endParaRPr dirty="0">
              <a:solidFill>
                <a:srgbClr val="FF0000"/>
              </a:solidFill>
            </a:endParaRPr>
          </a:p>
          <a:p>
            <a:pPr marL="800100" lvl="1" indent="-342900">
              <a:buSzPts val="1600"/>
              <a:buFont typeface="Wingdings" pitchFamily="2" charset="2"/>
              <a:buChar char="Ø"/>
            </a:pPr>
            <a:r>
              <a:rPr lang="de-DE" dirty="0"/>
              <a:t>I</a:t>
            </a:r>
            <a:r>
              <a:rPr lang="de-DE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 allen Anfängerübungen die jeweils zwei Klausuren mit einem Durchschnitt von mindestens 4,0 abschließen</a:t>
            </a:r>
          </a:p>
          <a:p>
            <a:pPr marL="800100" lvl="1" indent="-342900">
              <a:buSzPts val="1600"/>
              <a:buFont typeface="Wingdings" pitchFamily="2" charset="2"/>
              <a:buChar char="Ø"/>
            </a:pPr>
            <a:r>
              <a:rPr lang="de-DE" dirty="0"/>
              <a:t>Teilnahmevoraussetzung der jeweiligen Übung für Fortgeschrittene</a:t>
            </a:r>
            <a:endParaRPr lang="de-DE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1" indent="0">
              <a:spcBef>
                <a:spcPts val="0"/>
              </a:spcBef>
              <a:buSzPts val="1600"/>
              <a:buNone/>
            </a:pPr>
            <a:r>
              <a:rPr lang="de-DE" b="1" dirty="0">
                <a:sym typeface="Wingdings" pitchFamily="2" charset="2"/>
              </a:rPr>
              <a:t>	 	</a:t>
            </a:r>
            <a:r>
              <a:rPr lang="de-DE" b="1" dirty="0"/>
              <a:t>Bis zum Ende des 4. Semesters</a:t>
            </a:r>
          </a:p>
          <a:p>
            <a:pPr marL="457200" lvl="1" indent="0">
              <a:spcBef>
                <a:spcPts val="0"/>
              </a:spcBef>
              <a:buSzPts val="1600"/>
              <a:buNone/>
            </a:pPr>
            <a:r>
              <a:rPr lang="de-DE" dirty="0"/>
              <a:t>		</a:t>
            </a:r>
            <a:r>
              <a:rPr lang="de-DE" sz="1400" dirty="0"/>
              <a:t>Wiederholung bis Ende des 6. Semester </a:t>
            </a:r>
            <a:br>
              <a:rPr lang="de-DE" sz="1400" dirty="0"/>
            </a:br>
            <a:r>
              <a:rPr lang="de-DE" sz="1400" dirty="0"/>
              <a:t>		(einmalig pro Übung möglich)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163DF5-4491-98FD-6493-76837E6C1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Welche Prüfungen sind gerade wichtig für mich?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851DDC8-C616-9EB5-C7EA-40DFFC4FED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4293" y="1853248"/>
            <a:ext cx="8946541" cy="4195481"/>
          </a:xfrm>
        </p:spPr>
        <p:txBody>
          <a:bodyPr/>
          <a:lstStyle/>
          <a:p>
            <a:r>
              <a:rPr lang="de-DE" dirty="0"/>
              <a:t>Zwischenprüfung jeweils im Zivilrecht und im Strafrecht </a:t>
            </a:r>
          </a:p>
          <a:p>
            <a:endParaRPr lang="de-DE" dirty="0"/>
          </a:p>
          <a:p>
            <a:pPr marL="127000" indent="0">
              <a:buNone/>
            </a:pPr>
            <a:r>
              <a:rPr lang="de-DE" dirty="0" err="1"/>
              <a:t>Recap</a:t>
            </a:r>
            <a:r>
              <a:rPr lang="de-DE" dirty="0"/>
              <a:t>: </a:t>
            </a:r>
          </a:p>
          <a:p>
            <a:r>
              <a:rPr lang="de-DE" dirty="0"/>
              <a:t>bestehend aus 2 Klausuren </a:t>
            </a:r>
          </a:p>
          <a:p>
            <a:r>
              <a:rPr lang="de-DE" dirty="0"/>
              <a:t>Schnitt um zu bestehen muss 4,0 Punkte sein </a:t>
            </a:r>
          </a:p>
          <a:p>
            <a:endParaRPr lang="de-DE" dirty="0"/>
          </a:p>
          <a:p>
            <a:pPr marL="127000" indent="0">
              <a:buNone/>
            </a:pPr>
            <a:r>
              <a:rPr lang="de-DE" dirty="0"/>
              <a:t>Beispiel: </a:t>
            </a:r>
          </a:p>
          <a:p>
            <a:pPr marL="127000" indent="0">
              <a:buNone/>
            </a:pPr>
            <a:r>
              <a:rPr lang="de-DE" dirty="0"/>
              <a:t>10 Punkte (Klausur 1) + 1 Punkt (Klausur 2)  = 5,5 Punkte im Schnitt </a:t>
            </a:r>
          </a:p>
          <a:p>
            <a:pPr marL="127000" indent="0">
              <a:buNone/>
            </a:pPr>
            <a:r>
              <a:rPr lang="de-DE" dirty="0"/>
              <a:t>4 Punkte (Klausur 1) + 4 Punkte (Klausur 2) = 4,0 Punkte im Schnitt </a:t>
            </a:r>
          </a:p>
          <a:p>
            <a:pPr marL="127000" indent="0">
              <a:buNone/>
            </a:pPr>
            <a:r>
              <a:rPr lang="de-DE" dirty="0">
                <a:solidFill>
                  <a:srgbClr val="FF0000"/>
                </a:solidFill>
              </a:rPr>
              <a:t>5 Punkte (Klausur 1) + 2 Punkte (Klausur 2) = 3,5 Punkte im Schnitt </a:t>
            </a:r>
            <a:r>
              <a:rPr lang="de-DE" dirty="0">
                <a:solidFill>
                  <a:srgbClr val="FF0000"/>
                </a:solidFill>
                <a:sym typeface="Wingdings" pitchFamily="2" charset="2"/>
              </a:rPr>
              <a:t> </a:t>
            </a:r>
            <a:endParaRPr lang="de-DE" dirty="0">
              <a:solidFill>
                <a:srgbClr val="FF0000"/>
              </a:solidFill>
            </a:endParaRPr>
          </a:p>
          <a:p>
            <a:pPr marL="127000" indent="0">
              <a:buNone/>
            </a:pPr>
            <a:endParaRPr lang="de-DE" dirty="0"/>
          </a:p>
          <a:p>
            <a:pPr marL="12700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047692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4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de-DE"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Was passiert wenn ich </a:t>
            </a:r>
            <a:r>
              <a:rPr lang="de-DE"/>
              <a:t>eine Klausur nicht bestehe</a:t>
            </a:r>
            <a:r>
              <a:rPr lang="de-DE"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</a:t>
            </a:r>
            <a:endParaRPr sz="4200" b="0" i="0" u="none" strike="noStrike" cap="none">
              <a:solidFill>
                <a:schemeClr val="l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3" name="Google Shape;243;p34"/>
          <p:cNvSpPr txBox="1">
            <a:spLocks noGrp="1"/>
          </p:cNvSpPr>
          <p:nvPr>
            <p:ph type="body" idx="1"/>
          </p:nvPr>
        </p:nvSpPr>
        <p:spPr>
          <a:xfrm>
            <a:off x="1005840" y="2052918"/>
            <a:ext cx="9502195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Grundlagenschein:</a:t>
            </a:r>
            <a:endParaRPr dirty="0"/>
          </a:p>
          <a:p>
            <a:pPr marL="0" marR="0" lvl="0" indent="0" algn="l" rtl="0"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Kann im darauffolgenden Semester </a:t>
            </a:r>
            <a:r>
              <a:rPr lang="de-DE" dirty="0"/>
              <a:t>1x w</a:t>
            </a: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iederholt werden</a:t>
            </a:r>
            <a:endParaRPr lang="de-DE" dirty="0"/>
          </a:p>
          <a:p>
            <a:pPr marL="0" marR="0" lvl="0" indent="0" algn="l" rtl="0"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Allerdings zwingend in „</a:t>
            </a:r>
            <a:r>
              <a:rPr lang="de-DE" dirty="0"/>
              <a:t>D</a:t>
            </a: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eutscher Rechtsgeschichte“</a:t>
            </a:r>
          </a:p>
          <a:p>
            <a:pPr marL="0" marR="0" lvl="0" indent="0" algn="l" rtl="0"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lang="de-DE" sz="10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r>
              <a:rPr lang="de-DE" dirty="0"/>
              <a:t>Hausarbeiten: </a:t>
            </a:r>
          </a:p>
          <a:p>
            <a:pPr marL="0" marR="0" lvl="0" indent="0" algn="l" rtl="0"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r>
              <a:rPr lang="de-DE" dirty="0"/>
              <a:t>	Können in den Semesterferien nach den Klausuren geschrieben und 	rückangerechnet werden</a:t>
            </a: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r>
              <a:rPr lang="de-DE" sz="2000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Kann </a:t>
            </a:r>
            <a:r>
              <a:rPr lang="de-DE" b="1" dirty="0"/>
              <a:t>p</a:t>
            </a:r>
            <a:r>
              <a:rPr lang="de-DE" sz="2000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assieren, nicht sofort aufgeben.</a:t>
            </a:r>
            <a:endParaRPr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21255F-B3D2-D022-CEC4-9A0699B81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906" y="1854192"/>
            <a:ext cx="5084979" cy="1574808"/>
          </a:xfrm>
        </p:spPr>
        <p:txBody>
          <a:bodyPr/>
          <a:lstStyle/>
          <a:p>
            <a:r>
              <a:rPr lang="de-DE" dirty="0"/>
              <a:t>Du willst im Uni-Leben nichts verpassen?</a:t>
            </a:r>
          </a:p>
        </p:txBody>
      </p:sp>
      <p:pic>
        <p:nvPicPr>
          <p:cNvPr id="6" name="Inhaltsplatzhalter 4">
            <a:extLst>
              <a:ext uri="{FF2B5EF4-FFF2-40B4-BE49-F238E27FC236}">
                <a16:creationId xmlns:a16="http://schemas.microsoft.com/office/drawing/2014/main" id="{A233CB36-A1D9-1E9C-B579-AA9092010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5813" y="1829326"/>
            <a:ext cx="4049726" cy="36565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89497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5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de-DE" sz="4200" b="0" i="0" u="none" strike="noStrike" cap="none" dirty="0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Eure erste Prüfung: Grundlagenschein</a:t>
            </a:r>
            <a:endParaRPr sz="4200" b="0" i="0" u="none" strike="noStrike" cap="none" dirty="0">
              <a:solidFill>
                <a:schemeClr val="l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9" name="Google Shape;249;p35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9404723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</a:t>
            </a:r>
            <a:r>
              <a:rPr lang="de-DE" dirty="0"/>
              <a:t>m 1. </a:t>
            </a: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Semester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Besuch der Vorlesung von </a:t>
            </a:r>
            <a:r>
              <a:rPr lang="de-DE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Verfassungsgeschichte</a:t>
            </a:r>
            <a:r>
              <a:rPr lang="de-DE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de-DE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Rechtsphilosophie</a:t>
            </a:r>
            <a:r>
              <a:rPr lang="de-DE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oder </a:t>
            </a:r>
            <a:r>
              <a:rPr lang="de-DE" b="1" i="0" u="none" strike="noStrike" cap="none" dirty="0">
                <a:solidFill>
                  <a:schemeClr val="lt1"/>
                </a:solidFill>
                <a:sym typeface="Century Gothic"/>
              </a:rPr>
              <a:t>römischer Rechtsgeschichte</a:t>
            </a:r>
            <a:endParaRPr lang="de-DE" b="1" dirty="0"/>
          </a:p>
          <a:p>
            <a:pPr marL="800100" lvl="1" indent="-342900">
              <a:buSzPts val="1600"/>
              <a:buFont typeface="Wingdings" pitchFamily="2" charset="2"/>
              <a:buChar char="Ø"/>
            </a:pPr>
            <a:r>
              <a:rPr lang="de-DE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Abschlussklausur</a:t>
            </a:r>
            <a:endParaRPr dirty="0"/>
          </a:p>
          <a:p>
            <a:pPr marL="800100" lvl="1" indent="-342900">
              <a:buSzPts val="1600"/>
              <a:buFont typeface="Wingdings" pitchFamily="2" charset="2"/>
              <a:buChar char="Ø"/>
            </a:pPr>
            <a:r>
              <a:rPr lang="de-DE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Eintragen für die Klausur, </a:t>
            </a:r>
            <a:r>
              <a:rPr lang="de-DE" b="0" i="0" u="none" strike="noStrike" cap="none" dirty="0" err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leude</a:t>
            </a:r>
            <a:r>
              <a:rPr lang="de-DE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! </a:t>
            </a:r>
            <a:endParaRPr lang="de-DE" dirty="0"/>
          </a:p>
          <a:p>
            <a:pPr marL="457200" lvl="1" indent="0">
              <a:buSzPts val="1600"/>
              <a:buNone/>
            </a:pPr>
            <a:endParaRPr sz="20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Dieses Semester: </a:t>
            </a:r>
            <a:endParaRPr b="1" dirty="0"/>
          </a:p>
          <a:p>
            <a:pPr marL="0" lvl="0" indent="0" algn="ctr">
              <a:buNone/>
            </a:pPr>
            <a:endParaRPr lang="de-DE" sz="20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9A9B0B7E-2694-E6D9-FB85-BC6F41463E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566341"/>
              </p:ext>
            </p:extLst>
          </p:nvPr>
        </p:nvGraphicFramePr>
        <p:xfrm>
          <a:off x="1683965" y="4717483"/>
          <a:ext cx="8663193" cy="1730586"/>
        </p:xfrm>
        <a:graphic>
          <a:graphicData uri="http://schemas.openxmlformats.org/drawingml/2006/table">
            <a:tbl>
              <a:tblPr firstRow="1" bandRow="1">
                <a:tableStyleId>{2969FE59-113A-40EF-A23E-E1DE5BFF1DE8}</a:tableStyleId>
              </a:tblPr>
              <a:tblGrid>
                <a:gridCol w="2887731">
                  <a:extLst>
                    <a:ext uri="{9D8B030D-6E8A-4147-A177-3AD203B41FA5}">
                      <a16:colId xmlns:a16="http://schemas.microsoft.com/office/drawing/2014/main" val="3941075181"/>
                    </a:ext>
                  </a:extLst>
                </a:gridCol>
                <a:gridCol w="2887731">
                  <a:extLst>
                    <a:ext uri="{9D8B030D-6E8A-4147-A177-3AD203B41FA5}">
                      <a16:colId xmlns:a16="http://schemas.microsoft.com/office/drawing/2014/main" val="1607489598"/>
                    </a:ext>
                  </a:extLst>
                </a:gridCol>
                <a:gridCol w="2887731">
                  <a:extLst>
                    <a:ext uri="{9D8B030D-6E8A-4147-A177-3AD203B41FA5}">
                      <a16:colId xmlns:a16="http://schemas.microsoft.com/office/drawing/2014/main" val="1328175583"/>
                    </a:ext>
                  </a:extLst>
                </a:gridCol>
              </a:tblGrid>
              <a:tr h="487771">
                <a:tc>
                  <a:txBody>
                    <a:bodyPr/>
                    <a:lstStyle/>
                    <a:p>
                      <a:r>
                        <a:rPr lang="de-DE" dirty="0"/>
                        <a:t>Verfassungsgeschichte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Rechtsphilosophie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Röm. Rechtsgeschichte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7715793"/>
                  </a:ext>
                </a:extLst>
              </a:tr>
              <a:tr h="1242815">
                <a:tc>
                  <a:txBody>
                    <a:bodyPr/>
                    <a:lstStyle/>
                    <a:p>
                      <a:r>
                        <a:rPr lang="de-DE" dirty="0"/>
                        <a:t>Prof. Dr. Wolfgang Forster</a:t>
                      </a:r>
                    </a:p>
                    <a:p>
                      <a:r>
                        <a:rPr lang="de-DE" dirty="0"/>
                        <a:t>2-st., Do 10 Uhr </a:t>
                      </a:r>
                      <a:r>
                        <a:rPr lang="de-DE" dirty="0" err="1"/>
                        <a:t>c.t</a:t>
                      </a:r>
                      <a:r>
                        <a:rPr lang="de-DE" dirty="0"/>
                        <a:t>. bis 12 Uhr</a:t>
                      </a:r>
                    </a:p>
                    <a:p>
                      <a:r>
                        <a:rPr lang="de-DE" dirty="0"/>
                        <a:t>Beginn: 17.10.2024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Prof. Dr. Wolfgang Forster</a:t>
                      </a:r>
                    </a:p>
                    <a:p>
                      <a:r>
                        <a:rPr lang="de-DE" dirty="0"/>
                        <a:t>2-st., Do 14 Uhr </a:t>
                      </a:r>
                      <a:r>
                        <a:rPr lang="de-DE" dirty="0" err="1"/>
                        <a:t>c.t</a:t>
                      </a:r>
                      <a:r>
                        <a:rPr lang="de-DE" dirty="0"/>
                        <a:t>. bis 16 Uhr</a:t>
                      </a:r>
                    </a:p>
                    <a:p>
                      <a:r>
                        <a:rPr lang="de-DE" dirty="0"/>
                        <a:t>Beginn: 17.10.2024</a:t>
                      </a:r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Prof. Dr. Thomas Finkenauer</a:t>
                      </a:r>
                    </a:p>
                    <a:p>
                      <a:r>
                        <a:rPr lang="de-DE" dirty="0"/>
                        <a:t>2-st., Mo 14 Uhr </a:t>
                      </a:r>
                      <a:r>
                        <a:rPr lang="de-DE" dirty="0" err="1"/>
                        <a:t>c.t</a:t>
                      </a:r>
                      <a:r>
                        <a:rPr lang="de-DE" dirty="0"/>
                        <a:t>. bis 16 Uhr</a:t>
                      </a:r>
                    </a:p>
                    <a:p>
                      <a:r>
                        <a:rPr lang="de-DE" dirty="0"/>
                        <a:t>Beginn: 21.10.2024</a:t>
                      </a:r>
                    </a:p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387815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6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23439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de-DE" sz="4200" b="0" i="0" u="none" strike="noStrike" cap="none" dirty="0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</a:t>
            </a:r>
            <a:r>
              <a:rPr lang="de-DE" dirty="0"/>
              <a:t>ie </a:t>
            </a:r>
            <a:r>
              <a:rPr lang="de-DE" sz="4200" b="0" i="0" u="none" strike="noStrike" cap="none" dirty="0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Schlüsselqualifikation</a:t>
            </a:r>
            <a:endParaRPr sz="4200" b="0" i="0" u="none" strike="noStrike" cap="none" dirty="0">
              <a:solidFill>
                <a:schemeClr val="l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5" name="Google Shape;255;p36"/>
          <p:cNvSpPr txBox="1">
            <a:spLocks noGrp="1"/>
          </p:cNvSpPr>
          <p:nvPr>
            <p:ph type="body" idx="1"/>
          </p:nvPr>
        </p:nvSpPr>
        <p:spPr>
          <a:xfrm>
            <a:off x="1005840" y="2052918"/>
            <a:ext cx="952091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Liste für Schlüsselqualifikationen auf der Homepage bzw. Alma</a:t>
            </a:r>
            <a:endParaRPr dirty="0"/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Diverse Möglichkeiten, z.B.:</a:t>
            </a:r>
            <a:endParaRPr lang="de-DE" dirty="0"/>
          </a:p>
          <a:p>
            <a:pPr marL="742950" lvl="1" indent="-285750">
              <a:buSzPts val="1600"/>
              <a:buFont typeface="Wingdings" pitchFamily="2" charset="2"/>
              <a:buChar char="Ø"/>
            </a:pPr>
            <a:r>
              <a:rPr lang="de-DE" sz="1400" b="0" i="0" u="none" strike="noStrike" cap="none" dirty="0">
                <a:solidFill>
                  <a:schemeClr val="lt1"/>
                </a:solidFill>
                <a:sym typeface="Century Gothic"/>
              </a:rPr>
              <a:t>Mediation im Familienrecht</a:t>
            </a:r>
            <a:endParaRPr lang="de-DE" sz="1400" dirty="0"/>
          </a:p>
          <a:p>
            <a:pPr marL="742950" lvl="1" indent="-285750">
              <a:buSzPts val="1600"/>
              <a:buFont typeface="Wingdings" pitchFamily="2" charset="2"/>
              <a:buChar char="Ø"/>
            </a:pPr>
            <a:r>
              <a:rPr lang="de-DE" sz="1400" b="0" i="0" u="none" strike="noStrike" cap="none" dirty="0">
                <a:solidFill>
                  <a:schemeClr val="lt1"/>
                </a:solidFill>
                <a:sym typeface="Century Gothic"/>
              </a:rPr>
              <a:t>Kommunikations- und Diskussionstraining</a:t>
            </a:r>
            <a:endParaRPr lang="de-DE" sz="1400" dirty="0"/>
          </a:p>
          <a:p>
            <a:pPr marL="742950" lvl="1" indent="-285750">
              <a:buSzPts val="1600"/>
              <a:buFont typeface="Wingdings" pitchFamily="2" charset="2"/>
              <a:buChar char="Ø"/>
            </a:pPr>
            <a:r>
              <a:rPr lang="de-DE" sz="1400" b="0" i="0" u="none" strike="noStrike" cap="none" dirty="0">
                <a:solidFill>
                  <a:schemeClr val="lt1"/>
                </a:solidFill>
                <a:sym typeface="Century Gothic"/>
              </a:rPr>
              <a:t>Moot</a:t>
            </a:r>
            <a:r>
              <a:rPr lang="de-DE" sz="1400" dirty="0"/>
              <a:t>-</a:t>
            </a:r>
            <a:r>
              <a:rPr lang="de-DE" sz="1400" b="0" i="0" u="none" strike="noStrike" cap="none" dirty="0">
                <a:solidFill>
                  <a:schemeClr val="lt1"/>
                </a:solidFill>
                <a:sym typeface="Century Gothic"/>
              </a:rPr>
              <a:t>Court</a:t>
            </a:r>
            <a:endParaRPr sz="1400" b="0" i="0" u="none" strike="noStrike" cap="none" dirty="0">
              <a:solidFill>
                <a:schemeClr val="lt1"/>
              </a:solidFill>
              <a:sym typeface="Century Gothic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Blockveranstaltung</a:t>
            </a: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oder </a:t>
            </a:r>
            <a:r>
              <a:rPr lang="de-DE" b="1" dirty="0"/>
              <a:t>s</a:t>
            </a:r>
            <a:r>
              <a:rPr lang="de-DE" sz="2000" b="1" i="0" u="none" strike="noStrike" cap="none" dirty="0">
                <a:solidFill>
                  <a:schemeClr val="lt1"/>
                </a:solidFill>
                <a:sym typeface="Century Gothic"/>
              </a:rPr>
              <a:t>emesterbegleitend</a:t>
            </a:r>
            <a:endParaRPr b="1" dirty="0"/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Leistungsnachweis in der Regel durch </a:t>
            </a:r>
            <a:r>
              <a:rPr lang="de-DE" sz="2000" b="0" i="0" u="none" strike="noStrike" cap="none" dirty="0" err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mündl</a:t>
            </a: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Präsentation</a:t>
            </a:r>
            <a:endParaRPr dirty="0"/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Eintragungspflicht; bei Nichtteilnahme </a:t>
            </a:r>
            <a:r>
              <a:rPr lang="de-DE" sz="2000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Sperrung möglich</a:t>
            </a: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endParaRPr lang="de-DE" b="1" dirty="0"/>
          </a:p>
          <a:p>
            <a:pPr marL="0" marR="0" lvl="0" indent="0" algn="ctr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1" i="0" u="none" strike="noStrike" cap="none" dirty="0">
                <a:solidFill>
                  <a:schemeClr val="lt1"/>
                </a:solidFill>
                <a:sym typeface="Century Gothic"/>
              </a:rPr>
              <a:t>Bis Examensanmeldung möglich (umso früher, desto besser!)</a:t>
            </a:r>
            <a:endParaRPr sz="2000" b="1" i="0" u="none" strike="noStrike" cap="none" dirty="0">
              <a:solidFill>
                <a:schemeClr val="lt1"/>
              </a:solidFill>
              <a:sym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7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de-DE"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Der Fremdsprachenschein</a:t>
            </a:r>
            <a:endParaRPr sz="4200" b="0" i="0" u="none" strike="noStrike" cap="none">
              <a:solidFill>
                <a:schemeClr val="l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1" name="Google Shape;261;p37"/>
          <p:cNvSpPr txBox="1">
            <a:spLocks noGrp="1"/>
          </p:cNvSpPr>
          <p:nvPr>
            <p:ph type="body" idx="1"/>
          </p:nvPr>
        </p:nvSpPr>
        <p:spPr>
          <a:xfrm>
            <a:off x="1005840" y="2052918"/>
            <a:ext cx="9044013" cy="4504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Liste auf </a:t>
            </a:r>
            <a:r>
              <a:rPr lang="de-DE" dirty="0"/>
              <a:t>Alma</a:t>
            </a:r>
            <a:endParaRPr dirty="0"/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Verschiedene Sprachen, z.B.:</a:t>
            </a:r>
            <a:endParaRPr dirty="0"/>
          </a:p>
          <a:p>
            <a:pPr marL="765175" lvl="2" indent="-285750">
              <a:buSzPts val="1440"/>
              <a:buFont typeface="Wingdings" pitchFamily="2" charset="2"/>
              <a:buChar char="Ø"/>
            </a:pPr>
            <a:r>
              <a:rPr lang="de-DE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Englisch</a:t>
            </a:r>
            <a:endParaRPr dirty="0"/>
          </a:p>
          <a:p>
            <a:pPr marL="765175" lvl="2" indent="-285750">
              <a:buSzPts val="1440"/>
              <a:buFont typeface="Wingdings" pitchFamily="2" charset="2"/>
              <a:buChar char="Ø"/>
            </a:pPr>
            <a:r>
              <a:rPr lang="de-DE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Spanisch</a:t>
            </a:r>
            <a:endParaRPr dirty="0"/>
          </a:p>
          <a:p>
            <a:pPr marL="765175" lvl="2" indent="-285750">
              <a:buSzPts val="1440"/>
              <a:buFont typeface="Wingdings" pitchFamily="2" charset="2"/>
              <a:buChar char="Ø"/>
            </a:pPr>
            <a:r>
              <a:rPr lang="de-DE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Französisch</a:t>
            </a:r>
          </a:p>
          <a:p>
            <a:pPr marL="765175" lvl="2" indent="-285750">
              <a:buSzPts val="1440"/>
              <a:buFont typeface="Wingdings" pitchFamily="2" charset="2"/>
              <a:buChar char="Ø"/>
            </a:pPr>
            <a:r>
              <a:rPr lang="de-DE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Türkisch</a:t>
            </a:r>
            <a:endParaRPr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Anforderungen variieren: </a:t>
            </a:r>
          </a:p>
          <a:p>
            <a:pPr marL="800100" lvl="1" indent="-342900">
              <a:buSzPts val="1600"/>
              <a:buFont typeface="Wingdings" pitchFamily="2" charset="2"/>
              <a:buChar char="Ø"/>
            </a:pPr>
            <a:r>
              <a:rPr lang="de-DE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Abschlussklausur/Präsentation/Sitzschein</a:t>
            </a:r>
            <a:endParaRPr dirty="0"/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Eintragungspflicht; bei Nichtteilnahme </a:t>
            </a:r>
            <a:r>
              <a:rPr lang="de-DE" sz="2000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Sperrung möglich</a:t>
            </a: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b="1" dirty="0"/>
              <a:t>Bis Examensanmeldung möglich (umso früher, desto besser!)</a:t>
            </a: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8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de-DE"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Der Seminarschein</a:t>
            </a:r>
            <a:endParaRPr sz="4200" b="0" i="0" u="none" strike="noStrike" cap="none">
              <a:solidFill>
                <a:schemeClr val="l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7" name="Google Shape;267;p38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Frühestens ab dem 4. Semester</a:t>
            </a:r>
            <a:endParaRPr dirty="0"/>
          </a:p>
          <a:p>
            <a:pPr marL="342900" marR="0" lvl="0" indent="-2413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800100" lvl="1" indent="-342900">
              <a:buSzPts val="1600"/>
              <a:buFont typeface="Wingdings" pitchFamily="2" charset="2"/>
              <a:buChar char="Ø"/>
            </a:pPr>
            <a:r>
              <a:rPr lang="de-DE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Anfertigen einer 20 bis 30-seitigen Arbeit zu einem bestimmten Thema</a:t>
            </a:r>
            <a:endParaRPr dirty="0"/>
          </a:p>
          <a:p>
            <a:pPr marL="800100" lvl="1" indent="-342900">
              <a:buSzPts val="1600"/>
              <a:buFont typeface="Wingdings" pitchFamily="2" charset="2"/>
              <a:buChar char="Ø"/>
            </a:pPr>
            <a:r>
              <a:rPr lang="de-DE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Anschließend mündliche Präsentation</a:t>
            </a:r>
            <a:endParaRPr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9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de-DE"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Praktische Studienzeit</a:t>
            </a:r>
            <a:endParaRPr sz="4200" b="0" i="0" u="none" strike="noStrike" cap="none">
              <a:solidFill>
                <a:schemeClr val="l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3" name="Google Shape;273;p39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9404723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Insgesamt 12 Wochen während der </a:t>
            </a:r>
            <a:r>
              <a:rPr lang="de-DE" sz="2000" b="1" i="0" u="none" strike="noStrike" cap="none" dirty="0">
                <a:solidFill>
                  <a:schemeClr val="lt1"/>
                </a:solidFill>
              </a:rPr>
              <a:t>vorlesungsfreien</a:t>
            </a: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Zeit</a:t>
            </a:r>
            <a:endParaRPr sz="10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Mindestdauer eines Praktikums: 4 Wochen</a:t>
            </a:r>
            <a:endParaRPr sz="10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Mögliche Stellen:</a:t>
            </a:r>
            <a:endParaRPr lang="de-DE" dirty="0"/>
          </a:p>
          <a:p>
            <a:pPr marL="800100" lvl="1" indent="-342900">
              <a:buSzPts val="1600"/>
              <a:buFont typeface="Wingdings" pitchFamily="2" charset="2"/>
              <a:buChar char="Ø"/>
            </a:pPr>
            <a:r>
              <a:rPr lang="de-DE" sz="16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Rechtsanwalt</a:t>
            </a:r>
          </a:p>
          <a:p>
            <a:pPr marL="800100" lvl="1" indent="-342900">
              <a:buSzPts val="1600"/>
              <a:buFont typeface="Wingdings" pitchFamily="2" charset="2"/>
              <a:buChar char="Ø"/>
            </a:pPr>
            <a:r>
              <a:rPr lang="de-DE" sz="16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Gericht</a:t>
            </a:r>
          </a:p>
          <a:p>
            <a:pPr marL="800100" lvl="1" indent="-342900">
              <a:buSzPts val="1600"/>
              <a:buFont typeface="Wingdings" pitchFamily="2" charset="2"/>
              <a:buChar char="Ø"/>
            </a:pPr>
            <a:r>
              <a:rPr lang="de-DE" sz="16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Staatsanwaltschaft</a:t>
            </a:r>
          </a:p>
          <a:p>
            <a:pPr marL="800100" lvl="1" indent="-342900">
              <a:buSzPts val="1600"/>
              <a:buFont typeface="Wingdings" pitchFamily="2" charset="2"/>
              <a:buChar char="Ø"/>
            </a:pPr>
            <a:r>
              <a:rPr lang="de-DE" sz="1600" b="0" i="0" u="none" strike="noStrike" cap="none" dirty="0">
                <a:solidFill>
                  <a:schemeClr val="lt1"/>
                </a:solidFill>
                <a:sym typeface="Century Gothic"/>
              </a:rPr>
              <a:t>Rechtsabteilung großer Firmen</a:t>
            </a:r>
            <a:endParaRPr lang="de-DE" sz="1600" dirty="0"/>
          </a:p>
          <a:p>
            <a:pPr marL="800100" lvl="1" indent="-342900">
              <a:buSzPts val="1600"/>
              <a:buFont typeface="Wingdings" pitchFamily="2" charset="2"/>
              <a:buChar char="Ø"/>
            </a:pPr>
            <a:r>
              <a:rPr lang="de-DE" sz="16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 In- und Ausland möglich </a:t>
            </a:r>
            <a:endParaRPr lang="de-DE" sz="1600" dirty="0"/>
          </a:p>
          <a:p>
            <a:pPr marL="800100" lvl="1" indent="-342900">
              <a:buSzPts val="1600"/>
              <a:buFont typeface="Wingdings" pitchFamily="2" charset="2"/>
              <a:buChar char="Ø"/>
            </a:pPr>
            <a:endParaRPr lang="de-DE" sz="16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b="1" dirty="0"/>
              <a:t>(</a:t>
            </a:r>
            <a:r>
              <a:rPr lang="de-DE" b="1" dirty="0" err="1"/>
              <a:t>grds</a:t>
            </a:r>
            <a:r>
              <a:rPr lang="de-DE" b="1" dirty="0"/>
              <a:t>. überall, wo ein Volljurist tätig ist!)</a:t>
            </a:r>
            <a:endParaRPr sz="2000" b="1" i="0" u="none" strike="noStrike" cap="none" dirty="0">
              <a:solidFill>
                <a:schemeClr val="lt1"/>
              </a:solidFill>
              <a:sym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0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de-DE"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Der Schwerpunktbereich</a:t>
            </a:r>
            <a:endParaRPr sz="4200" b="0" i="0" u="none" strike="noStrike" cap="none">
              <a:solidFill>
                <a:schemeClr val="l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9" name="Google Shape;279;p40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9404723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Wahl nach dem 4. Semester (Studienplan)(nicht zwingend!)</a:t>
            </a:r>
            <a:endParaRPr dirty="0"/>
          </a:p>
          <a:p>
            <a:pPr marL="342900" marR="0" lvl="0" indent="-2413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Universitätsprüfung</a:t>
            </a:r>
            <a:endParaRPr lang="de-DE" dirty="0"/>
          </a:p>
          <a:p>
            <a:pPr marL="742950" lvl="1" indent="-285750">
              <a:buSzPts val="1600"/>
              <a:buFont typeface="Wingdings" pitchFamily="2" charset="2"/>
              <a:buChar char="Ø"/>
            </a:pPr>
            <a:r>
              <a:rPr lang="de-DE" sz="16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Klausur </a:t>
            </a:r>
            <a:r>
              <a:rPr lang="de-DE" dirty="0"/>
              <a:t>/ Studienarbeit (variiert je nach Schwerpunkt)</a:t>
            </a:r>
          </a:p>
          <a:p>
            <a:pPr marL="742950" lvl="1" indent="-285750">
              <a:buSzPts val="1600"/>
              <a:buFont typeface="Wingdings" pitchFamily="2" charset="2"/>
              <a:buChar char="Ø"/>
            </a:pPr>
            <a:r>
              <a:rPr lang="de-DE" sz="16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Mündliche Prüfung</a:t>
            </a:r>
          </a:p>
          <a:p>
            <a:pPr marL="742950" lvl="1" indent="-285750">
              <a:buSzPts val="1600"/>
              <a:buFont typeface="Wingdings" pitchFamily="2" charset="2"/>
              <a:buChar char="Ø"/>
            </a:pPr>
            <a:r>
              <a:rPr lang="de-DE" sz="1600" dirty="0"/>
              <a:t>Moot Court in Hong Kong, Wien, New York, Washington D.C etc.</a:t>
            </a:r>
            <a:endParaRPr sz="16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2413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Zählt 30 % der „Endnote“</a:t>
            </a: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endParaRPr lang="de-DE" dirty="0"/>
          </a:p>
          <a:p>
            <a:pPr marL="0" marR="0" lvl="0" indent="0" algn="ctr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b="1" dirty="0"/>
              <a:t>Es gibt frühzeitig vorher immer eine Infoveranstaltung von ULF</a:t>
            </a:r>
            <a:endParaRPr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A532BE-F956-4A8A-B581-0C3FE9D7C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Ausblick: Welche Schwerpunkte gibt es in Tübingen?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86900A9-FB0E-CFB2-4E35-507408C44A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A6231BB-7B84-9CC9-B795-DE72E682A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4848" y="2052917"/>
            <a:ext cx="3003468" cy="419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7879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1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de-DE" sz="4200" b="0" i="0" u="none" strike="noStrike" cap="none" dirty="0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Das </a:t>
            </a:r>
            <a:r>
              <a:rPr lang="de-DE" dirty="0"/>
              <a:t>1.</a:t>
            </a:r>
            <a:r>
              <a:rPr lang="de-DE" sz="4200" b="0" i="0" u="none" strike="noStrike" cap="none" dirty="0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Staatsexamen </a:t>
            </a:r>
            <a:endParaRPr sz="4200" b="0" i="0" u="none" strike="noStrike" cap="none" dirty="0">
              <a:solidFill>
                <a:schemeClr val="l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5" name="Google Shape;285;p41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9404723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Staatlicher Teil</a:t>
            </a:r>
          </a:p>
          <a:p>
            <a:pPr marL="800100" lvl="1" indent="-342900">
              <a:spcBef>
                <a:spcPts val="0"/>
              </a:spcBef>
              <a:buSzPts val="1600"/>
              <a:buFont typeface="Wingdings" pitchFamily="2" charset="2"/>
              <a:buChar char="Ø"/>
            </a:pPr>
            <a:r>
              <a:rPr lang="de-DE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6 schriftlichen und 3 mündlichen Prüfungen</a:t>
            </a:r>
            <a:endParaRPr dirty="0"/>
          </a:p>
          <a:p>
            <a:pPr marL="800100" lvl="1" indent="-342900">
              <a:spcBef>
                <a:spcPts val="0"/>
              </a:spcBef>
              <a:buSzPts val="1600"/>
              <a:buFont typeface="Wingdings" pitchFamily="2" charset="2"/>
              <a:buChar char="Ø"/>
            </a:pPr>
            <a:r>
              <a:rPr lang="de-DE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kann </a:t>
            </a:r>
            <a:r>
              <a:rPr lang="de-DE" dirty="0"/>
              <a:t>1x </a:t>
            </a:r>
            <a:r>
              <a:rPr lang="de-DE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wiederholt werden (Freischuss exklusiv, siehe unten)</a:t>
            </a:r>
            <a:endParaRPr dirty="0"/>
          </a:p>
          <a:p>
            <a:pPr marL="342900" marR="0" lvl="0" indent="-2413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dirty="0"/>
              <a:t>Zählt </a:t>
            </a: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70% der „Endnote“</a:t>
            </a:r>
            <a:endParaRPr dirty="0"/>
          </a:p>
          <a:p>
            <a:pPr marL="342900" marR="0" lvl="0" indent="-2413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Nach Studienplan im 9. Semester</a:t>
            </a:r>
            <a:endParaRPr sz="20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„Freischuss“ nach dem 8. Semester möglich:</a:t>
            </a:r>
            <a:endParaRPr lang="de-DE" dirty="0"/>
          </a:p>
          <a:p>
            <a:pPr marL="742950" lvl="1" indent="-285750">
              <a:buSzPts val="1600"/>
              <a:buFont typeface="Wingdings" pitchFamily="2" charset="2"/>
              <a:buChar char="Ø"/>
            </a:pPr>
            <a:r>
              <a:rPr lang="de-DE" sz="16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Der erste Versuch zählt im Falle des Nichtbestehens nicht, kann dann noch </a:t>
            </a:r>
            <a:r>
              <a:rPr lang="de-DE" dirty="0"/>
              <a:t>2x </a:t>
            </a:r>
            <a:r>
              <a:rPr lang="de-DE" sz="16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wiederholt werden.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85600B-3C96-424C-ACFC-D38B0530A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ist das, wovon alle die ganze Zeit reden: Alma?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9FC66A1-FCBE-9B46-B958-FD02100ABD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8904" y="2052918"/>
            <a:ext cx="9030950" cy="4195481"/>
          </a:xfrm>
        </p:spPr>
        <p:txBody>
          <a:bodyPr/>
          <a:lstStyle/>
          <a:p>
            <a:pPr marL="12700" indent="0">
              <a:buNone/>
            </a:pPr>
            <a:r>
              <a:rPr lang="de-DE" dirty="0"/>
              <a:t>Portal zur Kursanmeldung &amp; Prüfungsanmeldung </a:t>
            </a:r>
          </a:p>
          <a:p>
            <a:pPr marL="755650" lvl="2" indent="-285750">
              <a:buFont typeface="Wingdings" pitchFamily="2" charset="2"/>
              <a:buChar char="Ø"/>
            </a:pPr>
            <a:r>
              <a:rPr lang="de-DE" dirty="0"/>
              <a:t>Belegung der Vorlesungen, Fallbesprechungen, Klausuren, Hausarbeiten, etc. </a:t>
            </a:r>
          </a:p>
          <a:p>
            <a:pPr marL="755650" lvl="2" indent="-285750">
              <a:buFont typeface="Wingdings" pitchFamily="2" charset="2"/>
              <a:buChar char="Ø"/>
            </a:pPr>
            <a:r>
              <a:rPr lang="de-DE" dirty="0"/>
              <a:t>Einsicht der belegten Veranstaltungen und Stundenplan </a:t>
            </a:r>
          </a:p>
          <a:p>
            <a:pPr marL="755650" lvl="2" indent="-285750">
              <a:buFont typeface="Wingdings" pitchFamily="2" charset="2"/>
              <a:buChar char="Ø"/>
            </a:pPr>
            <a:r>
              <a:rPr lang="de-DE" dirty="0">
                <a:solidFill>
                  <a:srgbClr val="FF0000"/>
                </a:solidFill>
              </a:rPr>
              <a:t>Euer studien-organisatorisches Portal </a:t>
            </a:r>
          </a:p>
          <a:p>
            <a:pPr marL="469900" lvl="2" indent="0">
              <a:buNone/>
            </a:pPr>
            <a:endParaRPr lang="de-DE" sz="1000" dirty="0"/>
          </a:p>
          <a:p>
            <a:pPr marL="12700" lvl="1" indent="0">
              <a:buNone/>
            </a:pPr>
            <a:r>
              <a:rPr lang="de-DE" sz="2000" dirty="0"/>
              <a:t>Portal zum Abrufen von Bescheinigungen </a:t>
            </a:r>
          </a:p>
          <a:p>
            <a:pPr marL="812800" lvl="1" indent="-342900">
              <a:buFont typeface="Wingdings" pitchFamily="2" charset="2"/>
              <a:buChar char="Ø"/>
            </a:pPr>
            <a:r>
              <a:rPr lang="de-DE" dirty="0"/>
              <a:t>Immatrikulationsbescheinigung, Naldo-Bescheinigung, BAföG- Bescheinigung </a:t>
            </a:r>
          </a:p>
          <a:p>
            <a:pPr marL="812800" lvl="1" indent="-342900">
              <a:buFont typeface="Wingdings" pitchFamily="2" charset="2"/>
              <a:buChar char="Ø"/>
            </a:pPr>
            <a:r>
              <a:rPr lang="de-DE" dirty="0"/>
              <a:t>Überblick über erbrachte Leistungen</a:t>
            </a:r>
          </a:p>
          <a:p>
            <a:pPr marL="12700" indent="0">
              <a:buNone/>
            </a:pPr>
            <a:r>
              <a:rPr lang="de-DE" dirty="0"/>
              <a:t>Bei technischen Problemen: </a:t>
            </a:r>
            <a:r>
              <a:rPr lang="de-DE" dirty="0" err="1"/>
              <a:t>alma-support@uni-tuebingen.de</a:t>
            </a:r>
            <a:r>
              <a:rPr lang="de-DE" dirty="0"/>
              <a:t> </a:t>
            </a:r>
          </a:p>
          <a:p>
            <a:pPr marL="12700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390622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12D621-85CE-E440-BF7E-8DF757B6B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ist das, wovon keiner die ganze Zeit redet: Ilias?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F8BC63C-CC96-D247-BC78-6C3EDF5F0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2778" y="2052918"/>
            <a:ext cx="9057076" cy="4195481"/>
          </a:xfrm>
        </p:spPr>
        <p:txBody>
          <a:bodyPr/>
          <a:lstStyle/>
          <a:p>
            <a:pPr marL="12700" indent="0">
              <a:buNone/>
            </a:pPr>
            <a:r>
              <a:rPr lang="de-DE" dirty="0"/>
              <a:t>Portal für Lehrmaterialien </a:t>
            </a:r>
          </a:p>
          <a:p>
            <a:pPr marL="1270000" lvl="2" indent="-342900">
              <a:buFont typeface="Wingdings" pitchFamily="2" charset="2"/>
              <a:buChar char="Ø"/>
            </a:pPr>
            <a:r>
              <a:rPr lang="de-DE" dirty="0"/>
              <a:t>Folien zu Vorlesung</a:t>
            </a:r>
          </a:p>
          <a:p>
            <a:pPr marL="1270000" lvl="2" indent="-342900">
              <a:buFont typeface="Wingdings" pitchFamily="2" charset="2"/>
              <a:buChar char="Ø"/>
            </a:pPr>
            <a:r>
              <a:rPr lang="de-DE" dirty="0"/>
              <a:t>Übungsfälle</a:t>
            </a:r>
          </a:p>
          <a:p>
            <a:pPr marL="1270000" lvl="2" indent="-342900">
              <a:buFont typeface="Wingdings" pitchFamily="2" charset="2"/>
              <a:buChar char="Ø"/>
            </a:pPr>
            <a:r>
              <a:rPr lang="de-DE" dirty="0"/>
              <a:t>Sachverhalte Fallbesprechungen</a:t>
            </a:r>
          </a:p>
          <a:p>
            <a:pPr marL="1270000" lvl="2" indent="-342900">
              <a:buFont typeface="Wingdings" pitchFamily="2" charset="2"/>
              <a:buChar char="Ø"/>
            </a:pPr>
            <a:r>
              <a:rPr lang="de-DE" dirty="0">
                <a:solidFill>
                  <a:srgbClr val="FF0000"/>
                </a:solidFill>
              </a:rPr>
              <a:t>Ilias hat die Blätter, die in der Schule der Lehrer austeilen würde </a:t>
            </a:r>
            <a:r>
              <a:rPr lang="de-DE" dirty="0"/>
              <a:t> </a:t>
            </a:r>
            <a:endParaRPr lang="de-DE" sz="2000" dirty="0"/>
          </a:p>
          <a:p>
            <a:pPr marL="12700" indent="0">
              <a:buNone/>
            </a:pPr>
            <a:r>
              <a:rPr lang="de-DE" dirty="0"/>
              <a:t>Jede Vorlesung/ jeder Kurs hat einen „</a:t>
            </a:r>
            <a:r>
              <a:rPr lang="de-DE" dirty="0" err="1"/>
              <a:t>Iliaskurs</a:t>
            </a:r>
            <a:r>
              <a:rPr lang="de-DE" dirty="0"/>
              <a:t>“ </a:t>
            </a:r>
          </a:p>
          <a:p>
            <a:pPr marL="12700" indent="0">
              <a:buNone/>
            </a:pPr>
            <a:r>
              <a:rPr lang="de-DE" dirty="0"/>
              <a:t>	</a:t>
            </a:r>
            <a:r>
              <a:rPr lang="de-DE" sz="1600" dirty="0"/>
              <a:t>(Passwort wird in der Vorlesung/ FB mitgeteilt) </a:t>
            </a:r>
          </a:p>
          <a:p>
            <a:pPr marL="12700" indent="0">
              <a:buNone/>
            </a:pPr>
            <a:r>
              <a:rPr lang="de-DE" dirty="0"/>
              <a:t>Nach Semester sortiert</a:t>
            </a:r>
          </a:p>
          <a:p>
            <a:pPr marL="12700" indent="0">
              <a:buNone/>
            </a:pPr>
            <a:r>
              <a:rPr lang="de-DE" dirty="0"/>
              <a:t>Fallbesprechungen eigener Ordner</a:t>
            </a:r>
          </a:p>
          <a:p>
            <a:pPr marL="12700" indent="0">
              <a:buNone/>
            </a:pPr>
            <a:endParaRPr lang="de-DE" dirty="0"/>
          </a:p>
          <a:p>
            <a:pPr marL="12700" indent="0" algn="ctr">
              <a:buNone/>
            </a:pPr>
            <a:r>
              <a:rPr lang="de-DE" b="1" dirty="0"/>
              <a:t>Login über Unizugangsdaten </a:t>
            </a:r>
          </a:p>
          <a:p>
            <a:pPr marL="12700" indent="0">
              <a:buNone/>
            </a:pPr>
            <a:endParaRPr lang="de-DE" dirty="0"/>
          </a:p>
          <a:p>
            <a:pPr marL="12700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3587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7DB116-74CE-B7B8-277C-CA4FB49BC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Welcome </a:t>
            </a:r>
            <a:r>
              <a:rPr lang="de-DE" dirty="0" err="1"/>
              <a:t>to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/>
              <a:t>Campus Maximus!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F038687-6870-1C8A-7DF8-A29900EEAC49}"/>
              </a:ext>
            </a:extLst>
          </p:cNvPr>
          <p:cNvSpPr>
            <a:spLocks noGrp="1"/>
          </p:cNvSpPr>
          <p:nvPr>
            <p:ph type="pic" idx="2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CC66199A-B24E-825B-7389-0EEB0B5BCB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6461" y="640080"/>
            <a:ext cx="3653485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78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37351C-ECBC-C541-8472-7DC6B3CB4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Campusleben : Bibliotheken?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BF433E9-FC96-2E4D-B4C2-CBE7AC11F3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0" indent="0">
              <a:buNone/>
            </a:pPr>
            <a:r>
              <a:rPr lang="de-DE" dirty="0"/>
              <a:t>Universitätsbibliothek:</a:t>
            </a:r>
          </a:p>
          <a:p>
            <a:pPr marL="127000" indent="0">
              <a:buNone/>
            </a:pPr>
            <a:r>
              <a:rPr lang="de-DE" dirty="0"/>
              <a:t>Öffnungszeiten von 8 Uhr bis 24 Uhr an Wochentagen </a:t>
            </a:r>
          </a:p>
          <a:p>
            <a:pPr marL="127000" indent="0">
              <a:buNone/>
            </a:pPr>
            <a:r>
              <a:rPr lang="de-DE" dirty="0"/>
              <a:t>Kleinere Auswahl an jur. Fachliteratur, aber mehr ausleihbar</a:t>
            </a:r>
          </a:p>
          <a:p>
            <a:pPr marL="127000" indent="0">
              <a:buNone/>
            </a:pPr>
            <a:r>
              <a:rPr lang="de-DE" dirty="0"/>
              <a:t>Juristisches Seminar: </a:t>
            </a:r>
          </a:p>
          <a:p>
            <a:pPr lvl="1">
              <a:buFont typeface="Wingdings" pitchFamily="2" charset="2"/>
              <a:buChar char="Ø"/>
            </a:pPr>
            <a:r>
              <a:rPr lang="de-DE" dirty="0"/>
              <a:t>Wo? Neue Aula &amp; Alte Physik</a:t>
            </a:r>
          </a:p>
          <a:p>
            <a:pPr lvl="1">
              <a:buFont typeface="Wingdings" pitchFamily="2" charset="2"/>
              <a:buChar char="Ø"/>
            </a:pPr>
            <a:r>
              <a:rPr lang="de-DE" sz="1200" dirty="0"/>
              <a:t>4 Stockwerke  für die jeweiligen Rechtsgebiete </a:t>
            </a:r>
          </a:p>
          <a:p>
            <a:pPr lvl="1">
              <a:buFont typeface="Wingdings" pitchFamily="2" charset="2"/>
              <a:buChar char="Ø"/>
            </a:pPr>
            <a:r>
              <a:rPr lang="de-DE" sz="1200" dirty="0"/>
              <a:t>Nur Wochenend-Ausleihe um Bücher auszuleihen</a:t>
            </a:r>
          </a:p>
          <a:p>
            <a:pPr marL="594360" lvl="1" indent="0">
              <a:buNone/>
            </a:pPr>
            <a:endParaRPr lang="de-DE" sz="1200" dirty="0"/>
          </a:p>
          <a:p>
            <a:pPr marL="127000" indent="0">
              <a:buNone/>
            </a:pPr>
            <a:r>
              <a:rPr lang="de-DE" dirty="0"/>
              <a:t>Außerdem: z.B. </a:t>
            </a:r>
            <a:r>
              <a:rPr lang="de-DE" dirty="0" err="1"/>
              <a:t>Hegelbau</a:t>
            </a:r>
            <a:r>
              <a:rPr lang="de-DE" dirty="0"/>
              <a:t>, Brechtbau, Burse </a:t>
            </a:r>
          </a:p>
          <a:p>
            <a:pPr marL="12700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3073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0F47B8-918B-1E61-0ACD-E0E6F9423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Tipps für die </a:t>
            </a:r>
            <a:r>
              <a:rPr lang="de-DE" dirty="0" err="1"/>
              <a:t>Bib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F364D51-0DCC-042E-4D68-752C3FA043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0" indent="0">
              <a:buNone/>
            </a:pPr>
            <a:r>
              <a:rPr lang="de-DE" dirty="0"/>
              <a:t>Ladekabel vergessen? Ladekabelbörse der FFJ!</a:t>
            </a:r>
          </a:p>
          <a:p>
            <a:pPr marL="127000" indent="0">
              <a:buNone/>
            </a:pPr>
            <a:endParaRPr lang="de-DE" dirty="0"/>
          </a:p>
          <a:p>
            <a:pPr marL="127000" indent="0">
              <a:buNone/>
            </a:pPr>
            <a:r>
              <a:rPr lang="de-DE" dirty="0"/>
              <a:t>Bibliothekar*innen am Eingang = Ansprechpartner*innen</a:t>
            </a:r>
          </a:p>
          <a:p>
            <a:endParaRPr lang="de-DE" dirty="0"/>
          </a:p>
          <a:p>
            <a:pPr marL="127000" indent="0">
              <a:buNone/>
            </a:pPr>
            <a:r>
              <a:rPr lang="de-DE" dirty="0"/>
              <a:t>Maximal Flüsterton kurze Wortwechsel, für längere leise Gespräche auf den Gang gehen oder für lautere Gespräche Bibliothek verlassen</a:t>
            </a:r>
          </a:p>
          <a:p>
            <a:pPr marL="127000" indent="0">
              <a:buNone/>
            </a:pPr>
            <a:endParaRPr lang="de-DE" dirty="0"/>
          </a:p>
          <a:p>
            <a:pPr marL="127000" indent="0">
              <a:buNone/>
            </a:pPr>
            <a:r>
              <a:rPr lang="de-DE" dirty="0"/>
              <a:t>Offene Getränke und Essen sind in der </a:t>
            </a:r>
            <a:r>
              <a:rPr lang="de-DE" dirty="0" err="1"/>
              <a:t>Bib</a:t>
            </a:r>
            <a:r>
              <a:rPr lang="de-DE" dirty="0"/>
              <a:t> verboten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500481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2"/>
          <p:cNvSpPr txBox="1">
            <a:spLocks noGrp="1"/>
          </p:cNvSpPr>
          <p:nvPr>
            <p:ph type="title"/>
          </p:nvPr>
        </p:nvSpPr>
        <p:spPr>
          <a:xfrm>
            <a:off x="646112" y="452718"/>
            <a:ext cx="8124402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de-DE" sz="4200" b="0" i="0" u="none" strike="noStrike" cap="none" dirty="0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Das wichtigste auf einen Blick</a:t>
            </a:r>
            <a:endParaRPr sz="4200" b="0" i="0" u="none" strike="noStrike" cap="none" dirty="0">
              <a:solidFill>
                <a:schemeClr val="l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91" name="Google Shape;291;p42"/>
          <p:cNvSpPr txBox="1">
            <a:spLocks noGrp="1"/>
          </p:cNvSpPr>
          <p:nvPr>
            <p:ph type="body" idx="1"/>
          </p:nvPr>
        </p:nvSpPr>
        <p:spPr>
          <a:xfrm>
            <a:off x="1103312" y="2090057"/>
            <a:ext cx="8946541" cy="4158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buFont typeface="Wingdings" pitchFamily="2" charset="2"/>
              <a:buChar char="Ø"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Anmeldung für die Fallbesprechungen : </a:t>
            </a:r>
            <a:r>
              <a:rPr lang="de-DE" b="1" dirty="0"/>
              <a:t>Bis 17.10.24 23:59 möglich!</a:t>
            </a:r>
            <a:endParaRPr lang="de-DE" sz="20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>
              <a:buNone/>
            </a:pPr>
            <a:endParaRPr sz="1000" b="1" dirty="0">
              <a:highlight>
                <a:srgbClr val="FFFF00"/>
              </a:highlight>
            </a:endParaRPr>
          </a:p>
          <a:p>
            <a:pPr marL="342900" marR="0" lvl="0" indent="-342900" algn="l" rtl="0">
              <a:spcAft>
                <a:spcPts val="0"/>
              </a:spcAft>
              <a:buClr>
                <a:srgbClr val="86D1D8"/>
              </a:buClr>
              <a:buSzPts val="1600"/>
              <a:buFont typeface="Wingdings" pitchFamily="2" charset="2"/>
              <a:buChar char="Ø"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Anmeldung Grundlagenschein: </a:t>
            </a:r>
            <a:r>
              <a:rPr lang="de-DE" sz="2000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Bis 14.10.24 23:59 möglich! </a:t>
            </a:r>
          </a:p>
          <a:p>
            <a:pPr marL="342900" marR="0" lvl="0" indent="-342900" algn="l" rtl="0">
              <a:spcAft>
                <a:spcPts val="0"/>
              </a:spcAft>
              <a:buClr>
                <a:srgbClr val="86D1D8"/>
              </a:buClr>
              <a:buSzPts val="1600"/>
              <a:buFont typeface="Wingdings" pitchFamily="2" charset="2"/>
              <a:buChar char="Ø"/>
            </a:pPr>
            <a:endParaRPr sz="1000" dirty="0"/>
          </a:p>
          <a:p>
            <a:pPr marL="342900" marR="0" lvl="0" indent="-342900" algn="l" rtl="0">
              <a:spcAft>
                <a:spcPts val="0"/>
              </a:spcAft>
              <a:buClr>
                <a:srgbClr val="86D1D8"/>
              </a:buClr>
              <a:buSzPts val="1600"/>
              <a:buFont typeface="Wingdings" pitchFamily="2" charset="2"/>
              <a:buChar char="Ø"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Orientierungsprüfung (bis 3. Semester):</a:t>
            </a:r>
            <a:endParaRPr lang="de-DE" dirty="0"/>
          </a:p>
          <a:p>
            <a:pPr marL="0" marR="0" lvl="0" indent="0" algn="l" rtl="0"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18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</a:t>
            </a:r>
            <a:r>
              <a:rPr lang="de-DE" sz="16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 Klausuren in 2 Fächern + Grundlagenschein</a:t>
            </a:r>
          </a:p>
          <a:p>
            <a:pPr marL="0" marR="0" lvl="0" indent="0" algn="l" rtl="0"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endParaRPr sz="1000" dirty="0"/>
          </a:p>
          <a:p>
            <a:pPr marL="342900" marR="0" lvl="0" indent="-342900" algn="l" rtl="0">
              <a:spcAft>
                <a:spcPts val="0"/>
              </a:spcAft>
              <a:buClr>
                <a:srgbClr val="86D1D8"/>
              </a:buClr>
              <a:buSzPts val="1600"/>
              <a:buFont typeface="Wingdings" pitchFamily="2" charset="2"/>
              <a:buChar char="Ø"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Zwischenprüfung (bis 4. Semester):</a:t>
            </a:r>
            <a:r>
              <a:rPr lang="de-DE" sz="1800" dirty="0"/>
              <a:t>	</a:t>
            </a:r>
          </a:p>
          <a:p>
            <a:pPr marL="457200" lvl="1" indent="0">
              <a:buSzPts val="1600"/>
              <a:buNone/>
            </a:pPr>
            <a:r>
              <a:rPr lang="de-DE" sz="16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Jeweils die Klausuren in den Anfängerübungen mit Schnitt von 4,0</a:t>
            </a:r>
            <a:endParaRPr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Ein Bild, das Text, Screenshot, Quittung, Schrift enthält.&#10;&#10;Automatisch generierte Beschreibung">
            <a:extLst>
              <a:ext uri="{FF2B5EF4-FFF2-40B4-BE49-F238E27FC236}">
                <a16:creationId xmlns:a16="http://schemas.microsoft.com/office/drawing/2014/main" id="{6913D527-CEF6-C13F-DA14-35512A947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5377" y="0"/>
            <a:ext cx="66212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7360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3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00" cy="14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Eure Professoren </a:t>
            </a:r>
            <a:endParaRPr dirty="0"/>
          </a:p>
        </p:txBody>
      </p:sp>
      <p:sp>
        <p:nvSpPr>
          <p:cNvPr id="298" name="Google Shape;298;p43"/>
          <p:cNvSpPr txBox="1"/>
          <p:nvPr/>
        </p:nvSpPr>
        <p:spPr>
          <a:xfrm>
            <a:off x="933088" y="4528106"/>
            <a:ext cx="2417999" cy="7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Prof. Dr. Binder, LL.M.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Zivilrecht</a:t>
            </a:r>
            <a:endParaRPr dirty="0">
              <a:solidFill>
                <a:schemeClr val="bg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99" name="Google Shape;299;p43"/>
          <p:cNvSpPr txBox="1"/>
          <p:nvPr/>
        </p:nvSpPr>
        <p:spPr>
          <a:xfrm>
            <a:off x="3242625" y="4519150"/>
            <a:ext cx="2708171" cy="7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Prof. Dr. von Bernstorff, LL.M.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Öffentliches Recht </a:t>
            </a:r>
            <a:endParaRPr dirty="0">
              <a:solidFill>
                <a:schemeClr val="bg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00" name="Google Shape;300;p43"/>
          <p:cNvSpPr txBox="1"/>
          <p:nvPr/>
        </p:nvSpPr>
        <p:spPr>
          <a:xfrm>
            <a:off x="6077921" y="4519150"/>
            <a:ext cx="1898708" cy="7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Prof. Dr. Eisele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- Strafrecht </a:t>
            </a:r>
            <a:endParaRPr dirty="0">
              <a:solidFill>
                <a:schemeClr val="bg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" name="Google Shape;300;p43">
            <a:extLst>
              <a:ext uri="{FF2B5EF4-FFF2-40B4-BE49-F238E27FC236}">
                <a16:creationId xmlns:a16="http://schemas.microsoft.com/office/drawing/2014/main" id="{C5270557-B2F4-6A4A-9150-249AD8EE962B}"/>
              </a:ext>
            </a:extLst>
          </p:cNvPr>
          <p:cNvSpPr txBox="1"/>
          <p:nvPr/>
        </p:nvSpPr>
        <p:spPr>
          <a:xfrm>
            <a:off x="9056225" y="2599563"/>
            <a:ext cx="2413655" cy="7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Prof. Dr. Forster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- Verfassungsgeschichte o. Rechtsphilosophie </a:t>
            </a:r>
            <a:endParaRPr dirty="0">
              <a:solidFill>
                <a:schemeClr val="bg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95DBB93-586C-2F1D-02B8-934F40A7CE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6111" y="1957968"/>
            <a:ext cx="2388634" cy="238863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106CD047-A2D8-78BC-7F03-18F22668239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359075" y="1973235"/>
            <a:ext cx="2388634" cy="2388634"/>
          </a:xfrm>
          <a:prstGeom prst="rect">
            <a:avLst/>
          </a:prstGeom>
        </p:spPr>
      </p:pic>
      <p:pic>
        <p:nvPicPr>
          <p:cNvPr id="6" name="Grafik 5" descr="Ein Bild, das Menschliches Gesicht, Person, Kleidung, Porträtbild enthält.&#10;&#10;Automatisch generierte Beschreibung">
            <a:extLst>
              <a:ext uri="{FF2B5EF4-FFF2-40B4-BE49-F238E27FC236}">
                <a16:creationId xmlns:a16="http://schemas.microsoft.com/office/drawing/2014/main" id="{689B3AF5-AF83-9BDF-0242-6519F5A6AF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6836" y="1973235"/>
            <a:ext cx="2388634" cy="2388634"/>
          </a:xfrm>
          <a:prstGeom prst="rect">
            <a:avLst/>
          </a:prstGeom>
        </p:spPr>
      </p:pic>
      <p:pic>
        <p:nvPicPr>
          <p:cNvPr id="14" name="Grafik 13" descr="Ein Bild, das Menschliches Gesicht, Person, Kleidung, Vorderkopf enthält.&#10;&#10;Automatisch generierte Beschreibung">
            <a:extLst>
              <a:ext uri="{FF2B5EF4-FFF2-40B4-BE49-F238E27FC236}">
                <a16:creationId xmlns:a16="http://schemas.microsoft.com/office/drawing/2014/main" id="{5496118B-CA03-99C7-DD64-BF916D2DB0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6058" y="210929"/>
            <a:ext cx="2388634" cy="2388634"/>
          </a:xfrm>
          <a:prstGeom prst="rect">
            <a:avLst/>
          </a:prstGeom>
        </p:spPr>
      </p:pic>
      <p:pic>
        <p:nvPicPr>
          <p:cNvPr id="16" name="Grafik 15" descr="Ein Bild, das Menschliches Gesicht, Person, Vorderkopf, Lächeln enthält.&#10;&#10;Automatisch generierte Beschreibung">
            <a:extLst>
              <a:ext uri="{FF2B5EF4-FFF2-40B4-BE49-F238E27FC236}">
                <a16:creationId xmlns:a16="http://schemas.microsoft.com/office/drawing/2014/main" id="{9ED4DEC1-BD39-118A-3B77-23C5240A51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5671" y="3537093"/>
            <a:ext cx="2388634" cy="2388634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5C5EEB0A-980D-D500-74DF-D11A6C407638}"/>
              </a:ext>
            </a:extLst>
          </p:cNvPr>
          <p:cNvSpPr txBox="1"/>
          <p:nvPr/>
        </p:nvSpPr>
        <p:spPr>
          <a:xfrm>
            <a:off x="9056225" y="6064426"/>
            <a:ext cx="27507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Prof. Dr. Finkenauer</a:t>
            </a:r>
          </a:p>
          <a:p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- Römische Rechtsgeschichte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4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00" cy="14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Tipps zum Studieren in Tübingen</a:t>
            </a:r>
            <a:endParaRPr dirty="0"/>
          </a:p>
        </p:txBody>
      </p:sp>
      <p:sp>
        <p:nvSpPr>
          <p:cNvPr id="309" name="Google Shape;309;p44"/>
          <p:cNvSpPr txBox="1">
            <a:spLocks noGrp="1"/>
          </p:cNvSpPr>
          <p:nvPr>
            <p:ph type="body" idx="1"/>
          </p:nvPr>
        </p:nvSpPr>
        <p:spPr>
          <a:xfrm>
            <a:off x="1103300" y="2052925"/>
            <a:ext cx="8946600" cy="442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spcBef>
                <a:spcPts val="1000"/>
              </a:spcBef>
              <a:spcAft>
                <a:spcPts val="0"/>
              </a:spcAft>
              <a:buSzPts val="1600"/>
              <a:buFont typeface="Wingdings" pitchFamily="2" charset="2"/>
              <a:buChar char="Ø"/>
            </a:pPr>
            <a:r>
              <a:rPr lang="de-DE" dirty="0"/>
              <a:t>Universitätsbibliothek (UB) oder Seminar </a:t>
            </a:r>
            <a:endParaRPr dirty="0"/>
          </a:p>
          <a:p>
            <a:pPr lvl="0" algn="l" rtl="0">
              <a:spcBef>
                <a:spcPts val="1000"/>
              </a:spcBef>
              <a:spcAft>
                <a:spcPts val="0"/>
              </a:spcAft>
              <a:buSzPts val="1600"/>
              <a:buFont typeface="Wingdings" pitchFamily="2" charset="2"/>
              <a:buChar char="Ø"/>
            </a:pPr>
            <a:r>
              <a:rPr lang="de-DE" dirty="0"/>
              <a:t>Mensen gehen!</a:t>
            </a:r>
            <a:endParaRPr dirty="0"/>
          </a:p>
          <a:p>
            <a:pPr lvl="0" algn="l" rtl="0">
              <a:spcBef>
                <a:spcPts val="1000"/>
              </a:spcBef>
              <a:spcAft>
                <a:spcPts val="0"/>
              </a:spcAft>
              <a:buSzPts val="1600"/>
              <a:buFont typeface="Wingdings" pitchFamily="2" charset="2"/>
              <a:buChar char="Ø"/>
            </a:pPr>
            <a:r>
              <a:rPr lang="de-DE" dirty="0"/>
              <a:t>Freunde finden, feiern gehen und Lerngruppen bilden </a:t>
            </a:r>
            <a:endParaRPr dirty="0"/>
          </a:p>
          <a:p>
            <a:pPr lvl="0" algn="l" rtl="0">
              <a:spcBef>
                <a:spcPts val="1000"/>
              </a:spcBef>
              <a:spcAft>
                <a:spcPts val="0"/>
              </a:spcAft>
              <a:buSzPts val="1600"/>
              <a:buFont typeface="Wingdings" pitchFamily="2" charset="2"/>
              <a:buChar char="Ø"/>
            </a:pPr>
            <a:r>
              <a:rPr lang="de-DE" dirty="0"/>
              <a:t>Unbedingt </a:t>
            </a:r>
            <a:r>
              <a:rPr lang="de-DE" b="1" dirty="0"/>
              <a:t>alle</a:t>
            </a:r>
            <a:r>
              <a:rPr lang="de-DE" dirty="0"/>
              <a:t> </a:t>
            </a:r>
            <a:r>
              <a:rPr lang="de-DE" b="1" dirty="0"/>
              <a:t>Veranstaltungen der Fachschaften</a:t>
            </a:r>
            <a:r>
              <a:rPr lang="de-DE" dirty="0"/>
              <a:t> besuchen! </a:t>
            </a:r>
          </a:p>
          <a:p>
            <a:pPr lvl="0" algn="l" rtl="0">
              <a:spcBef>
                <a:spcPts val="1000"/>
              </a:spcBef>
              <a:spcAft>
                <a:spcPts val="0"/>
              </a:spcAft>
              <a:buSzPts val="1600"/>
              <a:buFont typeface="Wingdings" pitchFamily="2" charset="2"/>
              <a:buChar char="Ø"/>
            </a:pPr>
            <a:r>
              <a:rPr lang="de-DE" dirty="0"/>
              <a:t>Vorlesungen besuchen, auch wenn es freiwillig ist</a:t>
            </a:r>
          </a:p>
          <a:p>
            <a:pPr lvl="0" algn="l" rtl="0">
              <a:spcBef>
                <a:spcPts val="1000"/>
              </a:spcBef>
              <a:spcAft>
                <a:spcPts val="0"/>
              </a:spcAft>
              <a:buSzPts val="1600"/>
              <a:buFont typeface="Wingdings" pitchFamily="2" charset="2"/>
              <a:buChar char="Ø"/>
            </a:pPr>
            <a:r>
              <a:rPr lang="de-DE" dirty="0"/>
              <a:t>Lernplan entwickeln bzw. alles ausprobieren</a:t>
            </a:r>
          </a:p>
          <a:p>
            <a:pPr lvl="0" algn="l" rtl="0">
              <a:spcBef>
                <a:spcPts val="1000"/>
              </a:spcBef>
              <a:spcAft>
                <a:spcPts val="0"/>
              </a:spcAft>
              <a:buSzPts val="1600"/>
              <a:buFont typeface="Wingdings" pitchFamily="2" charset="2"/>
              <a:buChar char="Ø"/>
            </a:pPr>
            <a:endParaRPr lang="de-DE" dirty="0"/>
          </a:p>
          <a:p>
            <a:pPr lvl="0" algn="l" rtl="0">
              <a:spcBef>
                <a:spcPts val="1000"/>
              </a:spcBef>
              <a:spcAft>
                <a:spcPts val="0"/>
              </a:spcAft>
              <a:buSzPts val="1600"/>
              <a:buFont typeface="Wingdings" pitchFamily="2" charset="2"/>
              <a:buChar char="Ø"/>
            </a:pPr>
            <a:endParaRPr dirty="0"/>
          </a:p>
          <a:p>
            <a:pPr indent="0" algn="ctr">
              <a:buNone/>
            </a:pPr>
            <a:r>
              <a:rPr lang="de-DE" b="1" dirty="0"/>
              <a:t>Tipp: Nutze das 1. Semester, es wird nur immer mehr ;)</a:t>
            </a: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5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de-DE"/>
              <a:t>Noch </a:t>
            </a:r>
            <a:r>
              <a:rPr lang="de-DE"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Fragen?</a:t>
            </a:r>
            <a:endParaRPr sz="4200" b="0" i="0" u="none" strike="noStrike" cap="none">
              <a:solidFill>
                <a:schemeClr val="l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15" name="Google Shape;315;p45"/>
          <p:cNvSpPr txBox="1">
            <a:spLocks noGrp="1"/>
          </p:cNvSpPr>
          <p:nvPr>
            <p:ph type="body" idx="1"/>
          </p:nvPr>
        </p:nvSpPr>
        <p:spPr>
          <a:xfrm>
            <a:off x="1103312" y="1606732"/>
            <a:ext cx="8946541" cy="4641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0" indent="0">
              <a:buNone/>
            </a:pPr>
            <a:r>
              <a:rPr lang="de-DE" b="1" dirty="0">
                <a:solidFill>
                  <a:srgbClr val="FFFFFF"/>
                </a:solidFill>
                <a:latin typeface="Century Gothic" panose="020B0502020202020204" pitchFamily="34" charset="0"/>
              </a:rPr>
              <a:t>Freie Fachschaft: </a:t>
            </a:r>
            <a:endParaRPr lang="de-DE" b="1" dirty="0">
              <a:latin typeface="Century Gothic" panose="020B0502020202020204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de-DE" dirty="0">
                <a:solidFill>
                  <a:srgbClr val="FFFFFF"/>
                </a:solidFill>
                <a:latin typeface="Century Gothic" panose="020B0502020202020204" pitchFamily="34" charset="0"/>
              </a:rPr>
              <a:t>E-Mail: 		</a:t>
            </a:r>
            <a:r>
              <a:rPr lang="de-DE" dirty="0" err="1">
                <a:solidFill>
                  <a:srgbClr val="001E5E"/>
                </a:solidFill>
                <a:latin typeface="Century Gothic" panose="020B0502020202020204" pitchFamily="34" charset="0"/>
              </a:rPr>
              <a:t>freiefs@jura.uni-tuebingen.de</a:t>
            </a:r>
            <a:endParaRPr lang="de-DE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de-DE" dirty="0">
                <a:solidFill>
                  <a:srgbClr val="FFFFFF"/>
                </a:solidFill>
                <a:latin typeface="Century Gothic" panose="020B0502020202020204" pitchFamily="34" charset="0"/>
              </a:rPr>
              <a:t>Sprechstunde: 	Dienstag </a:t>
            </a:r>
          </a:p>
          <a:p>
            <a:pPr marL="594360" lvl="1" indent="0">
              <a:buNone/>
            </a:pPr>
            <a:r>
              <a:rPr lang="de-DE" dirty="0">
                <a:solidFill>
                  <a:srgbClr val="FFFFFF"/>
                </a:solidFill>
                <a:latin typeface="Century Gothic" panose="020B0502020202020204" pitchFamily="34" charset="0"/>
              </a:rPr>
              <a:t>			13-14 Uhr, Alte Physik Raum 08</a:t>
            </a:r>
          </a:p>
          <a:p>
            <a:pPr lvl="1">
              <a:buFont typeface="Wingdings" pitchFamily="2" charset="2"/>
              <a:buChar char="Ø"/>
            </a:pPr>
            <a:r>
              <a:rPr lang="de-DE" dirty="0">
                <a:solidFill>
                  <a:srgbClr val="FFFFFF"/>
                </a:solidFill>
                <a:latin typeface="Century Gothic" panose="020B0502020202020204" pitchFamily="34" charset="0"/>
              </a:rPr>
              <a:t>Sitzung: </a:t>
            </a:r>
            <a:r>
              <a:rPr lang="de-DE" dirty="0">
                <a:latin typeface="Century Gothic" panose="020B0502020202020204" pitchFamily="34" charset="0"/>
              </a:rPr>
              <a:t>		</a:t>
            </a:r>
            <a:r>
              <a:rPr lang="de-DE" dirty="0">
                <a:solidFill>
                  <a:srgbClr val="FFFFFF"/>
                </a:solidFill>
                <a:latin typeface="Century Gothic" panose="020B0502020202020204" pitchFamily="34" charset="0"/>
              </a:rPr>
              <a:t>Dienstags, 20.00 Uhr, Raum 08</a:t>
            </a:r>
          </a:p>
          <a:p>
            <a:pPr marL="594360" lvl="1" indent="0">
              <a:buNone/>
            </a:pPr>
            <a:endParaRPr lang="de-DE" dirty="0">
              <a:latin typeface="Century Gothic" panose="020B0502020202020204" pitchFamily="34" charset="0"/>
            </a:endParaRPr>
          </a:p>
          <a:p>
            <a:pPr marL="127000" indent="0">
              <a:buNone/>
            </a:pPr>
            <a:r>
              <a:rPr lang="de-DE" b="1" dirty="0">
                <a:solidFill>
                  <a:srgbClr val="FFFFFF"/>
                </a:solidFill>
                <a:latin typeface="Century Gothic" panose="020B0502020202020204" pitchFamily="34" charset="0"/>
              </a:rPr>
              <a:t>ULF:</a:t>
            </a:r>
            <a:endParaRPr lang="de-DE" b="1" dirty="0">
              <a:latin typeface="Century Gothic" panose="020B0502020202020204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de-DE" dirty="0">
                <a:solidFill>
                  <a:srgbClr val="FFFFFF"/>
                </a:solidFill>
                <a:latin typeface="Century Gothic" panose="020B0502020202020204" pitchFamily="34" charset="0"/>
              </a:rPr>
              <a:t>E-Mail: 		</a:t>
            </a:r>
            <a:r>
              <a:rPr lang="de-DE" dirty="0" err="1">
                <a:solidFill>
                  <a:srgbClr val="FFAF00"/>
                </a:solidFill>
                <a:latin typeface="Century Gothic" panose="020B0502020202020204" pitchFamily="34" charset="0"/>
              </a:rPr>
              <a:t>ulf@jura.uni-tuebingen.de</a:t>
            </a:r>
            <a:endParaRPr lang="de-DE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de-DE" dirty="0">
                <a:solidFill>
                  <a:srgbClr val="FFFFFF"/>
                </a:solidFill>
                <a:latin typeface="Century Gothic" panose="020B0502020202020204" pitchFamily="34" charset="0"/>
              </a:rPr>
              <a:t>Sprechstunde: 	Mittwoch </a:t>
            </a:r>
          </a:p>
          <a:p>
            <a:pPr marL="594360" lvl="1" indent="0">
              <a:buNone/>
            </a:pPr>
            <a:r>
              <a:rPr lang="de-DE" dirty="0">
                <a:solidFill>
                  <a:srgbClr val="FFFFFF"/>
                </a:solidFill>
                <a:latin typeface="Century Gothic" panose="020B0502020202020204" pitchFamily="34" charset="0"/>
              </a:rPr>
              <a:t>			13-14 Uhr, Alte Physik Raum 08</a:t>
            </a:r>
            <a:endParaRPr lang="de-DE" dirty="0">
              <a:latin typeface="Century Gothic" panose="020B0502020202020204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de-DE" dirty="0">
                <a:solidFill>
                  <a:srgbClr val="FFFFFF"/>
                </a:solidFill>
                <a:latin typeface="Century Gothic" panose="020B0502020202020204" pitchFamily="34" charset="0"/>
              </a:rPr>
              <a:t>Sitzung: </a:t>
            </a:r>
            <a:r>
              <a:rPr lang="de-DE" dirty="0">
                <a:latin typeface="Century Gothic" panose="020B0502020202020204" pitchFamily="34" charset="0"/>
              </a:rPr>
              <a:t>		</a:t>
            </a:r>
            <a:r>
              <a:rPr lang="de-DE" dirty="0">
                <a:solidFill>
                  <a:srgbClr val="FFFFFF"/>
                </a:solidFill>
                <a:latin typeface="Century Gothic" panose="020B0502020202020204" pitchFamily="34" charset="0"/>
              </a:rPr>
              <a:t>Mittwochs, 20.00 Uhr, Raum 10</a:t>
            </a:r>
            <a:endParaRPr sz="20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" name="Grafik 2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C6EF8F7E-9DD8-E4EF-198F-4D4E3AB164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3399" y="3415479"/>
            <a:ext cx="2771758" cy="2775284"/>
          </a:xfrm>
          <a:prstGeom prst="rect">
            <a:avLst/>
          </a:prstGeom>
        </p:spPr>
      </p:pic>
      <p:pic>
        <p:nvPicPr>
          <p:cNvPr id="2" name="Grafik 1" descr="Ein Bild, das Entwurf, Zeichnung, Text, Darstellung enthält.&#10;&#10;Automatisch generierte Beschreibung">
            <a:extLst>
              <a:ext uri="{FF2B5EF4-FFF2-40B4-BE49-F238E27FC236}">
                <a16:creationId xmlns:a16="http://schemas.microsoft.com/office/drawing/2014/main" id="{5B3E2257-5DD6-585C-4D26-FAC24E3391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4265" y="494424"/>
            <a:ext cx="2770365" cy="277528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0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00" cy="1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de-DE"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Inhaltsübersicht</a:t>
            </a:r>
            <a:endParaRPr sz="4200" b="0" i="0" u="none" strike="noStrike" cap="none">
              <a:solidFill>
                <a:schemeClr val="l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6" name="Google Shape;156;p20"/>
          <p:cNvSpPr txBox="1">
            <a:spLocks noGrp="1"/>
          </p:cNvSpPr>
          <p:nvPr>
            <p:ph type="body" idx="1"/>
          </p:nvPr>
        </p:nvSpPr>
        <p:spPr>
          <a:xfrm>
            <a:off x="770709" y="1692310"/>
            <a:ext cx="9157754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None/>
            </a:pPr>
            <a:r>
              <a:rPr lang="de-DE" dirty="0"/>
              <a:t>Fachschaften </a:t>
            </a:r>
            <a:endParaRPr dirty="0"/>
          </a:p>
          <a:p>
            <a:pPr marL="0" indent="0">
              <a:buNone/>
            </a:pPr>
            <a:r>
              <a:rPr lang="de-DE" dirty="0"/>
              <a:t>Rechtliche Grundlagen</a:t>
            </a:r>
            <a:endParaRPr dirty="0"/>
          </a:p>
          <a:p>
            <a:pPr marL="0" indent="0">
              <a:buNone/>
            </a:pPr>
            <a:r>
              <a:rPr lang="de-DE" dirty="0"/>
              <a:t>Überblick über die ersten Semester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de-DE" sz="1600" dirty="0"/>
              <a:t>Wichtige Prüfungen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de-DE" sz="1600" dirty="0"/>
              <a:t>Leistungen im Einzelnen</a:t>
            </a:r>
          </a:p>
          <a:p>
            <a:pPr marL="11113" lvl="1" indent="0">
              <a:buNone/>
            </a:pPr>
            <a:r>
              <a:rPr lang="de-DE" sz="2000" dirty="0"/>
              <a:t>Überblick über die Plattformen</a:t>
            </a:r>
            <a:endParaRPr sz="2000" dirty="0"/>
          </a:p>
          <a:p>
            <a:pPr marL="0" indent="0">
              <a:buNone/>
            </a:pPr>
            <a:r>
              <a:rPr lang="de-DE" dirty="0"/>
              <a:t>Ausblick 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de-DE" sz="1600" dirty="0"/>
              <a:t>Schwerpunkt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de-DE" sz="1600" dirty="0"/>
              <a:t>Examen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de-DE" sz="1600" dirty="0"/>
              <a:t>Studieren in Tübingen </a:t>
            </a:r>
            <a:endParaRPr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1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00" cy="14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Fachschaften - wer sind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wir &amp; was machen wir ? </a:t>
            </a:r>
            <a:endParaRPr/>
          </a:p>
        </p:txBody>
      </p:sp>
      <p:sp>
        <p:nvSpPr>
          <p:cNvPr id="162" name="Google Shape;162;p21"/>
          <p:cNvSpPr txBox="1">
            <a:spLocks noGrp="1"/>
          </p:cNvSpPr>
          <p:nvPr>
            <p:ph type="body" idx="1"/>
          </p:nvPr>
        </p:nvSpPr>
        <p:spPr>
          <a:xfrm>
            <a:off x="992777" y="2052918"/>
            <a:ext cx="9515235" cy="41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" lvl="0" indent="0" algn="l" rtl="0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de-DE" dirty="0"/>
              <a:t>Ansprechpartner:</a:t>
            </a:r>
          </a:p>
          <a:p>
            <a:pPr marL="755650" lvl="2" indent="-285750">
              <a:buSzPts val="1600"/>
              <a:buFont typeface="Wingdings" pitchFamily="2" charset="2"/>
              <a:buChar char="Ø"/>
            </a:pPr>
            <a:r>
              <a:rPr lang="de-DE" dirty="0"/>
              <a:t>ULF Sprechstunde	(Mittwochs 13-14 Uhr - AP Raum 08) </a:t>
            </a:r>
          </a:p>
          <a:p>
            <a:pPr marL="755650" lvl="2" indent="-285750">
              <a:buSzPts val="1600"/>
              <a:buFont typeface="Wingdings" pitchFamily="2" charset="2"/>
              <a:buChar char="Ø"/>
            </a:pPr>
            <a:r>
              <a:rPr lang="de-DE" dirty="0"/>
              <a:t>FFJ Sprechstunde	(Dienstags 13-14 Uhr - AP Raum 08) </a:t>
            </a:r>
            <a:endParaRPr dirty="0"/>
          </a:p>
          <a:p>
            <a:pPr marL="127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  <a:p>
            <a:pPr marL="12700" lvl="0" indent="0" algn="l" rtl="0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de-DE" dirty="0"/>
              <a:t>Veranstalter:</a:t>
            </a:r>
          </a:p>
          <a:p>
            <a:pPr marL="755650" lvl="2" indent="-285750">
              <a:buFont typeface="Wingdings" pitchFamily="2" charset="2"/>
              <a:buChar char="Ø"/>
            </a:pPr>
            <a:r>
              <a:rPr lang="de-DE" dirty="0"/>
              <a:t>Ersti-Woche</a:t>
            </a:r>
          </a:p>
          <a:p>
            <a:pPr marL="755650" lvl="2" indent="-285750">
              <a:buFont typeface="Wingdings" pitchFamily="2" charset="2"/>
              <a:buChar char="Ø"/>
            </a:pPr>
            <a:r>
              <a:rPr lang="de-DE" dirty="0"/>
              <a:t>Jura </a:t>
            </a:r>
            <a:r>
              <a:rPr lang="de-DE" dirty="0" err="1"/>
              <a:t>Parties</a:t>
            </a:r>
            <a:endParaRPr lang="de-DE" dirty="0"/>
          </a:p>
          <a:p>
            <a:pPr marL="755650" lvl="2" indent="-285750">
              <a:buFont typeface="Wingdings" pitchFamily="2" charset="2"/>
              <a:buChar char="Ø"/>
            </a:pPr>
            <a:r>
              <a:rPr lang="de-DE" dirty="0"/>
              <a:t>Infoveranstaltungen wie Hausarbeitentutorium, Schwerpunktinfoveranstaltung oder </a:t>
            </a:r>
            <a:r>
              <a:rPr lang="de-DE" dirty="0" err="1"/>
              <a:t>Klausurentutorium</a:t>
            </a:r>
            <a:r>
              <a:rPr lang="de-DE" dirty="0"/>
              <a:t> </a:t>
            </a:r>
          </a:p>
          <a:p>
            <a:pPr marL="755650" lvl="2" indent="-285750">
              <a:buFont typeface="Wingdings" pitchFamily="2" charset="2"/>
              <a:buChar char="Ø"/>
            </a:pPr>
            <a:endParaRPr lang="de-DE" dirty="0"/>
          </a:p>
          <a:p>
            <a:pPr marL="469900" lvl="2" indent="0">
              <a:buNone/>
            </a:pPr>
            <a:r>
              <a:rPr lang="de-DE" b="1" dirty="0"/>
              <a:t>Studiensprecher ( Fakultätsrat, </a:t>
            </a:r>
            <a:r>
              <a:rPr lang="de-DE" b="1" dirty="0" err="1"/>
              <a:t>StudKom</a:t>
            </a:r>
            <a:r>
              <a:rPr lang="de-DE" b="1" dirty="0"/>
              <a:t>, </a:t>
            </a:r>
            <a:r>
              <a:rPr lang="de-DE" b="1" dirty="0" err="1"/>
              <a:t>StuRa</a:t>
            </a:r>
            <a:r>
              <a:rPr lang="de-DE" b="1" dirty="0"/>
              <a:t>, FSVV) </a:t>
            </a:r>
          </a:p>
          <a:p>
            <a:pPr marL="469900" lvl="2" indent="0">
              <a:buNone/>
            </a:pPr>
            <a:endParaRPr lang="de-DE" dirty="0"/>
          </a:p>
          <a:p>
            <a:pPr marL="755650" lvl="2" indent="-285750">
              <a:buFont typeface="Wingdings" pitchFamily="2" charset="2"/>
              <a:buChar char="Ø"/>
            </a:pPr>
            <a:endParaRPr lang="de-DE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3" name="Grafik 2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D1754C4C-DDDD-AA56-663E-22A2CBF0B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1083" y="609582"/>
            <a:ext cx="1916685" cy="1919124"/>
          </a:xfrm>
          <a:prstGeom prst="rect">
            <a:avLst/>
          </a:prstGeom>
        </p:spPr>
      </p:pic>
      <p:pic>
        <p:nvPicPr>
          <p:cNvPr id="2" name="Grafik 1" descr="Ein Bild, das Entwurf, Zeichnung, Text, Darstellung enthält.&#10;&#10;Automatisch generierte Beschreibung">
            <a:extLst>
              <a:ext uri="{FF2B5EF4-FFF2-40B4-BE49-F238E27FC236}">
                <a16:creationId xmlns:a16="http://schemas.microsoft.com/office/drawing/2014/main" id="{38978176-B82B-5642-AF4D-030E4AD9A4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7351" y="2685570"/>
            <a:ext cx="1915722" cy="19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D897F0-3BD1-8D4E-7D9C-7062D5863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448" y="486852"/>
            <a:ext cx="9404723" cy="1400530"/>
          </a:xfrm>
        </p:spPr>
        <p:txBody>
          <a:bodyPr/>
          <a:lstStyle/>
          <a:p>
            <a:r>
              <a:rPr lang="de-DE" dirty="0"/>
              <a:t>Warum gibt es 2 Fachschaften?</a:t>
            </a:r>
            <a:br>
              <a:rPr lang="de-DE" dirty="0"/>
            </a:b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4A60948-91B6-40C1-2B9A-A666DC0C09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6111" y="1475402"/>
            <a:ext cx="9404723" cy="4195481"/>
          </a:xfrm>
        </p:spPr>
        <p:txBody>
          <a:bodyPr/>
          <a:lstStyle/>
          <a:p>
            <a:r>
              <a:rPr lang="de-DE" dirty="0"/>
              <a:t>Teilung wegen politischer Meinungsverschiedenheiten </a:t>
            </a:r>
          </a:p>
          <a:p>
            <a:pPr lvl="1"/>
            <a:r>
              <a:rPr lang="de-DE" dirty="0">
                <a:sym typeface="Wingdings" pitchFamily="2" charset="2"/>
              </a:rPr>
              <a:t>historisch bedingt</a:t>
            </a:r>
          </a:p>
          <a:p>
            <a:endParaRPr lang="de-DE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122599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2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de-DE" sz="4200" b="0" i="0" u="none" strike="noStrike" cap="none" dirty="0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 stehen eure Studienregeln? </a:t>
            </a:r>
            <a:br>
              <a:rPr lang="de-DE" sz="4200" b="0" i="0" u="none" strike="noStrike" cap="none" dirty="0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de-DE" sz="4200" b="0" i="0" u="none" strike="noStrike" cap="none" dirty="0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(rechtliche Grundlagen)</a:t>
            </a:r>
            <a:endParaRPr sz="4200" b="0" i="0" u="none" strike="noStrike" cap="none" dirty="0">
              <a:solidFill>
                <a:schemeClr val="l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0" name="Google Shape;170;p22"/>
          <p:cNvSpPr txBox="1">
            <a:spLocks noGrp="1"/>
          </p:cNvSpPr>
          <p:nvPr>
            <p:ph type="body" idx="1"/>
          </p:nvPr>
        </p:nvSpPr>
        <p:spPr>
          <a:xfrm>
            <a:off x="1005840" y="2052918"/>
            <a:ext cx="9044013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Landeshochschulgesetz : </a:t>
            </a:r>
            <a:r>
              <a:rPr lang="de-DE" dirty="0"/>
              <a:t>W</a:t>
            </a: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ie darf sich die Uni selbst organisieren</a:t>
            </a:r>
            <a:endParaRPr dirty="0"/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BW </a:t>
            </a:r>
            <a:r>
              <a:rPr lang="de-DE" sz="2000" b="0" i="0" u="none" strike="noStrike" cap="none" dirty="0" err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JAPrO</a:t>
            </a: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(2019) : Was ihr für das Staatsexamen am Ende alles braucht</a:t>
            </a:r>
            <a:endParaRPr dirty="0"/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 err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StudPrO</a:t>
            </a: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2019 </a:t>
            </a:r>
            <a:r>
              <a:rPr lang="de-DE" sz="2000" b="0" i="0" u="none" strike="noStrike" cap="none" dirty="0" err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i.d.F.v</a:t>
            </a: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15.05.2024: Prüfungen und Prüfungsteilnahme</a:t>
            </a:r>
            <a:endParaRPr dirty="0"/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 err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StudPrO</a:t>
            </a: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Bachelor-Nebenfach (2020) : Prüfungen und </a:t>
            </a:r>
            <a:r>
              <a:rPr lang="de-DE" dirty="0"/>
              <a:t>Prüfungsteilnahme für Nebenfachstudis</a:t>
            </a:r>
            <a:endParaRPr sz="20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3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de-DE"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Der Weg zum Staatsexamen</a:t>
            </a:r>
            <a:endParaRPr sz="4200" b="0" i="0" u="none" strike="noStrike" cap="none">
              <a:solidFill>
                <a:schemeClr val="l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6" name="Google Shape;176;p23"/>
          <p:cNvSpPr txBox="1">
            <a:spLocks noGrp="1"/>
          </p:cNvSpPr>
          <p:nvPr>
            <p:ph type="body" idx="1"/>
          </p:nvPr>
        </p:nvSpPr>
        <p:spPr>
          <a:xfrm>
            <a:off x="1005840" y="2052918"/>
            <a:ext cx="9502195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Grundlagenschein</a:t>
            </a:r>
            <a:endParaRPr dirty="0"/>
          </a:p>
          <a:p>
            <a:pPr marL="0" marR="0" lvl="0" indent="0" algn="l" rtl="0"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Schlüsselqualifikation</a:t>
            </a:r>
            <a:endParaRPr dirty="0"/>
          </a:p>
          <a:p>
            <a:pPr marL="0" marR="0" lvl="0" indent="0" algn="l" rtl="0"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Fremdsprachenschein</a:t>
            </a:r>
            <a:endParaRPr dirty="0"/>
          </a:p>
          <a:p>
            <a:pPr marL="0" marR="0" lvl="0" indent="0" algn="l" rtl="0"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 „kleine“ und 3 „große“ Scheine </a:t>
            </a:r>
            <a:endParaRPr dirty="0"/>
          </a:p>
          <a:p>
            <a:pPr marL="0" marR="0" lvl="0" indent="0" algn="l" rtl="0"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Seminarschein</a:t>
            </a:r>
            <a:endParaRPr dirty="0"/>
          </a:p>
          <a:p>
            <a:pPr marL="0" marR="0" lvl="0" indent="0" algn="l" rtl="0"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12 Wochen Praktikum</a:t>
            </a:r>
            <a:endParaRPr sz="20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sz="2000" b="0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(Schwerpunkt)</a:t>
            </a:r>
          </a:p>
          <a:p>
            <a:pPr marL="0" marR="0" lvl="0" indent="0" algn="l" rtl="0"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dirty="0"/>
              <a:t>---------------------------------------</a:t>
            </a:r>
          </a:p>
          <a:p>
            <a:pPr marL="0" marR="0" lvl="0" indent="0" algn="l" rtl="0">
              <a:spcAft>
                <a:spcPts val="0"/>
              </a:spcAft>
              <a:buClr>
                <a:srgbClr val="86D1D8"/>
              </a:buClr>
              <a:buSzPts val="1600"/>
              <a:buNone/>
            </a:pPr>
            <a:r>
              <a:rPr lang="de-DE" dirty="0">
                <a:solidFill>
                  <a:srgbClr val="FF0000"/>
                </a:solidFill>
              </a:rPr>
              <a:t>Staatsexamen !</a:t>
            </a:r>
            <a:endParaRPr dirty="0">
              <a:solidFill>
                <a:srgbClr val="FF0000"/>
              </a:solidFill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4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de-DE"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 Scheine im Studienverlauf</a:t>
            </a:r>
            <a:br>
              <a:rPr lang="de-DE"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de-DE" sz="28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(unverbindlich)</a:t>
            </a:r>
            <a:endParaRPr sz="2800" b="0" i="0" u="none" strike="noStrike" cap="none">
              <a:solidFill>
                <a:schemeClr val="l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182" name="Google Shape;182;p24"/>
          <p:cNvGraphicFramePr/>
          <p:nvPr>
            <p:extLst>
              <p:ext uri="{D42A27DB-BD31-4B8C-83A1-F6EECF244321}">
                <p14:modId xmlns:p14="http://schemas.microsoft.com/office/powerpoint/2010/main" val="1017204176"/>
              </p:ext>
            </p:extLst>
          </p:nvPr>
        </p:nvGraphicFramePr>
        <p:xfrm>
          <a:off x="646111" y="1988244"/>
          <a:ext cx="11009250" cy="4688930"/>
        </p:xfrm>
        <a:graphic>
          <a:graphicData uri="http://schemas.openxmlformats.org/drawingml/2006/table">
            <a:tbl>
              <a:tblPr firstRow="1" bandRow="1">
                <a:noFill/>
                <a:tableStyleId>{2969FE59-113A-40EF-A23E-E1DE5BFF1DE8}</a:tableStyleId>
              </a:tblPr>
              <a:tblGrid>
                <a:gridCol w="1382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4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5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9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53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837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 u="none" strike="noStrike" cap="none"/>
                        <a:t>Semester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/>
                        <a:t>Strafrecht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/>
                        <a:t>Zivilrecht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/>
                        <a:t>Ö-Recht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 dirty="0"/>
                        <a:t>Schwerpunkt</a:t>
                      </a:r>
                      <a:endParaRPr sz="18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/>
                        <a:t>Sonstiges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/>
                        <a:t>1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 dirty="0"/>
                        <a:t>Fallbespr. I</a:t>
                      </a:r>
                      <a:endParaRPr sz="18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 dirty="0"/>
                        <a:t>Fallbespr. I</a:t>
                      </a:r>
                      <a:endParaRPr sz="18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 dirty="0"/>
                        <a:t>Fallbespr. I</a:t>
                      </a:r>
                      <a:endParaRPr sz="18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/>
                        <a:t>Grundlagenschein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/>
                        <a:t>2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 dirty="0"/>
                        <a:t>Fallbespr. II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 dirty="0">
                          <a:highlight>
                            <a:srgbClr val="FFFF00"/>
                          </a:highlight>
                        </a:rPr>
                        <a:t>Kl. Schein</a:t>
                      </a:r>
                      <a:endParaRPr sz="1800" dirty="0">
                        <a:highlight>
                          <a:srgbClr val="FFFF00"/>
                        </a:highlight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de-DE" sz="1800" dirty="0"/>
                        <a:t>Fallbespr. II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 dirty="0">
                          <a:highlight>
                            <a:srgbClr val="FFFF00"/>
                          </a:highlight>
                        </a:rPr>
                        <a:t>Kl. Schein</a:t>
                      </a:r>
                      <a:endParaRPr sz="1800" dirty="0">
                        <a:highlight>
                          <a:srgbClr val="FFFF00"/>
                        </a:highlight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de-DE" sz="1800" dirty="0"/>
                        <a:t>Fallbespr. II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/>
                        <a:t>Fremdsprachenschein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/>
                        <a:t>3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 dirty="0">
                          <a:highlight>
                            <a:srgbClr val="FFFF00"/>
                          </a:highlight>
                        </a:rPr>
                        <a:t>Kl. Schein</a:t>
                      </a:r>
                      <a:endParaRPr sz="1800" dirty="0">
                        <a:highlight>
                          <a:srgbClr val="FFFF00"/>
                        </a:highlight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entury Gothic"/>
                        <a:buNone/>
                      </a:pPr>
                      <a:r>
                        <a:rPr lang="de-DE" sz="1800"/>
                        <a:t>Schlüsselqualifikation</a:t>
                      </a:r>
                      <a:endParaRPr sz="180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entury Gothic"/>
                        <a:buNone/>
                      </a:pPr>
                      <a:r>
                        <a:rPr lang="de-DE" sz="1800"/>
                        <a:t>Praktikum</a:t>
                      </a:r>
                      <a:endParaRPr sz="18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/>
                        <a:t>4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 dirty="0">
                          <a:highlight>
                            <a:srgbClr val="FFFF00"/>
                          </a:highlight>
                        </a:rPr>
                        <a:t>Gr. Schein</a:t>
                      </a:r>
                      <a:endParaRPr sz="1800" dirty="0">
                        <a:highlight>
                          <a:srgbClr val="FFFF00"/>
                        </a:highlight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/>
                        <a:t>5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 dirty="0">
                          <a:highlight>
                            <a:srgbClr val="FFFF00"/>
                          </a:highlight>
                        </a:rPr>
                        <a:t>Gr. Schein</a:t>
                      </a:r>
                      <a:endParaRPr sz="1800" dirty="0">
                        <a:highlight>
                          <a:srgbClr val="FFFF00"/>
                        </a:highlight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/>
                        <a:t>Praktikum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/>
                        <a:t>6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 dirty="0" err="1">
                          <a:highlight>
                            <a:srgbClr val="FFFF00"/>
                          </a:highlight>
                        </a:rPr>
                        <a:t>Gr.Schein</a:t>
                      </a:r>
                      <a:endParaRPr sz="1800" dirty="0">
                        <a:highlight>
                          <a:srgbClr val="FFFF00"/>
                        </a:highlight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/>
                        <a:t>Seminararbeit Praktikum</a:t>
                      </a: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/>
                        <a:t>7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 dirty="0"/>
                        <a:t>Klausur/Arbeit</a:t>
                      </a:r>
                      <a:endParaRPr sz="18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/>
                        <a:t>8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DE" sz="1800"/>
                        <a:t>Mündl. Prüfung</a:t>
                      </a: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Ion">
  <a:themeElements>
    <a:clrScheme name="Ion">
      <a:dk1>
        <a:srgbClr val="000000"/>
      </a:dk1>
      <a:lt1>
        <a:srgbClr val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1723</Words>
  <Application>Microsoft Macintosh PowerPoint</Application>
  <PresentationFormat>Breitbild</PresentationFormat>
  <Paragraphs>352</Paragraphs>
  <Slides>36</Slides>
  <Notes>26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36</vt:i4>
      </vt:variant>
    </vt:vector>
  </HeadingPairs>
  <TitlesOfParts>
    <vt:vector size="41" baseType="lpstr">
      <vt:lpstr>Noto Sans Symbols</vt:lpstr>
      <vt:lpstr>Wingdings</vt:lpstr>
      <vt:lpstr>Arial</vt:lpstr>
      <vt:lpstr>Century Gothic</vt:lpstr>
      <vt:lpstr>Ion</vt:lpstr>
      <vt:lpstr>Tutorium zum Studienstart</vt:lpstr>
      <vt:lpstr>Du willst im Uni-Leben nichts verpassen?</vt:lpstr>
      <vt:lpstr>Welcome to  Campus Maximus!</vt:lpstr>
      <vt:lpstr>Inhaltsübersicht</vt:lpstr>
      <vt:lpstr>Fachschaften - wer sind  wir &amp; was machen wir ? </vt:lpstr>
      <vt:lpstr>Warum gibt es 2 Fachschaften? </vt:lpstr>
      <vt:lpstr>Wo stehen eure Studienregeln?  (rechtliche Grundlagen)</vt:lpstr>
      <vt:lpstr>Der Weg zum Staatsexamen</vt:lpstr>
      <vt:lpstr>Die Scheine im Studienverlauf (unverbindlich)</vt:lpstr>
      <vt:lpstr>Die ersten drei Semester Das 1. Semester:</vt:lpstr>
      <vt:lpstr>Die ersten drei Semester Das 1. Semester: Die Fallbesprechungen</vt:lpstr>
      <vt:lpstr>Die ersten drei Semester Die 1. Semesterferien</vt:lpstr>
      <vt:lpstr>Die ersten drei Semester Das 2. Semester</vt:lpstr>
      <vt:lpstr>Die ersten drei Semester Die 2. Semesterferien</vt:lpstr>
      <vt:lpstr>Die ersten drei Semester Das 3. Semester</vt:lpstr>
      <vt:lpstr>Die Noten im Studiengang</vt:lpstr>
      <vt:lpstr>Wichtige Prüfungen</vt:lpstr>
      <vt:lpstr>Welche Prüfungen sind gerade wichtig für mich? </vt:lpstr>
      <vt:lpstr>Was passiert wenn ich eine Klausur nicht bestehe?</vt:lpstr>
      <vt:lpstr>Eure erste Prüfung: Grundlagenschein</vt:lpstr>
      <vt:lpstr>Die Schlüsselqualifikation</vt:lpstr>
      <vt:lpstr>Der Fremdsprachenschein</vt:lpstr>
      <vt:lpstr>Der Seminarschein</vt:lpstr>
      <vt:lpstr>Praktische Studienzeit</vt:lpstr>
      <vt:lpstr>Der Schwerpunktbereich</vt:lpstr>
      <vt:lpstr>Ausblick: Welche Schwerpunkte gibt es in Tübingen?</vt:lpstr>
      <vt:lpstr>Das 1. Staatsexamen </vt:lpstr>
      <vt:lpstr>Was ist das, wovon alle die ganze Zeit reden: Alma? </vt:lpstr>
      <vt:lpstr>Was ist das, wovon keiner die ganze Zeit redet: Ilias? </vt:lpstr>
      <vt:lpstr>Campusleben : Bibliotheken? </vt:lpstr>
      <vt:lpstr>Tipps für die Bib</vt:lpstr>
      <vt:lpstr>Das wichtigste auf einen Blick</vt:lpstr>
      <vt:lpstr>PowerPoint-Präsentation</vt:lpstr>
      <vt:lpstr>Eure Professoren </vt:lpstr>
      <vt:lpstr>Tipps zum Studieren in Tübingen</vt:lpstr>
      <vt:lpstr>Noch Fragen?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Tutorium zum Studienstart</dc:title>
  <cp:lastModifiedBy>Leon Koschel</cp:lastModifiedBy>
  <cp:revision>47</cp:revision>
  <dcterms:modified xsi:type="dcterms:W3CDTF">2024-10-07T14:57:59Z</dcterms:modified>
</cp:coreProperties>
</file>