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5956" r:id="rId4"/>
    <p:sldMasterId id="2147485900" r:id="rId5"/>
  </p:sldMasterIdLst>
  <p:notesMasterIdLst>
    <p:notesMasterId r:id="rId33"/>
  </p:notesMasterIdLst>
  <p:handoutMasterIdLst>
    <p:handoutMasterId r:id="rId34"/>
  </p:handoutMasterIdLst>
  <p:sldIdLst>
    <p:sldId id="760" r:id="rId6"/>
    <p:sldId id="804" r:id="rId7"/>
    <p:sldId id="830" r:id="rId8"/>
    <p:sldId id="803" r:id="rId9"/>
    <p:sldId id="798" r:id="rId10"/>
    <p:sldId id="799" r:id="rId11"/>
    <p:sldId id="811" r:id="rId12"/>
    <p:sldId id="801" r:id="rId13"/>
    <p:sldId id="802" r:id="rId14"/>
    <p:sldId id="805" r:id="rId15"/>
    <p:sldId id="826" r:id="rId16"/>
    <p:sldId id="827" r:id="rId17"/>
    <p:sldId id="810" r:id="rId18"/>
    <p:sldId id="829" r:id="rId19"/>
    <p:sldId id="831" r:id="rId20"/>
    <p:sldId id="808" r:id="rId21"/>
    <p:sldId id="812" r:id="rId22"/>
    <p:sldId id="815" r:id="rId23"/>
    <p:sldId id="824" r:id="rId24"/>
    <p:sldId id="825" r:id="rId25"/>
    <p:sldId id="817" r:id="rId26"/>
    <p:sldId id="818" r:id="rId27"/>
    <p:sldId id="832" r:id="rId28"/>
    <p:sldId id="820" r:id="rId29"/>
    <p:sldId id="821" r:id="rId30"/>
    <p:sldId id="822" r:id="rId31"/>
    <p:sldId id="823" r:id="rId32"/>
  </p:sldIdLst>
  <p:sldSz cx="9144000" cy="5143500" type="screen16x9"/>
  <p:notesSz cx="6819900" cy="99187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2" orient="horz" pos="3024">
          <p15:clr>
            <a:srgbClr val="A4A3A4"/>
          </p15:clr>
        </p15:guide>
        <p15:guide id="3" orient="horz" pos="872" userDrawn="1">
          <p15:clr>
            <a:srgbClr val="A4A3A4"/>
          </p15:clr>
        </p15:guide>
        <p15:guide id="4" pos="181" userDrawn="1">
          <p15:clr>
            <a:srgbClr val="A4A3A4"/>
          </p15:clr>
        </p15:guide>
        <p15:guide id="5" pos="5579" userDrawn="1">
          <p15:clr>
            <a:srgbClr val="A4A3A4"/>
          </p15:clr>
        </p15:guide>
        <p15:guide id="6" pos="793" userDrawn="1">
          <p15:clr>
            <a:srgbClr val="A4A3A4"/>
          </p15:clr>
        </p15:guide>
        <p15:guide id="7" orient="horz" pos="1030" userDrawn="1">
          <p15:clr>
            <a:srgbClr val="A4A3A4"/>
          </p15:clr>
        </p15:guide>
      </p15:sldGuideLst>
    </p:ext>
    <p:ext uri="{2D200454-40CA-4A62-9FC3-DE9A4176ACB9}">
      <p15:notesGuideLst xmlns:p15="http://schemas.microsoft.com/office/powerpoint/2012/main">
        <p15:guide id="1" orient="horz" pos="3130">
          <p15:clr>
            <a:srgbClr val="A4A3A4"/>
          </p15:clr>
        </p15:guide>
        <p15:guide id="2" pos="214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A5C0B7-71A4-98B3-0406-EB1757F12A27}" name="Laura Eckhard" initials="LE" userId="S::zxmbx42@s-cloud.uni-tuebingen.de::8f14d250-f440-49a6-a3d9-16dffdb7eda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a:srgbClr val="89E0FF"/>
    <a:srgbClr val="808080"/>
    <a:srgbClr val="000000"/>
    <a:srgbClr val="B2B2B2"/>
    <a:srgbClr val="5F5F5F"/>
    <a:srgbClr val="CBCBCB"/>
    <a:srgbClr val="32414B"/>
    <a:srgbClr val="EAEAEA"/>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19" autoAdjust="0"/>
  </p:normalViewPr>
  <p:slideViewPr>
    <p:cSldViewPr snapToGrid="0" showGuides="1">
      <p:cViewPr varScale="1">
        <p:scale>
          <a:sx n="138" d="100"/>
          <a:sy n="138" d="100"/>
        </p:scale>
        <p:origin x="870" y="102"/>
      </p:cViewPr>
      <p:guideLst>
        <p:guide orient="horz" pos="3024"/>
        <p:guide orient="horz" pos="872"/>
        <p:guide pos="181"/>
        <p:guide pos="5579"/>
        <p:guide pos="793"/>
        <p:guide orient="horz" pos="1030"/>
      </p:guideLst>
    </p:cSldViewPr>
  </p:slideViewPr>
  <p:outlineViewPr>
    <p:cViewPr>
      <p:scale>
        <a:sx n="33" d="100"/>
        <a:sy n="33" d="100"/>
      </p:scale>
      <p:origin x="0" y="0"/>
    </p:cViewPr>
  </p:outlineViewPr>
  <p:notesTextViewPr>
    <p:cViewPr>
      <p:scale>
        <a:sx n="33" d="100"/>
        <a:sy n="33" d="100"/>
      </p:scale>
      <p:origin x="0" y="0"/>
    </p:cViewPr>
  </p:notesTextViewPr>
  <p:sorterViewPr>
    <p:cViewPr>
      <p:scale>
        <a:sx n="100" d="100"/>
        <a:sy n="100" d="100"/>
      </p:scale>
      <p:origin x="0" y="0"/>
    </p:cViewPr>
  </p:sorterViewPr>
  <p:notesViewPr>
    <p:cSldViewPr snapToGrid="0" showGuides="1">
      <p:cViewPr varScale="1">
        <p:scale>
          <a:sx n="90" d="100"/>
          <a:sy n="90" d="100"/>
        </p:scale>
        <p:origin x="-3708" y="-108"/>
      </p:cViewPr>
      <p:guideLst>
        <p:guide orient="horz" pos="3130"/>
        <p:guide pos="214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925" cy="496888"/>
          </a:xfrm>
          <a:prstGeom prst="rect">
            <a:avLst/>
          </a:prstGeom>
        </p:spPr>
        <p:txBody>
          <a:bodyPr vert="horz" lIns="91322" tIns="45661" rIns="91322" bIns="45661" rtlCol="0"/>
          <a:lstStyle>
            <a:lvl1pPr algn="l">
              <a:defRPr sz="1200">
                <a:latin typeface="Arial" charset="0"/>
                <a:cs typeface="+mn-cs"/>
              </a:defRPr>
            </a:lvl1pPr>
          </a:lstStyle>
          <a:p>
            <a:pPr>
              <a:defRPr/>
            </a:pPr>
            <a:endParaRPr lang="de-DE"/>
          </a:p>
        </p:txBody>
      </p:sp>
      <p:sp>
        <p:nvSpPr>
          <p:cNvPr id="3" name="Datumsplatzhalter 2"/>
          <p:cNvSpPr>
            <a:spLocks noGrp="1"/>
          </p:cNvSpPr>
          <p:nvPr>
            <p:ph type="dt" sz="quarter" idx="1"/>
          </p:nvPr>
        </p:nvSpPr>
        <p:spPr>
          <a:xfrm>
            <a:off x="3862388" y="0"/>
            <a:ext cx="2955925" cy="496888"/>
          </a:xfrm>
          <a:prstGeom prst="rect">
            <a:avLst/>
          </a:prstGeom>
        </p:spPr>
        <p:txBody>
          <a:bodyPr vert="horz" lIns="91322" tIns="45661" rIns="91322" bIns="45661" rtlCol="0"/>
          <a:lstStyle>
            <a:lvl1pPr algn="r">
              <a:defRPr sz="1200">
                <a:latin typeface="Arial" charset="0"/>
                <a:cs typeface="+mn-cs"/>
              </a:defRPr>
            </a:lvl1pPr>
          </a:lstStyle>
          <a:p>
            <a:pPr>
              <a:defRPr/>
            </a:pPr>
            <a:fld id="{42CD0DB0-75B6-4D50-89F1-852A2609BA71}" type="datetimeFigureOut">
              <a:rPr lang="de-DE"/>
              <a:pPr>
                <a:defRPr/>
              </a:pPr>
              <a:t>01.09.2026</a:t>
            </a:fld>
            <a:endParaRPr lang="de-DE"/>
          </a:p>
        </p:txBody>
      </p:sp>
      <p:sp>
        <p:nvSpPr>
          <p:cNvPr id="4" name="Fußzeilenplatzhalter 3"/>
          <p:cNvSpPr>
            <a:spLocks noGrp="1"/>
          </p:cNvSpPr>
          <p:nvPr>
            <p:ph type="ftr" sz="quarter" idx="2"/>
          </p:nvPr>
        </p:nvSpPr>
        <p:spPr>
          <a:xfrm>
            <a:off x="0" y="9420225"/>
            <a:ext cx="2955925" cy="496888"/>
          </a:xfrm>
          <a:prstGeom prst="rect">
            <a:avLst/>
          </a:prstGeom>
        </p:spPr>
        <p:txBody>
          <a:bodyPr vert="horz" lIns="91322" tIns="45661" rIns="91322" bIns="45661" rtlCol="0" anchor="b"/>
          <a:lstStyle>
            <a:lvl1pPr algn="l">
              <a:defRPr sz="1200">
                <a:latin typeface="Arial" charset="0"/>
                <a:cs typeface="+mn-cs"/>
              </a:defRPr>
            </a:lvl1pPr>
          </a:lstStyle>
          <a:p>
            <a:pPr>
              <a:defRPr/>
            </a:pPr>
            <a:endParaRPr lang="de-DE"/>
          </a:p>
        </p:txBody>
      </p:sp>
      <p:sp>
        <p:nvSpPr>
          <p:cNvPr id="5" name="Foliennummernplatzhalter 4"/>
          <p:cNvSpPr>
            <a:spLocks noGrp="1"/>
          </p:cNvSpPr>
          <p:nvPr>
            <p:ph type="sldNum" sz="quarter" idx="3"/>
          </p:nvPr>
        </p:nvSpPr>
        <p:spPr>
          <a:xfrm>
            <a:off x="3862388" y="9420225"/>
            <a:ext cx="2955925" cy="496888"/>
          </a:xfrm>
          <a:prstGeom prst="rect">
            <a:avLst/>
          </a:prstGeom>
        </p:spPr>
        <p:txBody>
          <a:bodyPr vert="horz" lIns="91322" tIns="45661" rIns="91322" bIns="45661" rtlCol="0" anchor="b"/>
          <a:lstStyle>
            <a:lvl1pPr algn="r">
              <a:defRPr sz="1200">
                <a:latin typeface="Arial" charset="0"/>
                <a:cs typeface="+mn-cs"/>
              </a:defRPr>
            </a:lvl1pPr>
          </a:lstStyle>
          <a:p>
            <a:pPr>
              <a:defRPr/>
            </a:pPr>
            <a:fld id="{B1E74825-AD28-4D6E-B432-FFF58DD9ABD9}" type="slidenum">
              <a:rPr lang="de-DE"/>
              <a:pPr>
                <a:defRPr/>
              </a:pPr>
              <a:t>‹Nr.›</a:t>
            </a:fld>
            <a:endParaRPr lang="de-DE"/>
          </a:p>
        </p:txBody>
      </p:sp>
    </p:spTree>
    <p:extLst>
      <p:ext uri="{BB962C8B-B14F-4D97-AF65-F5344CB8AC3E}">
        <p14:creationId xmlns:p14="http://schemas.microsoft.com/office/powerpoint/2010/main" val="1443730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4338" cy="496888"/>
          </a:xfrm>
          <a:prstGeom prst="rect">
            <a:avLst/>
          </a:prstGeom>
        </p:spPr>
        <p:txBody>
          <a:bodyPr vert="horz" lIns="91322" tIns="45661" rIns="91322" bIns="45661" rtlCol="0"/>
          <a:lstStyle>
            <a:lvl1pPr algn="l">
              <a:defRPr sz="1200">
                <a:latin typeface="Arial" charset="0"/>
                <a:cs typeface="+mn-cs"/>
              </a:defRPr>
            </a:lvl1pPr>
          </a:lstStyle>
          <a:p>
            <a:pPr>
              <a:defRPr/>
            </a:pPr>
            <a:endParaRPr lang="de-DE"/>
          </a:p>
        </p:txBody>
      </p:sp>
      <p:sp>
        <p:nvSpPr>
          <p:cNvPr id="3" name="Datumsplatzhalter 2"/>
          <p:cNvSpPr>
            <a:spLocks noGrp="1"/>
          </p:cNvSpPr>
          <p:nvPr>
            <p:ph type="dt" idx="1"/>
          </p:nvPr>
        </p:nvSpPr>
        <p:spPr>
          <a:xfrm>
            <a:off x="3863975" y="0"/>
            <a:ext cx="2954338" cy="496888"/>
          </a:xfrm>
          <a:prstGeom prst="rect">
            <a:avLst/>
          </a:prstGeom>
        </p:spPr>
        <p:txBody>
          <a:bodyPr vert="horz" lIns="91322" tIns="45661" rIns="91322" bIns="45661" rtlCol="0"/>
          <a:lstStyle>
            <a:lvl1pPr algn="r">
              <a:defRPr sz="1200">
                <a:latin typeface="Arial" charset="0"/>
                <a:cs typeface="+mn-cs"/>
              </a:defRPr>
            </a:lvl1pPr>
          </a:lstStyle>
          <a:p>
            <a:pPr>
              <a:defRPr/>
            </a:pPr>
            <a:fld id="{3933FC16-F4F4-4425-A8C7-F008EC8E6FD6}" type="datetimeFigureOut">
              <a:rPr lang="de-DE"/>
              <a:pPr>
                <a:defRPr/>
              </a:pPr>
              <a:t>01.09.2026</a:t>
            </a:fld>
            <a:endParaRPr lang="de-DE"/>
          </a:p>
        </p:txBody>
      </p:sp>
      <p:sp>
        <p:nvSpPr>
          <p:cNvPr id="4" name="Folienbildplatzhalter 3"/>
          <p:cNvSpPr>
            <a:spLocks noGrp="1" noRot="1" noChangeAspect="1"/>
          </p:cNvSpPr>
          <p:nvPr>
            <p:ph type="sldImg" idx="2"/>
          </p:nvPr>
        </p:nvSpPr>
        <p:spPr>
          <a:xfrm>
            <a:off x="96838" y="590550"/>
            <a:ext cx="6626225" cy="3727450"/>
          </a:xfrm>
          <a:prstGeom prst="rect">
            <a:avLst/>
          </a:prstGeom>
          <a:noFill/>
          <a:ln w="12700">
            <a:solidFill>
              <a:prstClr val="black"/>
            </a:solidFill>
          </a:ln>
        </p:spPr>
        <p:txBody>
          <a:bodyPr vert="horz" lIns="91322" tIns="45661" rIns="91322" bIns="45661" rtlCol="0" anchor="ctr"/>
          <a:lstStyle/>
          <a:p>
            <a:pPr lvl="0"/>
            <a:endParaRPr lang="de-DE" noProof="0"/>
          </a:p>
        </p:txBody>
      </p:sp>
      <p:sp>
        <p:nvSpPr>
          <p:cNvPr id="33797" name="Notizenplatzhalter 4"/>
          <p:cNvSpPr>
            <a:spLocks noGrp="1"/>
          </p:cNvSpPr>
          <p:nvPr>
            <p:ph type="body" sz="quarter" idx="3"/>
          </p:nvPr>
        </p:nvSpPr>
        <p:spPr bwMode="auto">
          <a:xfrm>
            <a:off x="928688" y="4710113"/>
            <a:ext cx="5240337"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en-US" altLang="en-US" noProof="0"/>
          </a:p>
          <a:p>
            <a:pPr lvl="0"/>
            <a:endParaRPr lang="en-US" altLang="en-US" noProof="0"/>
          </a:p>
          <a:p>
            <a:pPr lvl="0"/>
            <a:endParaRPr lang="en-US" altLang="en-US" noProof="0"/>
          </a:p>
          <a:p>
            <a:pPr lvl="0"/>
            <a:endParaRPr lang="en-US" altLang="en-US" noProof="0"/>
          </a:p>
        </p:txBody>
      </p:sp>
      <p:sp>
        <p:nvSpPr>
          <p:cNvPr id="6" name="Fußzeilenplatzhalter 5"/>
          <p:cNvSpPr>
            <a:spLocks noGrp="1"/>
          </p:cNvSpPr>
          <p:nvPr>
            <p:ph type="ftr" sz="quarter" idx="4"/>
          </p:nvPr>
        </p:nvSpPr>
        <p:spPr>
          <a:xfrm>
            <a:off x="0" y="9420225"/>
            <a:ext cx="2954338" cy="496888"/>
          </a:xfrm>
          <a:prstGeom prst="rect">
            <a:avLst/>
          </a:prstGeom>
        </p:spPr>
        <p:txBody>
          <a:bodyPr vert="horz" lIns="91322" tIns="45661" rIns="91322" bIns="45661" rtlCol="0" anchor="b"/>
          <a:lstStyle>
            <a:lvl1pPr algn="l">
              <a:defRPr sz="1200">
                <a:latin typeface="Arial" charset="0"/>
                <a:cs typeface="+mn-cs"/>
              </a:defRPr>
            </a:lvl1pPr>
          </a:lstStyle>
          <a:p>
            <a:pPr>
              <a:defRPr/>
            </a:pPr>
            <a:endParaRPr lang="de-DE"/>
          </a:p>
        </p:txBody>
      </p:sp>
      <p:sp>
        <p:nvSpPr>
          <p:cNvPr id="7" name="Foliennummernplatzhalter 6"/>
          <p:cNvSpPr>
            <a:spLocks noGrp="1"/>
          </p:cNvSpPr>
          <p:nvPr>
            <p:ph type="sldNum" sz="quarter" idx="5"/>
          </p:nvPr>
        </p:nvSpPr>
        <p:spPr>
          <a:xfrm>
            <a:off x="3863975" y="9420225"/>
            <a:ext cx="2954338" cy="496888"/>
          </a:xfrm>
          <a:prstGeom prst="rect">
            <a:avLst/>
          </a:prstGeom>
        </p:spPr>
        <p:txBody>
          <a:bodyPr vert="horz" lIns="91322" tIns="45661" rIns="91322" bIns="45661" rtlCol="0" anchor="b"/>
          <a:lstStyle>
            <a:lvl1pPr algn="r">
              <a:defRPr sz="1200">
                <a:latin typeface="Arial" charset="0"/>
                <a:cs typeface="+mn-cs"/>
              </a:defRPr>
            </a:lvl1pPr>
          </a:lstStyle>
          <a:p>
            <a:pPr>
              <a:defRPr/>
            </a:pPr>
            <a:fld id="{0A9140E2-867F-4126-A771-689B69200949}" type="slidenum">
              <a:rPr lang="de-DE"/>
              <a:pPr>
                <a:defRPr/>
              </a:pPr>
              <a:t>‹Nr.›</a:t>
            </a:fld>
            <a:endParaRPr lang="de-DE"/>
          </a:p>
        </p:txBody>
      </p:sp>
    </p:spTree>
    <p:extLst>
      <p:ext uri="{BB962C8B-B14F-4D97-AF65-F5344CB8AC3E}">
        <p14:creationId xmlns:p14="http://schemas.microsoft.com/office/powerpoint/2010/main" val="1875890379"/>
      </p:ext>
    </p:extLst>
  </p:cSld>
  <p:clrMap bg1="lt1" tx1="dk1" bg2="lt2" tx2="dk2" accent1="accent1" accent2="accent2" accent3="accent3" accent4="accent4" accent5="accent5" accent6="accent6" hlink="hlink" folHlink="folHlink"/>
  <p:notesStyle>
    <a:lvl1pPr algn="l" rtl="0" eaLnBrk="0" fontAlgn="base" hangingPunct="0">
      <a:lnSpc>
        <a:spcPts val="1600"/>
      </a:lnSpc>
      <a:spcBef>
        <a:spcPts val="80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0A9140E2-867F-4126-A771-689B69200949}" type="slidenum">
              <a:rPr lang="de-DE" smtClean="0"/>
              <a:pPr>
                <a:defRPr/>
              </a:pPr>
              <a:t>7</a:t>
            </a:fld>
            <a:endParaRPr lang="de-DE"/>
          </a:p>
        </p:txBody>
      </p:sp>
    </p:spTree>
    <p:extLst>
      <p:ext uri="{BB962C8B-B14F-4D97-AF65-F5344CB8AC3E}">
        <p14:creationId xmlns:p14="http://schemas.microsoft.com/office/powerpoint/2010/main" val="1844025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0A9140E2-867F-4126-A771-689B69200949}" type="slidenum">
              <a:rPr lang="de-DE" smtClean="0"/>
              <a:pPr>
                <a:defRPr/>
              </a:pPr>
              <a:t>8</a:t>
            </a:fld>
            <a:endParaRPr lang="de-DE"/>
          </a:p>
        </p:txBody>
      </p:sp>
    </p:spTree>
    <p:extLst>
      <p:ext uri="{BB962C8B-B14F-4D97-AF65-F5344CB8AC3E}">
        <p14:creationId xmlns:p14="http://schemas.microsoft.com/office/powerpoint/2010/main" val="2061492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seite">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xfrm>
            <a:off x="268289" y="3420000"/>
            <a:ext cx="8519750" cy="672042"/>
          </a:xfrm>
          <a:prstGeom prst="rect">
            <a:avLst/>
          </a:prstGeom>
        </p:spPr>
        <p:txBody>
          <a:bodyPr lIns="0" tIns="0" rIns="0" bIns="0"/>
          <a:lstStyle>
            <a:lvl1pPr marL="0" indent="0">
              <a:lnSpc>
                <a:spcPct val="100000"/>
              </a:lnSpc>
              <a:buNone/>
              <a:defRPr sz="2600" b="0">
                <a:solidFill>
                  <a:srgbClr val="000000"/>
                </a:solidFill>
                <a:latin typeface="+mj-lt"/>
              </a:defRPr>
            </a:lvl1pPr>
            <a:lvl2pPr marL="360363" indent="0">
              <a:buNone/>
              <a:defRPr sz="2800">
                <a:latin typeface="+mj-lt"/>
              </a:defRPr>
            </a:lvl2pPr>
            <a:lvl3pPr marL="720725" indent="0">
              <a:buNone/>
              <a:defRPr sz="2800">
                <a:latin typeface="+mj-lt"/>
              </a:defRPr>
            </a:lvl3pPr>
            <a:lvl4pPr marL="1074737" indent="0">
              <a:buNone/>
              <a:defRPr sz="2800">
                <a:latin typeface="+mj-lt"/>
              </a:defRPr>
            </a:lvl4pPr>
            <a:lvl5pPr marL="1439862" indent="0">
              <a:buNone/>
              <a:defRPr sz="2800">
                <a:latin typeface="+mj-lt"/>
              </a:defRPr>
            </a:lvl5pPr>
          </a:lstStyle>
          <a:p>
            <a:pPr lvl="0"/>
            <a:r>
              <a:rPr lang="de-DE"/>
              <a:t>Mastertextformat bearbeiten</a:t>
            </a:r>
          </a:p>
        </p:txBody>
      </p:sp>
    </p:spTree>
    <p:extLst>
      <p:ext uri="{BB962C8B-B14F-4D97-AF65-F5344CB8AC3E}">
        <p14:creationId xmlns:p14="http://schemas.microsoft.com/office/powerpoint/2010/main" val="868591386"/>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nenseite mit Fußzeile">
    <p:spTree>
      <p:nvGrpSpPr>
        <p:cNvPr id="1" name=""/>
        <p:cNvGrpSpPr/>
        <p:nvPr/>
      </p:nvGrpSpPr>
      <p:grpSpPr>
        <a:xfrm>
          <a:off x="0" y="0"/>
          <a:ext cx="0" cy="0"/>
          <a:chOff x="0" y="0"/>
          <a:chExt cx="0" cy="0"/>
        </a:xfrm>
      </p:grpSpPr>
      <p:sp>
        <p:nvSpPr>
          <p:cNvPr id="5" name="Inhaltsplatzhalter 4"/>
          <p:cNvSpPr>
            <a:spLocks noGrp="1"/>
          </p:cNvSpPr>
          <p:nvPr>
            <p:ph sz="quarter" idx="10" hasCustomPrompt="1"/>
          </p:nvPr>
        </p:nvSpPr>
        <p:spPr>
          <a:xfrm>
            <a:off x="1260000" y="828000"/>
            <a:ext cx="7596000" cy="637200"/>
          </a:xfrm>
          <a:prstGeom prst="rect">
            <a:avLst/>
          </a:prstGeom>
        </p:spPr>
        <p:txBody>
          <a:bodyPr lIns="0" tIns="0" rIns="0" bIns="0" anchor="b" anchorCtr="0"/>
          <a:lstStyle>
            <a:lvl1pPr marL="0" indent="0">
              <a:lnSpc>
                <a:spcPct val="105000"/>
              </a:lnSpc>
              <a:buNone/>
              <a:defRPr sz="2000" b="1">
                <a:latin typeface="+mn-lt"/>
              </a:defRPr>
            </a:lvl1pPr>
          </a:lstStyle>
          <a:p>
            <a:pPr lvl="0"/>
            <a:r>
              <a:rPr lang="de-DE" dirty="0"/>
              <a:t>Headline durch Klicken hinzufügen</a:t>
            </a:r>
          </a:p>
        </p:txBody>
      </p:sp>
      <p:sp>
        <p:nvSpPr>
          <p:cNvPr id="9" name="Textplatzhalter 8"/>
          <p:cNvSpPr>
            <a:spLocks noGrp="1"/>
          </p:cNvSpPr>
          <p:nvPr>
            <p:ph type="body" sz="quarter" idx="11"/>
          </p:nvPr>
        </p:nvSpPr>
        <p:spPr>
          <a:xfrm>
            <a:off x="1260000" y="1634400"/>
            <a:ext cx="7596000" cy="276999"/>
          </a:xfrm>
          <a:prstGeom prst="rect">
            <a:avLst/>
          </a:prstGeom>
        </p:spPr>
        <p:txBody>
          <a:bodyPr lIns="0" tIns="0" rIns="0" bIns="0">
            <a:spAutoFit/>
          </a:bodyPr>
          <a:lstStyle>
            <a:lvl1pPr marL="177800" indent="-177800">
              <a:lnSpc>
                <a:spcPct val="100000"/>
              </a:lnSpc>
              <a:spcAft>
                <a:spcPts val="800"/>
              </a:spcAft>
              <a:buFont typeface="Arial" panose="020B0604020202020204" pitchFamily="34" charset="0"/>
              <a:buChar char="•"/>
              <a:defRPr sz="1800" baseline="0">
                <a:latin typeface="+mn-lt"/>
              </a:defRPr>
            </a:lvl1pPr>
            <a:lvl2pPr marL="360363" indent="-182563">
              <a:lnSpc>
                <a:spcPct val="100000"/>
              </a:lnSpc>
              <a:spcAft>
                <a:spcPts val="600"/>
              </a:spcAft>
              <a:buSzPct val="100000"/>
              <a:buFont typeface="Arial" panose="020B0604020202020204" pitchFamily="34" charset="0"/>
              <a:buChar char="•"/>
              <a:defRPr sz="1600"/>
            </a:lvl2pPr>
            <a:lvl3pPr marL="538163" indent="-177800">
              <a:lnSpc>
                <a:spcPct val="100000"/>
              </a:lnSpc>
              <a:spcAft>
                <a:spcPts val="400"/>
              </a:spcAft>
              <a:buFont typeface="Arial" panose="020B0604020202020204" pitchFamily="34" charset="0"/>
              <a:buChar char="•"/>
              <a:defRPr/>
            </a:lvl3pPr>
            <a:lvl4pPr marL="715963" indent="-177800">
              <a:lnSpc>
                <a:spcPct val="100000"/>
              </a:lnSpc>
              <a:spcAft>
                <a:spcPts val="200"/>
              </a:spcAft>
              <a:buFont typeface="Arial" panose="020B0604020202020204" pitchFamily="34" charset="0"/>
              <a:buChar char="•"/>
              <a:defRPr/>
            </a:lvl4pPr>
            <a:lvl5pPr marL="898525" indent="-179388">
              <a:lnSpc>
                <a:spcPct val="100000"/>
              </a:lnSpc>
              <a:spcAft>
                <a:spcPts val="100"/>
              </a:spcAft>
              <a:buFont typeface="Arial" panose="020B0604020202020204" pitchFamily="34" charset="0"/>
              <a:buChar char="•"/>
              <a:defRPr sz="1100"/>
            </a:lvl5pPr>
          </a:lstStyle>
          <a:p>
            <a:pPr lvl="0"/>
            <a:endParaRPr lang="de-DE" dirty="0"/>
          </a:p>
        </p:txBody>
      </p:sp>
      <p:sp>
        <p:nvSpPr>
          <p:cNvPr id="2" name="Datumsplatzhalter 1">
            <a:extLst>
              <a:ext uri="{FF2B5EF4-FFF2-40B4-BE49-F238E27FC236}">
                <a16:creationId xmlns:a16="http://schemas.microsoft.com/office/drawing/2014/main" id="{FFFD5E88-FB46-B1DE-0B5B-80C3F57C9168}"/>
              </a:ext>
            </a:extLst>
          </p:cNvPr>
          <p:cNvSpPr>
            <a:spLocks noGrp="1"/>
          </p:cNvSpPr>
          <p:nvPr>
            <p:ph type="dt" sz="half" idx="12"/>
          </p:nvPr>
        </p:nvSpPr>
        <p:spPr>
          <a:xfrm>
            <a:off x="1260000" y="4888419"/>
            <a:ext cx="1713600" cy="168579"/>
          </a:xfrm>
        </p:spPr>
        <p:txBody>
          <a:bodyPr/>
          <a:lstStyle/>
          <a:p>
            <a:r>
              <a:rPr lang="de-DE"/>
              <a:t>2026</a:t>
            </a:r>
            <a:endParaRPr lang="de-DE" dirty="0"/>
          </a:p>
        </p:txBody>
      </p:sp>
      <p:sp>
        <p:nvSpPr>
          <p:cNvPr id="3" name="Fußzeilenplatzhalter 2">
            <a:extLst>
              <a:ext uri="{FF2B5EF4-FFF2-40B4-BE49-F238E27FC236}">
                <a16:creationId xmlns:a16="http://schemas.microsoft.com/office/drawing/2014/main" id="{8966B1E9-A97D-C147-56FF-F059433E7702}"/>
              </a:ext>
            </a:extLst>
          </p:cNvPr>
          <p:cNvSpPr>
            <a:spLocks noGrp="1"/>
          </p:cNvSpPr>
          <p:nvPr>
            <p:ph type="ftr" sz="quarter" idx="13"/>
          </p:nvPr>
        </p:nvSpPr>
        <p:spPr>
          <a:xfrm>
            <a:off x="3361967" y="4871379"/>
            <a:ext cx="2883712" cy="170521"/>
          </a:xfrm>
        </p:spPr>
        <p:txBody>
          <a:bodyPr/>
          <a:lstStyle/>
          <a:p>
            <a:r>
              <a:rPr lang="de-DE"/>
              <a:t>Kurzpräsentation zu Literaturrecherche</a:t>
            </a:r>
            <a:endParaRPr lang="de-DE" dirty="0"/>
          </a:p>
        </p:txBody>
      </p:sp>
      <p:sp>
        <p:nvSpPr>
          <p:cNvPr id="4" name="Foliennummernplatzhalter 3">
            <a:extLst>
              <a:ext uri="{FF2B5EF4-FFF2-40B4-BE49-F238E27FC236}">
                <a16:creationId xmlns:a16="http://schemas.microsoft.com/office/drawing/2014/main" id="{818DC26D-96AC-777C-FE15-5A3C6580DCE9}"/>
              </a:ext>
            </a:extLst>
          </p:cNvPr>
          <p:cNvSpPr>
            <a:spLocks noGrp="1"/>
          </p:cNvSpPr>
          <p:nvPr>
            <p:ph type="sldNum" sz="quarter" idx="14"/>
          </p:nvPr>
        </p:nvSpPr>
        <p:spPr>
          <a:xfrm>
            <a:off x="7133683" y="4918994"/>
            <a:ext cx="1722317" cy="130455"/>
          </a:xfrm>
        </p:spPr>
        <p:txBody>
          <a:bodyPr/>
          <a:lstStyle>
            <a:lvl1pPr>
              <a:defRPr/>
            </a:lvl1pPr>
          </a:lstStyle>
          <a:p>
            <a:fld id="{A8BF270F-3850-4C3D-9704-E2E5588A27D4}" type="slidenum">
              <a:rPr lang="de-DE" smtClean="0"/>
              <a:pPr/>
              <a:t>‹Nr.›</a:t>
            </a:fld>
            <a:endParaRPr lang="de-DE" dirty="0"/>
          </a:p>
        </p:txBody>
      </p:sp>
    </p:spTree>
    <p:extLst>
      <p:ext uri="{BB962C8B-B14F-4D97-AF65-F5344CB8AC3E}">
        <p14:creationId xmlns:p14="http://schemas.microsoft.com/office/powerpoint/2010/main" val="2698669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Grafik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2800" y="257965"/>
            <a:ext cx="1856429" cy="477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957" r:id="rId1"/>
  </p:sldLayoutIdLst>
  <p:hf hdr="0"/>
  <p:txStyles>
    <p:titleStyle>
      <a:lvl1pPr algn="l" rtl="0" eaLnBrk="1" fontAlgn="base" hangingPunct="1">
        <a:spcBef>
          <a:spcPct val="0"/>
        </a:spcBef>
        <a:spcAft>
          <a:spcPct val="0"/>
        </a:spcAft>
        <a:defRPr sz="2400" b="1">
          <a:solidFill>
            <a:schemeClr val="tx2"/>
          </a:solidFill>
          <a:latin typeface="+mj-lt"/>
          <a:ea typeface="+mj-ea"/>
          <a:cs typeface="+mj-cs"/>
        </a:defRPr>
      </a:lvl1pPr>
      <a:lvl2pPr algn="l" rtl="0" eaLnBrk="1" fontAlgn="base" hangingPunct="1">
        <a:spcBef>
          <a:spcPct val="0"/>
        </a:spcBef>
        <a:spcAft>
          <a:spcPct val="0"/>
        </a:spcAft>
        <a:defRPr sz="2400" b="1">
          <a:solidFill>
            <a:schemeClr val="tx2"/>
          </a:solidFill>
          <a:latin typeface="Arial" charset="0"/>
        </a:defRPr>
      </a:lvl2pPr>
      <a:lvl3pPr algn="l" rtl="0" eaLnBrk="1" fontAlgn="base" hangingPunct="1">
        <a:spcBef>
          <a:spcPct val="0"/>
        </a:spcBef>
        <a:spcAft>
          <a:spcPct val="0"/>
        </a:spcAft>
        <a:defRPr sz="2400" b="1">
          <a:solidFill>
            <a:schemeClr val="tx2"/>
          </a:solidFill>
          <a:latin typeface="Arial" charset="0"/>
        </a:defRPr>
      </a:lvl3pPr>
      <a:lvl4pPr algn="l" rtl="0" eaLnBrk="1" fontAlgn="base" hangingPunct="1">
        <a:spcBef>
          <a:spcPct val="0"/>
        </a:spcBef>
        <a:spcAft>
          <a:spcPct val="0"/>
        </a:spcAft>
        <a:defRPr sz="2400" b="1">
          <a:solidFill>
            <a:schemeClr val="tx2"/>
          </a:solidFill>
          <a:latin typeface="Arial" charset="0"/>
        </a:defRPr>
      </a:lvl4pPr>
      <a:lvl5pPr algn="l" rtl="0" eaLnBrk="1" fontAlgn="base" hangingPunct="1">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chemeClr val="bg2"/>
          </a:solidFill>
          <a:latin typeface="Arial" charset="0"/>
        </a:defRPr>
      </a:lvl6pPr>
      <a:lvl7pPr marL="914400" algn="l" rtl="0" eaLnBrk="1" fontAlgn="base" hangingPunct="1">
        <a:spcBef>
          <a:spcPct val="0"/>
        </a:spcBef>
        <a:spcAft>
          <a:spcPct val="0"/>
        </a:spcAft>
        <a:defRPr sz="2400" b="1">
          <a:solidFill>
            <a:schemeClr val="bg2"/>
          </a:solidFill>
          <a:latin typeface="Arial" charset="0"/>
        </a:defRPr>
      </a:lvl7pPr>
      <a:lvl8pPr marL="1371600" algn="l" rtl="0" eaLnBrk="1" fontAlgn="base" hangingPunct="1">
        <a:spcBef>
          <a:spcPct val="0"/>
        </a:spcBef>
        <a:spcAft>
          <a:spcPct val="0"/>
        </a:spcAft>
        <a:defRPr sz="2400" b="1">
          <a:solidFill>
            <a:schemeClr val="bg2"/>
          </a:solidFill>
          <a:latin typeface="Arial" charset="0"/>
        </a:defRPr>
      </a:lvl8pPr>
      <a:lvl9pPr marL="1828800" algn="l" rtl="0" eaLnBrk="1" fontAlgn="base" hangingPunct="1">
        <a:spcBef>
          <a:spcPct val="0"/>
        </a:spcBef>
        <a:spcAft>
          <a:spcPct val="0"/>
        </a:spcAft>
        <a:defRPr sz="2400" b="1">
          <a:solidFill>
            <a:schemeClr val="bg2"/>
          </a:solidFill>
          <a:latin typeface="Arial" charset="0"/>
        </a:defRPr>
      </a:lvl9pPr>
    </p:titleStyle>
    <p:bodyStyle>
      <a:lvl1pPr marL="180975" indent="-180975" algn="l" rtl="0" eaLnBrk="1" fontAlgn="base" hangingPunct="1">
        <a:lnSpc>
          <a:spcPct val="110000"/>
        </a:lnSpc>
        <a:spcBef>
          <a:spcPct val="0"/>
        </a:spcBef>
        <a:spcAft>
          <a:spcPct val="0"/>
        </a:spcAft>
        <a:buChar char="•"/>
        <a:defRPr sz="2000">
          <a:solidFill>
            <a:schemeClr val="tx1"/>
          </a:solidFill>
          <a:latin typeface="+mn-lt"/>
          <a:ea typeface="+mn-ea"/>
          <a:cs typeface="+mn-cs"/>
        </a:defRPr>
      </a:lvl1pPr>
      <a:lvl2pPr marL="541338" indent="-180975" algn="l" rtl="0" eaLnBrk="1" fontAlgn="base" hangingPunct="1">
        <a:lnSpc>
          <a:spcPct val="110000"/>
        </a:lnSpc>
        <a:spcBef>
          <a:spcPct val="0"/>
        </a:spcBef>
        <a:spcAft>
          <a:spcPct val="0"/>
        </a:spcAft>
        <a:buSzPct val="80000"/>
        <a:buChar char="-"/>
        <a:defRPr sz="2000">
          <a:solidFill>
            <a:schemeClr val="tx1"/>
          </a:solidFill>
          <a:latin typeface="+mn-lt"/>
        </a:defRPr>
      </a:lvl2pPr>
      <a:lvl3pPr marL="895350" indent="-174625" algn="l" rtl="0" eaLnBrk="1" fontAlgn="base" hangingPunct="1">
        <a:lnSpc>
          <a:spcPct val="110000"/>
        </a:lnSpc>
        <a:spcBef>
          <a:spcPct val="0"/>
        </a:spcBef>
        <a:spcAft>
          <a:spcPct val="0"/>
        </a:spcAft>
        <a:buFont typeface="Wingdings" pitchFamily="2" charset="2"/>
        <a:buChar char="§"/>
        <a:defRPr sz="1400">
          <a:solidFill>
            <a:schemeClr val="tx1"/>
          </a:solidFill>
          <a:latin typeface="+mn-lt"/>
        </a:defRPr>
      </a:lvl3pPr>
      <a:lvl4pPr marL="1260475" indent="-185738" algn="l" rtl="0" eaLnBrk="1" fontAlgn="base" hangingPunct="1">
        <a:lnSpc>
          <a:spcPct val="110000"/>
        </a:lnSpc>
        <a:spcBef>
          <a:spcPct val="0"/>
        </a:spcBef>
        <a:spcAft>
          <a:spcPct val="0"/>
        </a:spcAft>
        <a:buChar char="•"/>
        <a:defRPr sz="1200">
          <a:solidFill>
            <a:schemeClr val="tx1"/>
          </a:solidFill>
          <a:latin typeface="+mn-lt"/>
        </a:defRPr>
      </a:lvl4pPr>
      <a:lvl5pPr marL="1622425" indent="-182563" algn="l" rtl="0" eaLnBrk="1" fontAlgn="base" hangingPunct="1">
        <a:lnSpc>
          <a:spcPct val="110000"/>
        </a:lnSpc>
        <a:spcBef>
          <a:spcPct val="0"/>
        </a:spcBef>
        <a:spcAft>
          <a:spcPct val="0"/>
        </a:spcAft>
        <a:buChar char="-"/>
        <a:defRPr sz="1200">
          <a:solidFill>
            <a:schemeClr val="tx1"/>
          </a:solidFill>
          <a:latin typeface="+mn-lt"/>
        </a:defRPr>
      </a:lvl5pPr>
      <a:lvl6pPr marL="2079625" indent="-182563" algn="l" rtl="0" eaLnBrk="1" fontAlgn="base" hangingPunct="1">
        <a:lnSpc>
          <a:spcPct val="110000"/>
        </a:lnSpc>
        <a:spcBef>
          <a:spcPct val="0"/>
        </a:spcBef>
        <a:spcAft>
          <a:spcPct val="0"/>
        </a:spcAft>
        <a:buChar char="-"/>
        <a:defRPr sz="1200">
          <a:solidFill>
            <a:schemeClr val="tx1"/>
          </a:solidFill>
          <a:latin typeface="+mn-lt"/>
        </a:defRPr>
      </a:lvl6pPr>
      <a:lvl7pPr marL="2536825" indent="-182563" algn="l" rtl="0" eaLnBrk="1" fontAlgn="base" hangingPunct="1">
        <a:lnSpc>
          <a:spcPct val="110000"/>
        </a:lnSpc>
        <a:spcBef>
          <a:spcPct val="0"/>
        </a:spcBef>
        <a:spcAft>
          <a:spcPct val="0"/>
        </a:spcAft>
        <a:buChar char="-"/>
        <a:defRPr sz="1200">
          <a:solidFill>
            <a:schemeClr val="tx1"/>
          </a:solidFill>
          <a:latin typeface="+mn-lt"/>
        </a:defRPr>
      </a:lvl7pPr>
      <a:lvl8pPr marL="2994025" indent="-182563" algn="l" rtl="0" eaLnBrk="1" fontAlgn="base" hangingPunct="1">
        <a:lnSpc>
          <a:spcPct val="110000"/>
        </a:lnSpc>
        <a:spcBef>
          <a:spcPct val="0"/>
        </a:spcBef>
        <a:spcAft>
          <a:spcPct val="0"/>
        </a:spcAft>
        <a:buChar char="-"/>
        <a:defRPr sz="1200">
          <a:solidFill>
            <a:schemeClr val="tx1"/>
          </a:solidFill>
          <a:latin typeface="+mn-lt"/>
        </a:defRPr>
      </a:lvl8pPr>
      <a:lvl9pPr marL="3451225" indent="-182563" algn="l" rtl="0" eaLnBrk="1" fontAlgn="base" hangingPunct="1">
        <a:lnSpc>
          <a:spcPct val="110000"/>
        </a:lnSpc>
        <a:spcBef>
          <a:spcPct val="0"/>
        </a:spcBef>
        <a:spcAft>
          <a:spcPct val="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hteck 8"/>
          <p:cNvSpPr/>
          <p:nvPr userDrawn="1"/>
        </p:nvSpPr>
        <p:spPr>
          <a:xfrm>
            <a:off x="0" y="563166"/>
            <a:ext cx="9144000" cy="102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1" name="Line 8"/>
          <p:cNvSpPr>
            <a:spLocks noChangeShapeType="1"/>
          </p:cNvSpPr>
          <p:nvPr userDrawn="1"/>
        </p:nvSpPr>
        <p:spPr bwMode="auto">
          <a:xfrm>
            <a:off x="5950" y="590964"/>
            <a:ext cx="9145987" cy="0"/>
          </a:xfrm>
          <a:prstGeom prst="line">
            <a:avLst/>
          </a:prstGeom>
          <a:noFill/>
          <a:ln w="9525">
            <a:solidFill>
              <a:schemeClr val="accent2">
                <a:alpha val="89803"/>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pic>
        <p:nvPicPr>
          <p:cNvPr id="12" name="Grafik 1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0148" y="158284"/>
            <a:ext cx="1153186" cy="296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Line 8"/>
          <p:cNvSpPr>
            <a:spLocks noChangeShapeType="1"/>
          </p:cNvSpPr>
          <p:nvPr userDrawn="1"/>
        </p:nvSpPr>
        <p:spPr bwMode="auto">
          <a:xfrm>
            <a:off x="7938" y="4856560"/>
            <a:ext cx="9144000" cy="0"/>
          </a:xfrm>
          <a:prstGeom prst="line">
            <a:avLst/>
          </a:prstGeom>
          <a:noFill/>
          <a:ln w="9525">
            <a:solidFill>
              <a:srgbClr val="CBCBC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 name="Foliennummernplatzhalter 3"/>
          <p:cNvSpPr txBox="1">
            <a:spLocks/>
          </p:cNvSpPr>
          <p:nvPr userDrawn="1"/>
        </p:nvSpPr>
        <p:spPr bwMode="auto">
          <a:xfrm>
            <a:off x="8015294" y="4937361"/>
            <a:ext cx="8413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tabLst>
                <a:tab pos="7702550" algn="r"/>
              </a:tabLst>
              <a:defRPr>
                <a:solidFill>
                  <a:schemeClr val="tx1"/>
                </a:solidFill>
                <a:latin typeface="Arial" charset="0"/>
                <a:cs typeface="Arial" charset="0"/>
              </a:defRPr>
            </a:lvl1pPr>
            <a:lvl2pPr marL="742950" indent="-285750" eaLnBrk="0" hangingPunct="0">
              <a:tabLst>
                <a:tab pos="7702550" algn="r"/>
              </a:tabLst>
              <a:defRPr>
                <a:solidFill>
                  <a:schemeClr val="tx1"/>
                </a:solidFill>
                <a:latin typeface="Arial" charset="0"/>
                <a:cs typeface="Arial" charset="0"/>
              </a:defRPr>
            </a:lvl2pPr>
            <a:lvl3pPr marL="1143000" indent="-228600" eaLnBrk="0" hangingPunct="0">
              <a:tabLst>
                <a:tab pos="7702550" algn="r"/>
              </a:tabLst>
              <a:defRPr>
                <a:solidFill>
                  <a:schemeClr val="tx1"/>
                </a:solidFill>
                <a:latin typeface="Arial" charset="0"/>
                <a:cs typeface="Arial" charset="0"/>
              </a:defRPr>
            </a:lvl3pPr>
            <a:lvl4pPr marL="1600200" indent="-228600" eaLnBrk="0" hangingPunct="0">
              <a:tabLst>
                <a:tab pos="7702550" algn="r"/>
              </a:tabLst>
              <a:defRPr>
                <a:solidFill>
                  <a:schemeClr val="tx1"/>
                </a:solidFill>
                <a:latin typeface="Arial" charset="0"/>
                <a:cs typeface="Arial" charset="0"/>
              </a:defRPr>
            </a:lvl4pPr>
            <a:lvl5pPr marL="2057400" indent="-228600" eaLnBrk="0" hangingPunct="0">
              <a:tabLst>
                <a:tab pos="7702550" algn="r"/>
              </a:tabLst>
              <a:defRPr>
                <a:solidFill>
                  <a:schemeClr val="tx1"/>
                </a:solidFill>
                <a:latin typeface="Arial" charset="0"/>
                <a:cs typeface="Arial" charset="0"/>
              </a:defRPr>
            </a:lvl5pPr>
            <a:lvl6pPr marL="2514600" indent="-228600" eaLnBrk="0" fontAlgn="base" hangingPunct="0">
              <a:spcBef>
                <a:spcPct val="0"/>
              </a:spcBef>
              <a:spcAft>
                <a:spcPct val="0"/>
              </a:spcAft>
              <a:tabLst>
                <a:tab pos="7702550" algn="r"/>
              </a:tabLst>
              <a:defRPr>
                <a:solidFill>
                  <a:schemeClr val="tx1"/>
                </a:solidFill>
                <a:latin typeface="Arial" charset="0"/>
                <a:cs typeface="Arial" charset="0"/>
              </a:defRPr>
            </a:lvl6pPr>
            <a:lvl7pPr marL="2971800" indent="-228600" eaLnBrk="0" fontAlgn="base" hangingPunct="0">
              <a:spcBef>
                <a:spcPct val="0"/>
              </a:spcBef>
              <a:spcAft>
                <a:spcPct val="0"/>
              </a:spcAft>
              <a:tabLst>
                <a:tab pos="7702550" algn="r"/>
              </a:tabLst>
              <a:defRPr>
                <a:solidFill>
                  <a:schemeClr val="tx1"/>
                </a:solidFill>
                <a:latin typeface="Arial" charset="0"/>
                <a:cs typeface="Arial" charset="0"/>
              </a:defRPr>
            </a:lvl7pPr>
            <a:lvl8pPr marL="3429000" indent="-228600" eaLnBrk="0" fontAlgn="base" hangingPunct="0">
              <a:spcBef>
                <a:spcPct val="0"/>
              </a:spcBef>
              <a:spcAft>
                <a:spcPct val="0"/>
              </a:spcAft>
              <a:tabLst>
                <a:tab pos="7702550" algn="r"/>
              </a:tabLst>
              <a:defRPr>
                <a:solidFill>
                  <a:schemeClr val="tx1"/>
                </a:solidFill>
                <a:latin typeface="Arial" charset="0"/>
                <a:cs typeface="Arial" charset="0"/>
              </a:defRPr>
            </a:lvl8pPr>
            <a:lvl9pPr marL="3886200" indent="-228600" eaLnBrk="0" fontAlgn="base" hangingPunct="0">
              <a:spcBef>
                <a:spcPct val="0"/>
              </a:spcBef>
              <a:spcAft>
                <a:spcPct val="0"/>
              </a:spcAft>
              <a:tabLst>
                <a:tab pos="7702550" algn="r"/>
              </a:tabLst>
              <a:defRPr>
                <a:solidFill>
                  <a:schemeClr val="tx1"/>
                </a:solidFill>
                <a:latin typeface="Arial" charset="0"/>
                <a:cs typeface="Arial" charset="0"/>
              </a:defRPr>
            </a:lvl9pPr>
          </a:lstStyle>
          <a:p>
            <a:pPr algn="r" eaLnBrk="1" hangingPunct="1">
              <a:defRPr/>
            </a:pPr>
            <a:r>
              <a:rPr lang="de-DE" altLang="de-DE" sz="700" dirty="0">
                <a:solidFill>
                  <a:srgbClr val="000000"/>
                </a:solidFill>
              </a:rPr>
              <a:t> |</a:t>
            </a:r>
          </a:p>
        </p:txBody>
      </p:sp>
      <p:sp>
        <p:nvSpPr>
          <p:cNvPr id="2" name="Datumsplatzhalter 1">
            <a:extLst>
              <a:ext uri="{FF2B5EF4-FFF2-40B4-BE49-F238E27FC236}">
                <a16:creationId xmlns:a16="http://schemas.microsoft.com/office/drawing/2014/main" id="{814D78D1-1A6D-7613-AA06-D91586868EF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de-DE"/>
              <a:t>2026</a:t>
            </a:r>
            <a:endParaRPr lang="de-DE" dirty="0"/>
          </a:p>
        </p:txBody>
      </p:sp>
      <p:sp>
        <p:nvSpPr>
          <p:cNvPr id="3" name="Fußzeilenplatzhalter 2">
            <a:extLst>
              <a:ext uri="{FF2B5EF4-FFF2-40B4-BE49-F238E27FC236}">
                <a16:creationId xmlns:a16="http://schemas.microsoft.com/office/drawing/2014/main" id="{DDE9800B-842D-ECE1-DE6B-1D47168A893D}"/>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de-DE"/>
              <a:t>Kurzpräsentation zu Literaturrecherche</a:t>
            </a:r>
            <a:endParaRPr lang="de-DE" dirty="0"/>
          </a:p>
        </p:txBody>
      </p:sp>
      <p:sp>
        <p:nvSpPr>
          <p:cNvPr id="4" name="Foliennummernplatzhalter 3">
            <a:extLst>
              <a:ext uri="{FF2B5EF4-FFF2-40B4-BE49-F238E27FC236}">
                <a16:creationId xmlns:a16="http://schemas.microsoft.com/office/drawing/2014/main" id="{4EC8C86E-46C9-BABD-98DF-F093E03A6F03}"/>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82861BA4-4148-4DC9-ADE0-0F5DC7296AF8}"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5959" r:id="rId1"/>
  </p:sldLayoutIdLst>
  <p:hf hdr="0"/>
  <p:txStyles>
    <p:title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defRPr>
      </a:lvl2pPr>
      <a:lvl3pPr algn="l" rtl="0" eaLnBrk="0" fontAlgn="base" hangingPunct="0">
        <a:spcBef>
          <a:spcPct val="0"/>
        </a:spcBef>
        <a:spcAft>
          <a:spcPct val="0"/>
        </a:spcAft>
        <a:defRPr sz="2400" b="1">
          <a:solidFill>
            <a:schemeClr val="tx2"/>
          </a:solidFill>
          <a:latin typeface="Arial" charset="0"/>
        </a:defRPr>
      </a:lvl3pPr>
      <a:lvl4pPr algn="l" rtl="0" eaLnBrk="0" fontAlgn="base" hangingPunct="0">
        <a:spcBef>
          <a:spcPct val="0"/>
        </a:spcBef>
        <a:spcAft>
          <a:spcPct val="0"/>
        </a:spcAft>
        <a:defRPr sz="2400" b="1">
          <a:solidFill>
            <a:schemeClr val="tx2"/>
          </a:solidFill>
          <a:latin typeface="Arial" charset="0"/>
        </a:defRPr>
      </a:lvl4pPr>
      <a:lvl5pPr algn="l" rtl="0" eaLnBrk="0" fontAlgn="base" hangingPunct="0">
        <a:spcBef>
          <a:spcPct val="0"/>
        </a:spcBef>
        <a:spcAft>
          <a:spcPct val="0"/>
        </a:spcAft>
        <a:defRPr sz="2400" b="1">
          <a:solidFill>
            <a:schemeClr val="tx2"/>
          </a:solidFill>
          <a:latin typeface="Arial" charset="0"/>
        </a:defRPr>
      </a:lvl5pPr>
      <a:lvl6pPr marL="457200" algn="l" rtl="0" eaLnBrk="1" fontAlgn="base" hangingPunct="1">
        <a:spcBef>
          <a:spcPct val="0"/>
        </a:spcBef>
        <a:spcAft>
          <a:spcPct val="0"/>
        </a:spcAft>
        <a:defRPr sz="2400" b="1">
          <a:solidFill>
            <a:schemeClr val="bg2"/>
          </a:solidFill>
          <a:latin typeface="Arial" charset="0"/>
        </a:defRPr>
      </a:lvl6pPr>
      <a:lvl7pPr marL="914400" algn="l" rtl="0" eaLnBrk="1" fontAlgn="base" hangingPunct="1">
        <a:spcBef>
          <a:spcPct val="0"/>
        </a:spcBef>
        <a:spcAft>
          <a:spcPct val="0"/>
        </a:spcAft>
        <a:defRPr sz="2400" b="1">
          <a:solidFill>
            <a:schemeClr val="bg2"/>
          </a:solidFill>
          <a:latin typeface="Arial" charset="0"/>
        </a:defRPr>
      </a:lvl7pPr>
      <a:lvl8pPr marL="1371600" algn="l" rtl="0" eaLnBrk="1" fontAlgn="base" hangingPunct="1">
        <a:spcBef>
          <a:spcPct val="0"/>
        </a:spcBef>
        <a:spcAft>
          <a:spcPct val="0"/>
        </a:spcAft>
        <a:defRPr sz="2400" b="1">
          <a:solidFill>
            <a:schemeClr val="bg2"/>
          </a:solidFill>
          <a:latin typeface="Arial" charset="0"/>
        </a:defRPr>
      </a:lvl8pPr>
      <a:lvl9pPr marL="1828800" algn="l" rtl="0" eaLnBrk="1" fontAlgn="base" hangingPunct="1">
        <a:spcBef>
          <a:spcPct val="0"/>
        </a:spcBef>
        <a:spcAft>
          <a:spcPct val="0"/>
        </a:spcAft>
        <a:defRPr sz="2400" b="1">
          <a:solidFill>
            <a:schemeClr val="bg2"/>
          </a:solidFill>
          <a:latin typeface="Arial" charset="0"/>
        </a:defRPr>
      </a:lvl9pPr>
    </p:titleStyle>
    <p:bodyStyle>
      <a:lvl1pPr marL="180975" indent="-180975" algn="l" rtl="0" eaLnBrk="0" fontAlgn="base" hangingPunct="0">
        <a:lnSpc>
          <a:spcPct val="110000"/>
        </a:lnSpc>
        <a:spcBef>
          <a:spcPct val="0"/>
        </a:spcBef>
        <a:spcAft>
          <a:spcPct val="0"/>
        </a:spcAft>
        <a:buChar char="•"/>
        <a:defRPr sz="2000">
          <a:solidFill>
            <a:schemeClr val="tx1"/>
          </a:solidFill>
          <a:latin typeface="+mn-lt"/>
          <a:ea typeface="+mn-ea"/>
          <a:cs typeface="+mn-cs"/>
        </a:defRPr>
      </a:lvl1pPr>
      <a:lvl2pPr marL="541338" indent="-180975" algn="l" rtl="0" eaLnBrk="0" fontAlgn="base" hangingPunct="0">
        <a:lnSpc>
          <a:spcPct val="110000"/>
        </a:lnSpc>
        <a:spcBef>
          <a:spcPct val="0"/>
        </a:spcBef>
        <a:spcAft>
          <a:spcPct val="0"/>
        </a:spcAft>
        <a:buSzPct val="80000"/>
        <a:buChar char="-"/>
        <a:defRPr sz="2000">
          <a:solidFill>
            <a:schemeClr val="tx1"/>
          </a:solidFill>
          <a:latin typeface="+mn-lt"/>
        </a:defRPr>
      </a:lvl2pPr>
      <a:lvl3pPr marL="895350" indent="-174625" algn="l" rtl="0" eaLnBrk="0" fontAlgn="base" hangingPunct="0">
        <a:lnSpc>
          <a:spcPct val="110000"/>
        </a:lnSpc>
        <a:spcBef>
          <a:spcPct val="0"/>
        </a:spcBef>
        <a:spcAft>
          <a:spcPct val="0"/>
        </a:spcAft>
        <a:buFont typeface="Wingdings" pitchFamily="2" charset="2"/>
        <a:buChar char="§"/>
        <a:defRPr sz="1400">
          <a:solidFill>
            <a:schemeClr val="tx1"/>
          </a:solidFill>
          <a:latin typeface="+mn-lt"/>
        </a:defRPr>
      </a:lvl3pPr>
      <a:lvl4pPr marL="1260475" indent="-185738" algn="l" rtl="0" eaLnBrk="0" fontAlgn="base" hangingPunct="0">
        <a:lnSpc>
          <a:spcPct val="110000"/>
        </a:lnSpc>
        <a:spcBef>
          <a:spcPct val="0"/>
        </a:spcBef>
        <a:spcAft>
          <a:spcPct val="0"/>
        </a:spcAft>
        <a:buChar char="•"/>
        <a:defRPr sz="1200">
          <a:solidFill>
            <a:schemeClr val="tx1"/>
          </a:solidFill>
          <a:latin typeface="+mn-lt"/>
        </a:defRPr>
      </a:lvl4pPr>
      <a:lvl5pPr marL="1622425" indent="-182563" algn="l" rtl="0" eaLnBrk="0" fontAlgn="base" hangingPunct="0">
        <a:lnSpc>
          <a:spcPct val="110000"/>
        </a:lnSpc>
        <a:spcBef>
          <a:spcPct val="0"/>
        </a:spcBef>
        <a:spcAft>
          <a:spcPct val="0"/>
        </a:spcAft>
        <a:buChar char="-"/>
        <a:defRPr sz="1200">
          <a:solidFill>
            <a:schemeClr val="tx1"/>
          </a:solidFill>
          <a:latin typeface="+mn-lt"/>
        </a:defRPr>
      </a:lvl5pPr>
      <a:lvl6pPr marL="2079625" indent="-182563" algn="l" rtl="0" eaLnBrk="1" fontAlgn="base" hangingPunct="1">
        <a:lnSpc>
          <a:spcPct val="110000"/>
        </a:lnSpc>
        <a:spcBef>
          <a:spcPct val="0"/>
        </a:spcBef>
        <a:spcAft>
          <a:spcPct val="0"/>
        </a:spcAft>
        <a:buChar char="-"/>
        <a:defRPr sz="1200">
          <a:solidFill>
            <a:schemeClr val="tx1"/>
          </a:solidFill>
          <a:latin typeface="+mn-lt"/>
        </a:defRPr>
      </a:lvl6pPr>
      <a:lvl7pPr marL="2536825" indent="-182563" algn="l" rtl="0" eaLnBrk="1" fontAlgn="base" hangingPunct="1">
        <a:lnSpc>
          <a:spcPct val="110000"/>
        </a:lnSpc>
        <a:spcBef>
          <a:spcPct val="0"/>
        </a:spcBef>
        <a:spcAft>
          <a:spcPct val="0"/>
        </a:spcAft>
        <a:buChar char="-"/>
        <a:defRPr sz="1200">
          <a:solidFill>
            <a:schemeClr val="tx1"/>
          </a:solidFill>
          <a:latin typeface="+mn-lt"/>
        </a:defRPr>
      </a:lvl7pPr>
      <a:lvl8pPr marL="2994025" indent="-182563" algn="l" rtl="0" eaLnBrk="1" fontAlgn="base" hangingPunct="1">
        <a:lnSpc>
          <a:spcPct val="110000"/>
        </a:lnSpc>
        <a:spcBef>
          <a:spcPct val="0"/>
        </a:spcBef>
        <a:spcAft>
          <a:spcPct val="0"/>
        </a:spcAft>
        <a:buChar char="-"/>
        <a:defRPr sz="1200">
          <a:solidFill>
            <a:schemeClr val="tx1"/>
          </a:solidFill>
          <a:latin typeface="+mn-lt"/>
        </a:defRPr>
      </a:lvl8pPr>
      <a:lvl9pPr marL="3451225" indent="-182563" algn="l" rtl="0" eaLnBrk="1" fontAlgn="base" hangingPunct="1">
        <a:lnSpc>
          <a:spcPct val="110000"/>
        </a:lnSpc>
        <a:spcBef>
          <a:spcPct val="0"/>
        </a:spcBef>
        <a:spcAft>
          <a:spcPct val="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rds-tue.ibs-bw.de/opac/"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oerbw.d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mathscinet.ams.org/mathscinet/publications-search" TargetMode="External"/><Relationship Id="rId2" Type="http://schemas.openxmlformats.org/officeDocument/2006/relationships/hyperlink" Target="https://dbis.uni-regensburg.de/UBTUE/browse/subjects/" TargetMode="External"/><Relationship Id="rId1" Type="http://schemas.openxmlformats.org/officeDocument/2006/relationships/slideLayout" Target="../slideLayouts/slideLayout2.xml"/><Relationship Id="rId5" Type="http://schemas.openxmlformats.org/officeDocument/2006/relationships/hyperlink" Target="https://arxiv.org/" TargetMode="External"/><Relationship Id="rId4" Type="http://schemas.openxmlformats.org/officeDocument/2006/relationships/hyperlink" Target="https://zbmath.org/?__cf_chl_f_tk=Ua1oXcNc3aK_Rgz7fqAfL12gczuVgwHkdF9and82SmQ-1782820698-1.0.1.1-6jbOKG2CMupSgDtRrCe9LSlS5fXGK0slsRChyUKHSOU"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rds-tue.ibs-bw.de/opac/RDSIndex/Advanced" TargetMode="External"/><Relationship Id="rId2" Type="http://schemas.openxmlformats.org/officeDocument/2006/relationships/hyperlink" Target="https://rds-tue.ibs-bw.de/opac/" TargetMode="External"/><Relationship Id="rId1" Type="http://schemas.openxmlformats.org/officeDocument/2006/relationships/slideLayout" Target="../slideLayouts/slideLayout2.xml"/><Relationship Id="rId4" Type="http://schemas.openxmlformats.org/officeDocument/2006/relationships/hyperlink" Target="https://uni-tuebingen.de/fakultaeten/mathematisch-naturwissenschaftliche-fakultaet/fachbereiche/physik/bibliothek/literatursuche/kataloge-buecher/klassifikationsschema-der-am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zbmath.org/" TargetMode="External"/><Relationship Id="rId2" Type="http://schemas.openxmlformats.org/officeDocument/2006/relationships/hyperlink" Target="https://mathscinet.ams.org/mathscinet/publications-search" TargetMode="External"/><Relationship Id="rId1" Type="http://schemas.openxmlformats.org/officeDocument/2006/relationships/slideLayout" Target="../slideLayouts/slideLayout2.xml"/><Relationship Id="rId4" Type="http://schemas.openxmlformats.org/officeDocument/2006/relationships/hyperlink" Target="https://arxiv.or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rds-tue.ibs-bw.de/opac/"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hyperlink" Target="https://rds-tue.ibs-bw.de/opac/RDSIndex/Advanced" TargetMode="External"/><Relationship Id="rId7" Type="http://schemas.openxmlformats.org/officeDocument/2006/relationships/image" Target="../media/image8.jpg"/><Relationship Id="rId2" Type="http://schemas.openxmlformats.org/officeDocument/2006/relationships/hyperlink" Target="https://rds-tue.ibs-bw.de/opac/" TargetMode="External"/><Relationship Id="rId1" Type="http://schemas.openxmlformats.org/officeDocument/2006/relationships/slideLayout" Target="../slideLayouts/slideLayout2.xml"/><Relationship Id="rId6" Type="http://schemas.openxmlformats.org/officeDocument/2006/relationships/hyperlink" Target="https://uni-tuebingen.de/einrichtungen/universitaetsbibliothek/suchen-ausleihen/fernleihe-dokumentlieferdienste/tad-tuebinger-aufsatzdienst/" TargetMode="External"/><Relationship Id="rId5" Type="http://schemas.openxmlformats.org/officeDocument/2006/relationships/hyperlink" Target="https://zdb-katalog.de/index.xhtml" TargetMode="External"/><Relationship Id="rId4" Type="http://schemas.openxmlformats.org/officeDocument/2006/relationships/hyperlink" Target="https://ezb.uni-regensburg.de/fl.phtml?bibid=UBTUE&amp;colors=7&amp;lang=de"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kvk.bibliothek.kit.edu/?digitalOnly=0&amp;embedFulltitle=0&amp;newTab=0" TargetMode="External"/><Relationship Id="rId2" Type="http://schemas.openxmlformats.org/officeDocument/2006/relationships/hyperlink" Target="https://uni-tuebingen.de/fakultaeten/wirtschafts-und-sozialwissenschaftliche-fakultaet/faecher/fachbereich-wirtschaftswissenschaft/wirtschaftswissenschaft/fb-wiwi/einrichtungen-wirtschaftswissenschaft/bibliothek/e-medien/e-journals/" TargetMode="External"/><Relationship Id="rId1" Type="http://schemas.openxmlformats.org/officeDocument/2006/relationships/slideLayout" Target="../slideLayouts/slideLayout2.xml"/><Relationship Id="rId5" Type="http://schemas.openxmlformats.org/officeDocument/2006/relationships/hyperlink" Target="https://uni-tuebingen.de/zh/einrichtungen/universitaetsbibliothek/suchen-ausleihen/fernleihe-dokumentlieferdienste/" TargetMode="External"/><Relationship Id="rId4" Type="http://schemas.openxmlformats.org/officeDocument/2006/relationships/hyperlink" Target="https://tue.ibs-bw.de/aDISWeb/app?service=direct/0/Home/$DirectLink&amp;sp=SOPAC00&amp;sp=SF100000000&amp;noRedir"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uni-tuebingen.de/einrichtungen/universitaetsbibliothek/suchen-ausleihen/e-books/e-books-nach-faechern/" TargetMode="External"/><Relationship Id="rId2" Type="http://schemas.openxmlformats.org/officeDocument/2006/relationships/hyperlink" Target="https://rds-tue.ibs-bw.de/opa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uni-tuebingen.de/einrichtungen/universitaetsbibliothek/suchen-ausleihen/e-books/e-books-nach-faechern/" TargetMode="External"/><Relationship Id="rId2" Type="http://schemas.openxmlformats.org/officeDocument/2006/relationships/hyperlink" Target="https://ezb.uni-regensburg.de/fl.phtml?bibid=UBTUE&amp;colors=7&amp;lang=de" TargetMode="External"/><Relationship Id="rId1" Type="http://schemas.openxmlformats.org/officeDocument/2006/relationships/slideLayout" Target="../slideLayouts/slideLayout2.xml"/><Relationship Id="rId4" Type="http://schemas.openxmlformats.org/officeDocument/2006/relationships/hyperlink" Target="https://tuebingen.vubpaperboy.de/portal/pb/home.x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0"/>
          </p:nvPr>
        </p:nvSpPr>
        <p:spPr>
          <a:xfrm>
            <a:off x="287999" y="3420000"/>
            <a:ext cx="8568664" cy="560734"/>
          </a:xfrm>
        </p:spPr>
        <p:txBody>
          <a:bodyPr/>
          <a:lstStyle/>
          <a:p>
            <a:r>
              <a:rPr lang="de-DE" dirty="0"/>
              <a:t>Kurzpräsentation zu Literaturrecherche</a:t>
            </a:r>
          </a:p>
          <a:p>
            <a:endParaRPr lang="de-DE" dirty="0"/>
          </a:p>
          <a:p>
            <a:endParaRPr lang="de-DE" dirty="0"/>
          </a:p>
        </p:txBody>
      </p:sp>
      <p:sp>
        <p:nvSpPr>
          <p:cNvPr id="3" name="Rechteck 2"/>
          <p:cNvSpPr/>
          <p:nvPr/>
        </p:nvSpPr>
        <p:spPr>
          <a:xfrm>
            <a:off x="288480" y="1260000"/>
            <a:ext cx="8568183" cy="176400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10" name="Rechteck 9"/>
          <p:cNvSpPr/>
          <p:nvPr/>
        </p:nvSpPr>
        <p:spPr>
          <a:xfrm>
            <a:off x="288000" y="3024000"/>
            <a:ext cx="8568663" cy="126000"/>
          </a:xfrm>
          <a:prstGeom prst="rect">
            <a:avLst/>
          </a:prstGeom>
          <a:solidFill>
            <a:srgbClr val="A51E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9" name="Rechteck 8"/>
          <p:cNvSpPr>
            <a:spLocks noChangeArrowheads="1"/>
          </p:cNvSpPr>
          <p:nvPr/>
        </p:nvSpPr>
        <p:spPr bwMode="auto">
          <a:xfrm>
            <a:off x="483631" y="1436664"/>
            <a:ext cx="826207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de-DE" sz="1600" dirty="0"/>
              <a:t>Willkommen in unserer Bibliothek!</a:t>
            </a:r>
          </a:p>
        </p:txBody>
      </p:sp>
      <p:sp>
        <p:nvSpPr>
          <p:cNvPr id="2" name="Textfeld 1"/>
          <p:cNvSpPr txBox="1"/>
          <p:nvPr/>
        </p:nvSpPr>
        <p:spPr>
          <a:xfrm>
            <a:off x="6714808" y="4343400"/>
            <a:ext cx="2141855" cy="457200"/>
          </a:xfrm>
          <a:prstGeom prst="rect">
            <a:avLst/>
          </a:prstGeom>
          <a:pattFill prst="wdUpDiag">
            <a:fgClr>
              <a:schemeClr val="bg1">
                <a:lumMod val="95000"/>
              </a:schemeClr>
            </a:fgClr>
            <a:bgClr>
              <a:schemeClr val="bg1"/>
            </a:bgClr>
          </a:pattFill>
        </p:spPr>
        <p:txBody>
          <a:bodyPr wrap="square" lIns="0" tIns="0" rIns="0" bIns="0" rtlCol="0" anchor="ctr" anchorCtr="0">
            <a:noAutofit/>
          </a:bodyPr>
          <a:lstStyle/>
          <a:p>
            <a:pPr algn="ctr"/>
            <a:r>
              <a:rPr lang="de-DE" sz="1000" dirty="0">
                <a:solidFill>
                  <a:schemeClr val="accent5">
                    <a:lumMod val="75000"/>
                  </a:schemeClr>
                </a:solidFill>
              </a:rPr>
              <a:t>Kooperationspartner?</a:t>
            </a:r>
          </a:p>
          <a:p>
            <a:pPr algn="ctr"/>
            <a:r>
              <a:rPr lang="de-DE" sz="1000" dirty="0">
                <a:solidFill>
                  <a:schemeClr val="accent5">
                    <a:lumMod val="75000"/>
                  </a:schemeClr>
                </a:solidFill>
              </a:rPr>
              <a:t>Logo hier</a:t>
            </a:r>
          </a:p>
        </p:txBody>
      </p:sp>
      <p:sp>
        <p:nvSpPr>
          <p:cNvPr id="8" name="Rectangle 19"/>
          <p:cNvSpPr>
            <a:spLocks noChangeArrowheads="1"/>
          </p:cNvSpPr>
          <p:nvPr/>
        </p:nvSpPr>
        <p:spPr bwMode="auto">
          <a:xfrm>
            <a:off x="288000" y="993600"/>
            <a:ext cx="8568000" cy="20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de-DE" altLang="de-DE" sz="800" dirty="0">
              <a:solidFill>
                <a:schemeClr val="tx2"/>
              </a:solidFill>
            </a:endParaRPr>
          </a:p>
        </p:txBody>
      </p:sp>
      <p:sp>
        <p:nvSpPr>
          <p:cNvPr id="12" name="Rectangle 19"/>
          <p:cNvSpPr>
            <a:spLocks noChangeArrowheads="1"/>
          </p:cNvSpPr>
          <p:nvPr/>
        </p:nvSpPr>
        <p:spPr bwMode="auto">
          <a:xfrm>
            <a:off x="2386575" y="335125"/>
            <a:ext cx="2430024" cy="41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ts val="1050"/>
              </a:lnSpc>
              <a:defRPr/>
            </a:pPr>
            <a:r>
              <a:rPr lang="de-DE" altLang="de-DE" sz="850" b="1" dirty="0">
                <a:solidFill>
                  <a:schemeClr val="tx2"/>
                </a:solidFill>
              </a:rPr>
              <a:t>&lt;hier Dachmarke eintragen</a:t>
            </a:r>
            <a:br>
              <a:rPr lang="de-DE" altLang="de-DE" sz="850" b="1" dirty="0">
                <a:solidFill>
                  <a:schemeClr val="tx2"/>
                </a:solidFill>
              </a:rPr>
            </a:br>
            <a:r>
              <a:rPr lang="de-DE" altLang="de-DE" sz="850" b="1" dirty="0">
                <a:solidFill>
                  <a:schemeClr val="tx2"/>
                </a:solidFill>
              </a:rPr>
              <a:t>= Fakultät oder Dezernat </a:t>
            </a:r>
            <a:br>
              <a:rPr lang="de-DE" altLang="de-DE" sz="850" b="1" dirty="0">
                <a:solidFill>
                  <a:schemeClr val="tx2"/>
                </a:solidFill>
              </a:rPr>
            </a:br>
            <a:r>
              <a:rPr lang="de-DE" altLang="de-DE" sz="850" b="1" dirty="0">
                <a:solidFill>
                  <a:schemeClr val="tx2"/>
                </a:solidFill>
              </a:rPr>
              <a:t>oder SFB&gt;</a:t>
            </a:r>
          </a:p>
        </p:txBody>
      </p:sp>
      <p:pic>
        <p:nvPicPr>
          <p:cNvPr id="4" name="Grafik 3">
            <a:extLst>
              <a:ext uri="{FF2B5EF4-FFF2-40B4-BE49-F238E27FC236}">
                <a16:creationId xmlns:a16="http://schemas.microsoft.com/office/drawing/2014/main" id="{3EBBE009-2439-6ACE-0FAF-0327F8183E08}"/>
              </a:ext>
            </a:extLst>
          </p:cNvPr>
          <p:cNvPicPr>
            <a:picLocks noChangeAspect="1"/>
          </p:cNvPicPr>
          <p:nvPr/>
        </p:nvPicPr>
        <p:blipFill>
          <a:blip r:embed="rId2"/>
          <a:stretch>
            <a:fillRect/>
          </a:stretch>
        </p:blipFill>
        <p:spPr>
          <a:xfrm>
            <a:off x="2262628" y="204459"/>
            <a:ext cx="3201881" cy="731572"/>
          </a:xfrm>
          <a:prstGeom prst="rect">
            <a:avLst/>
          </a:prstGeom>
        </p:spPr>
      </p:pic>
      <p:pic>
        <p:nvPicPr>
          <p:cNvPr id="5" name="Inhaltsplatzhalter 5" descr="Ein Bild, das Im Haus, Bücherregal, Buch, Mobiliar enthält.&#10;&#10;KI-generierte Inhalte können fehlerhaft sein.">
            <a:extLst>
              <a:ext uri="{FF2B5EF4-FFF2-40B4-BE49-F238E27FC236}">
                <a16:creationId xmlns:a16="http://schemas.microsoft.com/office/drawing/2014/main" id="{27B0CDC5-ED03-11B2-4FDF-23A93D8C0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4667" y="1257618"/>
            <a:ext cx="2653145" cy="1768764"/>
          </a:xfrm>
          <a:prstGeom prst="rect">
            <a:avLst/>
          </a:prstGeom>
        </p:spPr>
      </p:pic>
      <p:pic>
        <p:nvPicPr>
          <p:cNvPr id="19" name="Grafik 18" descr="Ein Bild, das Text, Schrift, Grafiken, Logo enthält.&#10;&#10;KI-generierte Inhalte können fehlerhaft sein.">
            <a:extLst>
              <a:ext uri="{FF2B5EF4-FFF2-40B4-BE49-F238E27FC236}">
                <a16:creationId xmlns:a16="http://schemas.microsoft.com/office/drawing/2014/main" id="{842FBF2B-58D8-A544-27FA-FC9DAAFFCB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8610" y="4337737"/>
            <a:ext cx="1754250" cy="468526"/>
          </a:xfrm>
          <a:prstGeom prst="rect">
            <a:avLst/>
          </a:prstGeom>
        </p:spPr>
      </p:pic>
    </p:spTree>
    <p:extLst>
      <p:ext uri="{BB962C8B-B14F-4D97-AF65-F5344CB8AC3E}">
        <p14:creationId xmlns:p14="http://schemas.microsoft.com/office/powerpoint/2010/main" val="57427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030BDC4-1854-57B6-DA5F-6E334F9CE143}"/>
              </a:ext>
            </a:extLst>
          </p:cNvPr>
          <p:cNvSpPr>
            <a:spLocks noGrp="1"/>
          </p:cNvSpPr>
          <p:nvPr>
            <p:ph sz="quarter" idx="10"/>
          </p:nvPr>
        </p:nvSpPr>
        <p:spPr/>
        <p:txBody>
          <a:bodyPr/>
          <a:lstStyle/>
          <a:p>
            <a:r>
              <a:rPr lang="de-DE" altLang="de-DE" dirty="0"/>
              <a:t>Überblick über die Informationsmittel</a:t>
            </a:r>
            <a:endParaRPr lang="de-DE" dirty="0"/>
          </a:p>
        </p:txBody>
      </p:sp>
      <p:sp>
        <p:nvSpPr>
          <p:cNvPr id="4" name="Datumsplatzhalter 3">
            <a:extLst>
              <a:ext uri="{FF2B5EF4-FFF2-40B4-BE49-F238E27FC236}">
                <a16:creationId xmlns:a16="http://schemas.microsoft.com/office/drawing/2014/main" id="{B29B9B54-AC9E-D61A-C176-D6E162458486}"/>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D98EC890-FF18-E302-6F2E-F7CF121157F3}"/>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85899715-79E2-12EA-FDAC-11D4E52D5AD7}"/>
              </a:ext>
            </a:extLst>
          </p:cNvPr>
          <p:cNvSpPr>
            <a:spLocks noGrp="1"/>
          </p:cNvSpPr>
          <p:nvPr>
            <p:ph type="sldNum" sz="quarter" idx="14"/>
          </p:nvPr>
        </p:nvSpPr>
        <p:spPr/>
        <p:txBody>
          <a:bodyPr/>
          <a:lstStyle/>
          <a:p>
            <a:fld id="{A8BF270F-3850-4C3D-9704-E2E5588A27D4}" type="slidenum">
              <a:rPr lang="de-DE" smtClean="0"/>
              <a:pPr/>
              <a:t>10</a:t>
            </a:fld>
            <a:endParaRPr lang="de-DE" dirty="0"/>
          </a:p>
        </p:txBody>
      </p:sp>
      <p:sp>
        <p:nvSpPr>
          <p:cNvPr id="11" name="Textplatzhalter 2">
            <a:extLst>
              <a:ext uri="{FF2B5EF4-FFF2-40B4-BE49-F238E27FC236}">
                <a16:creationId xmlns:a16="http://schemas.microsoft.com/office/drawing/2014/main" id="{AD702037-531A-33C0-F6DC-5DD474EE0BAC}"/>
              </a:ext>
            </a:extLst>
          </p:cNvPr>
          <p:cNvSpPr>
            <a:spLocks noGrp="1"/>
          </p:cNvSpPr>
          <p:nvPr>
            <p:ph type="body" sz="quarter" idx="11"/>
          </p:nvPr>
        </p:nvSpPr>
        <p:spPr>
          <a:xfrm>
            <a:off x="1260475" y="1635125"/>
            <a:ext cx="7596188" cy="2083647"/>
          </a:xfrm>
        </p:spPr>
        <p:txBody>
          <a:bodyPr/>
          <a:lstStyle/>
          <a:p>
            <a:pPr marL="0" indent="0">
              <a:lnSpc>
                <a:spcPct val="90000"/>
              </a:lnSpc>
              <a:buNone/>
            </a:pPr>
            <a:r>
              <a:rPr lang="de-DE" altLang="de-DE" dirty="0"/>
              <a:t>Besuch in der Bibliothek / 3:</a:t>
            </a:r>
          </a:p>
          <a:p>
            <a:pPr eaLnBrk="1" hangingPunct="1">
              <a:lnSpc>
                <a:spcPct val="90000"/>
              </a:lnSpc>
              <a:buFont typeface="Wingdings" panose="05000000000000000000" pitchFamily="2" charset="2"/>
              <a:buNone/>
            </a:pPr>
            <a:r>
              <a:rPr lang="de-DE" altLang="de-DE" dirty="0"/>
              <a:t>	</a:t>
            </a:r>
            <a:r>
              <a:rPr lang="de-DE" altLang="de-DE" u="sng" dirty="0"/>
              <a:t>Fakultätsbibliothek Mathematik &amp; Physik / Bereich Physik</a:t>
            </a:r>
            <a:r>
              <a:rPr lang="de-DE" altLang="de-DE" dirty="0"/>
              <a:t>	</a:t>
            </a:r>
          </a:p>
          <a:p>
            <a:pPr eaLnBrk="1" hangingPunct="1">
              <a:lnSpc>
                <a:spcPct val="90000"/>
              </a:lnSpc>
              <a:buFont typeface="Wingdings" panose="05000000000000000000" pitchFamily="2" charset="2"/>
              <a:buNone/>
            </a:pPr>
            <a:endParaRPr lang="de-DE" altLang="de-DE" sz="1400" u="sng" dirty="0"/>
          </a:p>
          <a:p>
            <a:pPr eaLnBrk="1" hangingPunct="1">
              <a:lnSpc>
                <a:spcPct val="90000"/>
              </a:lnSpc>
              <a:buFont typeface="Wingdings" panose="05000000000000000000" pitchFamily="2" charset="2"/>
              <a:buNone/>
            </a:pPr>
            <a:r>
              <a:rPr lang="de-DE" altLang="de-DE" sz="1400" dirty="0"/>
              <a:t>	ca. 28.000 Bücher </a:t>
            </a:r>
          </a:p>
          <a:p>
            <a:pPr eaLnBrk="1" hangingPunct="1">
              <a:lnSpc>
                <a:spcPct val="90000"/>
              </a:lnSpc>
              <a:buNone/>
            </a:pPr>
            <a:r>
              <a:rPr lang="de-DE" altLang="de-DE" sz="1400" dirty="0"/>
              <a:t>	ca. 4.000 Zeitschriftenbände</a:t>
            </a:r>
          </a:p>
          <a:p>
            <a:pPr eaLnBrk="1" hangingPunct="1">
              <a:lnSpc>
                <a:spcPct val="90000"/>
              </a:lnSpc>
              <a:buNone/>
            </a:pPr>
            <a:r>
              <a:rPr lang="de-DE" altLang="de-DE" sz="1400" dirty="0"/>
              <a:t>	momentan 47 laufende Zeitschriftentitel</a:t>
            </a:r>
          </a:p>
          <a:p>
            <a:pPr eaLnBrk="1" hangingPunct="1">
              <a:lnSpc>
                <a:spcPct val="90000"/>
              </a:lnSpc>
              <a:buFont typeface="Wingdings" panose="05000000000000000000" pitchFamily="2" charset="2"/>
              <a:buNone/>
            </a:pPr>
            <a:r>
              <a:rPr lang="de-DE" altLang="de-DE" sz="1400" dirty="0"/>
              <a:t>	</a:t>
            </a:r>
            <a:endParaRPr lang="de-DE" dirty="0"/>
          </a:p>
        </p:txBody>
      </p:sp>
    </p:spTree>
    <p:extLst>
      <p:ext uri="{BB962C8B-B14F-4D97-AF65-F5344CB8AC3E}">
        <p14:creationId xmlns:p14="http://schemas.microsoft.com/office/powerpoint/2010/main" val="3233546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1F8A5-5D87-438E-63D4-F9AC0B9EE583}"/>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5B0B70D1-A242-D51B-5DF2-60E14ECF4843}"/>
              </a:ext>
            </a:extLst>
          </p:cNvPr>
          <p:cNvSpPr>
            <a:spLocks noGrp="1"/>
          </p:cNvSpPr>
          <p:nvPr>
            <p:ph sz="quarter" idx="10"/>
          </p:nvPr>
        </p:nvSpPr>
        <p:spPr/>
        <p:txBody>
          <a:bodyPr/>
          <a:lstStyle/>
          <a:p>
            <a:r>
              <a:rPr lang="de-DE" altLang="de-DE" dirty="0"/>
              <a:t>Überblick über die Informationsmittel</a:t>
            </a:r>
            <a:endParaRPr lang="de-DE" dirty="0"/>
          </a:p>
          <a:p>
            <a:endParaRPr lang="de-DE" dirty="0"/>
          </a:p>
        </p:txBody>
      </p:sp>
      <p:sp>
        <p:nvSpPr>
          <p:cNvPr id="3" name="Textplatzhalter 2">
            <a:extLst>
              <a:ext uri="{FF2B5EF4-FFF2-40B4-BE49-F238E27FC236}">
                <a16:creationId xmlns:a16="http://schemas.microsoft.com/office/drawing/2014/main" id="{F26B6BE7-11CC-5A51-0ABF-D70E66383EC2}"/>
              </a:ext>
            </a:extLst>
          </p:cNvPr>
          <p:cNvSpPr>
            <a:spLocks noGrp="1"/>
          </p:cNvSpPr>
          <p:nvPr>
            <p:ph type="body" sz="quarter" idx="11"/>
          </p:nvPr>
        </p:nvSpPr>
        <p:spPr>
          <a:xfrm>
            <a:off x="1260000" y="1634400"/>
            <a:ext cx="7596000" cy="2791533"/>
          </a:xfrm>
        </p:spPr>
        <p:txBody>
          <a:bodyPr/>
          <a:lstStyle/>
          <a:p>
            <a:pPr eaLnBrk="1" hangingPunct="1">
              <a:lnSpc>
                <a:spcPct val="90000"/>
              </a:lnSpc>
              <a:buFont typeface="Wingdings" panose="05000000000000000000" pitchFamily="2" charset="2"/>
              <a:buNone/>
            </a:pPr>
            <a:r>
              <a:rPr lang="de-DE" altLang="de-DE" u="sng" dirty="0"/>
              <a:t>Fakultätsbibliothek Mathematik &amp; Physik / Bereich Physik</a:t>
            </a:r>
          </a:p>
          <a:p>
            <a:pPr marL="0" indent="0" eaLnBrk="1" hangingPunct="1">
              <a:lnSpc>
                <a:spcPct val="90000"/>
              </a:lnSpc>
              <a:buNone/>
            </a:pPr>
            <a:r>
              <a:rPr lang="de-DE" altLang="de-DE" sz="1400" dirty="0"/>
              <a:t>Aufstellung formal, d.h. Autoren/Titel alphabetisch </a:t>
            </a:r>
          </a:p>
          <a:p>
            <a:pPr>
              <a:lnSpc>
                <a:spcPct val="90000"/>
              </a:lnSpc>
            </a:pPr>
            <a:r>
              <a:rPr lang="de-DE" altLang="de-DE" sz="1600" dirty="0"/>
              <a:t>Sonderstandorte </a:t>
            </a:r>
          </a:p>
          <a:p>
            <a:pPr lvl="1" eaLnBrk="1" hangingPunct="1">
              <a:lnSpc>
                <a:spcPct val="90000"/>
              </a:lnSpc>
            </a:pPr>
            <a:r>
              <a:rPr lang="de-DE" altLang="de-DE" sz="1400" dirty="0"/>
              <a:t>Apparate (Präsenzbestand), temporär, begleitend zu Vorlesungen </a:t>
            </a:r>
          </a:p>
          <a:p>
            <a:pPr lvl="1" eaLnBrk="1" hangingPunct="1">
              <a:lnSpc>
                <a:spcPct val="90000"/>
              </a:lnSpc>
            </a:pPr>
            <a:r>
              <a:rPr lang="de-DE" altLang="de-DE" sz="1400" dirty="0"/>
              <a:t>Historischer Bestand (Präsenzbestand) </a:t>
            </a:r>
          </a:p>
          <a:p>
            <a:pPr lvl="1" eaLnBrk="1" hangingPunct="1">
              <a:lnSpc>
                <a:spcPct val="90000"/>
              </a:lnSpc>
            </a:pPr>
            <a:r>
              <a:rPr lang="de-DE" altLang="de-DE" sz="1400" dirty="0"/>
              <a:t>Tabellen</a:t>
            </a:r>
          </a:p>
          <a:p>
            <a:pPr lvl="1" eaLnBrk="1" hangingPunct="1">
              <a:lnSpc>
                <a:spcPct val="90000"/>
              </a:lnSpc>
            </a:pPr>
            <a:r>
              <a:rPr lang="de-DE" altLang="de-DE" sz="1400" dirty="0"/>
              <a:t>Dissertationen, Diplomarbeiten, Habilitationen, Sonderdrucke</a:t>
            </a:r>
          </a:p>
          <a:p>
            <a:pPr lvl="1" eaLnBrk="1" hangingPunct="1">
              <a:lnSpc>
                <a:spcPct val="90000"/>
              </a:lnSpc>
            </a:pPr>
            <a:r>
              <a:rPr lang="de-DE" altLang="de-DE" sz="1400" dirty="0"/>
              <a:t>Nachschlagewerke + Tabellen </a:t>
            </a:r>
          </a:p>
          <a:p>
            <a:pPr lvl="1" eaLnBrk="1" hangingPunct="1">
              <a:lnSpc>
                <a:spcPct val="90000"/>
              </a:lnSpc>
            </a:pPr>
            <a:r>
              <a:rPr lang="de-DE" altLang="de-DE" sz="1400" dirty="0"/>
              <a:t>Kongresse – [chronologisch] </a:t>
            </a:r>
          </a:p>
          <a:p>
            <a:pPr lvl="1" eaLnBrk="1" hangingPunct="1">
              <a:lnSpc>
                <a:spcPct val="90000"/>
              </a:lnSpc>
            </a:pPr>
            <a:r>
              <a:rPr lang="de-DE" altLang="de-DE" sz="1400" dirty="0"/>
              <a:t>Archiv / Magazin o. Giftschrank (Sprechen Sie uns hierfür gerne an!)</a:t>
            </a:r>
          </a:p>
        </p:txBody>
      </p:sp>
      <p:sp>
        <p:nvSpPr>
          <p:cNvPr id="5" name="Foliennummernplatzhalter 4">
            <a:extLst>
              <a:ext uri="{FF2B5EF4-FFF2-40B4-BE49-F238E27FC236}">
                <a16:creationId xmlns:a16="http://schemas.microsoft.com/office/drawing/2014/main" id="{24A502A0-973C-A4FA-C2CF-A7D5599043A8}"/>
              </a:ext>
            </a:extLst>
          </p:cNvPr>
          <p:cNvSpPr>
            <a:spLocks noGrp="1"/>
          </p:cNvSpPr>
          <p:nvPr>
            <p:ph type="sldNum" sz="quarter" idx="14"/>
          </p:nvPr>
        </p:nvSpPr>
        <p:spPr/>
        <p:txBody>
          <a:bodyPr/>
          <a:lstStyle/>
          <a:p>
            <a:fld id="{A8BF270F-3850-4C3D-9704-E2E5588A27D4}" type="slidenum">
              <a:rPr lang="de-DE" smtClean="0"/>
              <a:pPr/>
              <a:t>11</a:t>
            </a:fld>
            <a:endParaRPr lang="de-DE" dirty="0"/>
          </a:p>
        </p:txBody>
      </p:sp>
      <p:sp>
        <p:nvSpPr>
          <p:cNvPr id="6" name="Datumsplatzhalter 5">
            <a:extLst>
              <a:ext uri="{FF2B5EF4-FFF2-40B4-BE49-F238E27FC236}">
                <a16:creationId xmlns:a16="http://schemas.microsoft.com/office/drawing/2014/main" id="{2FFF9716-6153-B71A-06B8-FA12E7D76D9A}"/>
              </a:ext>
            </a:extLst>
          </p:cNvPr>
          <p:cNvSpPr>
            <a:spLocks noGrp="1"/>
          </p:cNvSpPr>
          <p:nvPr>
            <p:ph type="dt" sz="half" idx="12"/>
          </p:nvPr>
        </p:nvSpPr>
        <p:spPr/>
        <p:txBody>
          <a:bodyPr/>
          <a:lstStyle/>
          <a:p>
            <a:r>
              <a:rPr lang="de-DE"/>
              <a:t>2026</a:t>
            </a:r>
            <a:endParaRPr lang="de-DE" dirty="0"/>
          </a:p>
        </p:txBody>
      </p:sp>
      <p:sp>
        <p:nvSpPr>
          <p:cNvPr id="7" name="Fußzeilenplatzhalter 6">
            <a:extLst>
              <a:ext uri="{FF2B5EF4-FFF2-40B4-BE49-F238E27FC236}">
                <a16:creationId xmlns:a16="http://schemas.microsoft.com/office/drawing/2014/main" id="{E4F17B4E-3B65-8133-95AB-467391C3BA17}"/>
              </a:ext>
            </a:extLst>
          </p:cNvPr>
          <p:cNvSpPr>
            <a:spLocks noGrp="1"/>
          </p:cNvSpPr>
          <p:nvPr>
            <p:ph type="ftr" sz="quarter" idx="13"/>
          </p:nvPr>
        </p:nvSpPr>
        <p:spPr/>
        <p:txBody>
          <a:bodyPr/>
          <a:lstStyle/>
          <a:p>
            <a:r>
              <a:rPr lang="de-DE"/>
              <a:t>Kurzpräsentation zu Literaturrecherche</a:t>
            </a:r>
            <a:endParaRPr lang="de-DE" dirty="0"/>
          </a:p>
        </p:txBody>
      </p:sp>
    </p:spTree>
    <p:extLst>
      <p:ext uri="{BB962C8B-B14F-4D97-AF65-F5344CB8AC3E}">
        <p14:creationId xmlns:p14="http://schemas.microsoft.com/office/powerpoint/2010/main" val="1627194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C426B74-A6DA-876F-674F-051AA66D302A}"/>
              </a:ext>
            </a:extLst>
          </p:cNvPr>
          <p:cNvSpPr>
            <a:spLocks noGrp="1"/>
          </p:cNvSpPr>
          <p:nvPr>
            <p:ph sz="quarter" idx="10"/>
          </p:nvPr>
        </p:nvSpPr>
        <p:spPr/>
        <p:txBody>
          <a:bodyPr/>
          <a:lstStyle/>
          <a:p>
            <a:r>
              <a:rPr lang="de-DE" dirty="0"/>
              <a:t>Überblick über die Informationsmittel</a:t>
            </a:r>
          </a:p>
        </p:txBody>
      </p:sp>
      <p:sp>
        <p:nvSpPr>
          <p:cNvPr id="3" name="Textplatzhalter 2">
            <a:extLst>
              <a:ext uri="{FF2B5EF4-FFF2-40B4-BE49-F238E27FC236}">
                <a16:creationId xmlns:a16="http://schemas.microsoft.com/office/drawing/2014/main" id="{BC6B1CC1-5726-B0F9-8DDA-30D153A717E3}"/>
              </a:ext>
            </a:extLst>
          </p:cNvPr>
          <p:cNvSpPr>
            <a:spLocks noGrp="1"/>
          </p:cNvSpPr>
          <p:nvPr>
            <p:ph type="body" sz="quarter" idx="11"/>
          </p:nvPr>
        </p:nvSpPr>
        <p:spPr>
          <a:xfrm>
            <a:off x="1260000" y="1634400"/>
            <a:ext cx="7596000" cy="2451953"/>
          </a:xfrm>
        </p:spPr>
        <p:txBody>
          <a:bodyPr/>
          <a:lstStyle/>
          <a:p>
            <a:r>
              <a:rPr lang="de-DE" dirty="0"/>
              <a:t>Bibliothekskataloge </a:t>
            </a:r>
          </a:p>
          <a:p>
            <a:pPr marL="0" indent="0">
              <a:buNone/>
            </a:pPr>
            <a:r>
              <a:rPr lang="de-DE" sz="1600" dirty="0"/>
              <a:t>Ein </a:t>
            </a:r>
            <a:r>
              <a:rPr lang="de-DE" sz="1600" b="1" dirty="0"/>
              <a:t>Bibliothekskatalog</a:t>
            </a:r>
            <a:r>
              <a:rPr lang="de-DE" sz="1600" dirty="0"/>
              <a:t> ist immer auf den Bestand einer konkreten Bibliothek oder eines Bibliotheksverbunds bezogen. Er zeigt nicht nur, dass ein Werk existiert, sondern auch wo es sich befindet, welche Signatur es hat und ob es ausleihbar ist. Kataloge enthalten in der Regel nur selbstständige Literatur; unselbstständige Werke werden nur in Ausnahmefällen oder über ergänzende Aufsatzdatenbanken nachgewiesen.</a:t>
            </a:r>
          </a:p>
          <a:p>
            <a:pPr marL="0" indent="0">
              <a:buNone/>
            </a:pPr>
            <a:r>
              <a:rPr lang="de-DE" sz="1600" dirty="0"/>
              <a:t>Die meisten Bestände der Bibliotheken der Universität Tübingen sind aufgenommen im </a:t>
            </a:r>
            <a:r>
              <a:rPr lang="de-DE" sz="1600" dirty="0">
                <a:hlinkClick r:id="rId2"/>
              </a:rPr>
              <a:t>Webkatalog</a:t>
            </a:r>
            <a:r>
              <a:rPr lang="de-DE" sz="1600" dirty="0"/>
              <a:t> (OPAC).</a:t>
            </a:r>
          </a:p>
        </p:txBody>
      </p:sp>
      <p:sp>
        <p:nvSpPr>
          <p:cNvPr id="4" name="Datumsplatzhalter 3">
            <a:extLst>
              <a:ext uri="{FF2B5EF4-FFF2-40B4-BE49-F238E27FC236}">
                <a16:creationId xmlns:a16="http://schemas.microsoft.com/office/drawing/2014/main" id="{A9B23FDC-3761-D96B-B4E2-B51E7C03715A}"/>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BFBBEB05-3F03-D4A0-2E60-CB6391F09F0E}"/>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3C0AA5B7-8CCD-FD7C-5CEC-06FA010F9143}"/>
              </a:ext>
            </a:extLst>
          </p:cNvPr>
          <p:cNvSpPr>
            <a:spLocks noGrp="1"/>
          </p:cNvSpPr>
          <p:nvPr>
            <p:ph type="sldNum" sz="quarter" idx="14"/>
          </p:nvPr>
        </p:nvSpPr>
        <p:spPr/>
        <p:txBody>
          <a:bodyPr/>
          <a:lstStyle/>
          <a:p>
            <a:fld id="{A8BF270F-3850-4C3D-9704-E2E5588A27D4}" type="slidenum">
              <a:rPr lang="de-DE" smtClean="0"/>
              <a:pPr/>
              <a:t>12</a:t>
            </a:fld>
            <a:endParaRPr lang="de-DE" dirty="0"/>
          </a:p>
        </p:txBody>
      </p:sp>
    </p:spTree>
    <p:extLst>
      <p:ext uri="{BB962C8B-B14F-4D97-AF65-F5344CB8AC3E}">
        <p14:creationId xmlns:p14="http://schemas.microsoft.com/office/powerpoint/2010/main" val="2041760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9EBB61F2-2B96-0EC3-8FE5-030CF60A43CF}"/>
              </a:ext>
            </a:extLst>
          </p:cNvPr>
          <p:cNvSpPr>
            <a:spLocks noGrp="1"/>
          </p:cNvSpPr>
          <p:nvPr>
            <p:ph sz="quarter" idx="10"/>
          </p:nvPr>
        </p:nvSpPr>
        <p:spPr/>
        <p:txBody>
          <a:bodyPr/>
          <a:lstStyle/>
          <a:p>
            <a:r>
              <a:rPr lang="de-DE" altLang="de-DE" dirty="0"/>
              <a:t>Überblick über die Informationsmittel</a:t>
            </a:r>
            <a:endParaRPr lang="de-DE" dirty="0"/>
          </a:p>
        </p:txBody>
      </p:sp>
      <p:sp>
        <p:nvSpPr>
          <p:cNvPr id="3" name="Textplatzhalter 2">
            <a:extLst>
              <a:ext uri="{FF2B5EF4-FFF2-40B4-BE49-F238E27FC236}">
                <a16:creationId xmlns:a16="http://schemas.microsoft.com/office/drawing/2014/main" id="{3043687B-A997-FF7D-9C92-83F13DEB4ED0}"/>
              </a:ext>
            </a:extLst>
          </p:cNvPr>
          <p:cNvSpPr>
            <a:spLocks noGrp="1"/>
          </p:cNvSpPr>
          <p:nvPr>
            <p:ph type="body" sz="quarter" idx="11"/>
          </p:nvPr>
        </p:nvSpPr>
        <p:spPr>
          <a:xfrm>
            <a:off x="1260000" y="1634400"/>
            <a:ext cx="7596000" cy="3046988"/>
          </a:xfrm>
        </p:spPr>
        <p:txBody>
          <a:bodyPr/>
          <a:lstStyle/>
          <a:p>
            <a:r>
              <a:rPr lang="de-DE" altLang="de-DE" dirty="0"/>
              <a:t>Internet / Datenbanken / Bibliographien /1:</a:t>
            </a:r>
          </a:p>
          <a:p>
            <a:pPr eaLnBrk="1" hangingPunct="1">
              <a:buFont typeface="Wingdings" panose="05000000000000000000" pitchFamily="2" charset="2"/>
              <a:buNone/>
            </a:pPr>
            <a:r>
              <a:rPr lang="de-DE" altLang="de-DE" sz="1600" dirty="0"/>
              <a:t>	Das </a:t>
            </a:r>
            <a:r>
              <a:rPr lang="de-DE" altLang="de-DE" sz="1600" b="1" dirty="0"/>
              <a:t>Internet</a:t>
            </a:r>
            <a:r>
              <a:rPr lang="de-DE" altLang="de-DE" sz="1600" dirty="0"/>
              <a:t> ist ein weltweites Netzwerk und dient der Kommunikation und dem Austausch von Informationen.</a:t>
            </a:r>
          </a:p>
          <a:p>
            <a:pPr eaLnBrk="1" hangingPunct="1">
              <a:buFont typeface="Wingdings" panose="05000000000000000000" pitchFamily="2" charset="2"/>
              <a:buNone/>
            </a:pPr>
            <a:r>
              <a:rPr lang="de-DE" altLang="de-DE" sz="1600" dirty="0"/>
              <a:t>	Hilfsmittel zur Suche im Internet sind </a:t>
            </a:r>
            <a:r>
              <a:rPr lang="de-DE" altLang="de-DE" sz="1600" b="1" dirty="0"/>
              <a:t>Suchmaschinen</a:t>
            </a:r>
            <a:r>
              <a:rPr lang="de-DE" altLang="de-DE" sz="1600" dirty="0"/>
              <a:t>, die im Prinzip wie Datenbanken arbeiten und bei der Suche nach Wortübereinstimmungen in den Datensätzen von Internetseiten recherchieren. Es erfolgt eine Ausgabe der dazugehörigen Internetadressen, allerdings nicht inhaltlich sortiert. </a:t>
            </a:r>
            <a:br>
              <a:rPr lang="de-DE" altLang="de-DE" sz="1600" dirty="0"/>
            </a:br>
            <a:r>
              <a:rPr lang="de-DE" sz="1600" dirty="0"/>
              <a:t>arXiv.org, Science Gate und Google Scholar werden häufig als Sucheinstiege gewählt, es lassen sich dafür aber auch noch weitere Möglichkeiten finden. </a:t>
            </a:r>
            <a:br>
              <a:rPr lang="de-DE" sz="1600" dirty="0"/>
            </a:br>
            <a:r>
              <a:rPr lang="de-DE" sz="1600" dirty="0"/>
              <a:t>Eine Option für passende didaktische Materialien bietet das </a:t>
            </a:r>
            <a:r>
              <a:rPr lang="de-DE" sz="1600" dirty="0">
                <a:hlinkClick r:id="rId2"/>
              </a:rPr>
              <a:t>ZOERR</a:t>
            </a:r>
            <a:r>
              <a:rPr lang="de-DE" sz="1600" dirty="0"/>
              <a:t>.</a:t>
            </a:r>
            <a:endParaRPr lang="de-DE" altLang="de-DE" sz="1600" dirty="0"/>
          </a:p>
          <a:p>
            <a:pPr eaLnBrk="1" hangingPunct="1">
              <a:buFont typeface="Wingdings" panose="05000000000000000000" pitchFamily="2" charset="2"/>
              <a:buNone/>
            </a:pPr>
            <a:endParaRPr lang="de-DE" sz="1600" dirty="0"/>
          </a:p>
        </p:txBody>
      </p:sp>
      <p:sp>
        <p:nvSpPr>
          <p:cNvPr id="4" name="Datumsplatzhalter 3">
            <a:extLst>
              <a:ext uri="{FF2B5EF4-FFF2-40B4-BE49-F238E27FC236}">
                <a16:creationId xmlns:a16="http://schemas.microsoft.com/office/drawing/2014/main" id="{5F17E248-AEFB-BF0A-52C9-662E105E370A}"/>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ACDD3148-2F47-68CF-F25C-CE11622F09AE}"/>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4CAAF5AE-8074-8097-E93B-DD68F442151A}"/>
              </a:ext>
            </a:extLst>
          </p:cNvPr>
          <p:cNvSpPr>
            <a:spLocks noGrp="1"/>
          </p:cNvSpPr>
          <p:nvPr>
            <p:ph type="sldNum" sz="quarter" idx="14"/>
          </p:nvPr>
        </p:nvSpPr>
        <p:spPr/>
        <p:txBody>
          <a:bodyPr/>
          <a:lstStyle/>
          <a:p>
            <a:fld id="{A8BF270F-3850-4C3D-9704-E2E5588A27D4}" type="slidenum">
              <a:rPr lang="de-DE" smtClean="0"/>
              <a:pPr/>
              <a:t>13</a:t>
            </a:fld>
            <a:endParaRPr lang="de-DE" dirty="0"/>
          </a:p>
        </p:txBody>
      </p:sp>
    </p:spTree>
    <p:extLst>
      <p:ext uri="{BB962C8B-B14F-4D97-AF65-F5344CB8AC3E}">
        <p14:creationId xmlns:p14="http://schemas.microsoft.com/office/powerpoint/2010/main" val="3995045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9EDDA-631F-896C-32FE-744397FB1CF7}"/>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35A29B9E-04CC-5377-3FA0-BBBC8D2E0ECB}"/>
              </a:ext>
            </a:extLst>
          </p:cNvPr>
          <p:cNvSpPr>
            <a:spLocks noGrp="1"/>
          </p:cNvSpPr>
          <p:nvPr>
            <p:ph sz="quarter" idx="10"/>
          </p:nvPr>
        </p:nvSpPr>
        <p:spPr/>
        <p:txBody>
          <a:bodyPr/>
          <a:lstStyle/>
          <a:p>
            <a:r>
              <a:rPr lang="de-DE" altLang="de-DE" dirty="0"/>
              <a:t>Überblick über die Informationsmittel</a:t>
            </a:r>
            <a:endParaRPr lang="de-DE" dirty="0"/>
          </a:p>
        </p:txBody>
      </p:sp>
      <p:sp>
        <p:nvSpPr>
          <p:cNvPr id="3" name="Textplatzhalter 2">
            <a:extLst>
              <a:ext uri="{FF2B5EF4-FFF2-40B4-BE49-F238E27FC236}">
                <a16:creationId xmlns:a16="http://schemas.microsoft.com/office/drawing/2014/main" id="{86E2974C-105E-2408-E29C-B783FBE5A572}"/>
              </a:ext>
            </a:extLst>
          </p:cNvPr>
          <p:cNvSpPr>
            <a:spLocks noGrp="1"/>
          </p:cNvSpPr>
          <p:nvPr>
            <p:ph type="body" sz="quarter" idx="11"/>
          </p:nvPr>
        </p:nvSpPr>
        <p:spPr>
          <a:xfrm>
            <a:off x="1260000" y="1634400"/>
            <a:ext cx="7596000" cy="3046988"/>
          </a:xfrm>
        </p:spPr>
        <p:txBody>
          <a:bodyPr/>
          <a:lstStyle/>
          <a:p>
            <a:pPr marL="0" indent="0">
              <a:buNone/>
            </a:pPr>
            <a:r>
              <a:rPr lang="de-DE" dirty="0"/>
              <a:t>Internet / Datenbanken / Bibliographien /2:</a:t>
            </a:r>
          </a:p>
          <a:p>
            <a:pPr eaLnBrk="1" hangingPunct="1">
              <a:buFont typeface="Wingdings" panose="05000000000000000000" pitchFamily="2" charset="2"/>
              <a:buNone/>
            </a:pPr>
            <a:r>
              <a:rPr lang="de-DE" sz="1600" dirty="0"/>
              <a:t>	Physik und Mathematik nutzen </a:t>
            </a:r>
            <a:r>
              <a:rPr lang="de-DE" sz="1600" b="1" dirty="0"/>
              <a:t>Datenbanken</a:t>
            </a:r>
            <a:r>
              <a:rPr lang="de-DE" sz="1600" dirty="0"/>
              <a:t>, um Forschungsdaten strukturiert zu speichern, zu organisieren und wiederzufinden. </a:t>
            </a:r>
          </a:p>
          <a:p>
            <a:pPr eaLnBrk="1" hangingPunct="1">
              <a:buFont typeface="Wingdings" panose="05000000000000000000" pitchFamily="2" charset="2"/>
              <a:buNone/>
            </a:pPr>
            <a:r>
              <a:rPr lang="de-DE" sz="1600" dirty="0"/>
              <a:t>	Eine </a:t>
            </a:r>
            <a:r>
              <a:rPr lang="de-DE" sz="1600" b="1" dirty="0"/>
              <a:t>Datenbank</a:t>
            </a:r>
            <a:r>
              <a:rPr lang="de-DE" sz="1600" dirty="0"/>
              <a:t> ist ein technisches System, in dem Informationen systematisch abgelegt, verwaltet und gezielt durchsucht werden können und das damit eine zentrale Grundlage für wissenschaftliches Recherchieren bildet.</a:t>
            </a:r>
          </a:p>
          <a:p>
            <a:pPr eaLnBrk="1" hangingPunct="1">
              <a:buFont typeface="Wingdings" panose="05000000000000000000" pitchFamily="2" charset="2"/>
              <a:buNone/>
            </a:pPr>
            <a:r>
              <a:rPr lang="de-DE" sz="1600" dirty="0"/>
              <a:t>	Eine </a:t>
            </a:r>
            <a:r>
              <a:rPr lang="de-DE" sz="1600" b="1" dirty="0"/>
              <a:t>Datenbank</a:t>
            </a:r>
            <a:r>
              <a:rPr lang="de-DE" sz="1600" dirty="0"/>
              <a:t> ist im engeren Sinn Teil eines Datenbanksystems: Sie besteht aus strukturiert abgelegten Daten, während die zugehörige Software den Zugriff organisiert und kontrolliert. </a:t>
            </a:r>
            <a:br>
              <a:rPr lang="de-DE" sz="1600" dirty="0"/>
            </a:br>
            <a:r>
              <a:rPr lang="de-DE" sz="1600" dirty="0"/>
              <a:t>Das gesamte Datenbanksystem umfasst zusätzlich die Hardware, auf der die Daten gespeichert werden.</a:t>
            </a:r>
          </a:p>
        </p:txBody>
      </p:sp>
      <p:sp>
        <p:nvSpPr>
          <p:cNvPr id="4" name="Datumsplatzhalter 3">
            <a:extLst>
              <a:ext uri="{FF2B5EF4-FFF2-40B4-BE49-F238E27FC236}">
                <a16:creationId xmlns:a16="http://schemas.microsoft.com/office/drawing/2014/main" id="{B540FC88-2B1C-CE1B-0A4D-1E478BFFA2D9}"/>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3FFF7EE5-25B9-34E3-B8C0-71ABEAC39877}"/>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53371629-9424-A833-D4A4-D7F93E52FAA6}"/>
              </a:ext>
            </a:extLst>
          </p:cNvPr>
          <p:cNvSpPr>
            <a:spLocks noGrp="1"/>
          </p:cNvSpPr>
          <p:nvPr>
            <p:ph type="sldNum" sz="quarter" idx="14"/>
          </p:nvPr>
        </p:nvSpPr>
        <p:spPr/>
        <p:txBody>
          <a:bodyPr/>
          <a:lstStyle/>
          <a:p>
            <a:fld id="{A8BF270F-3850-4C3D-9704-E2E5588A27D4}" type="slidenum">
              <a:rPr lang="de-DE" smtClean="0"/>
              <a:pPr/>
              <a:t>14</a:t>
            </a:fld>
            <a:endParaRPr lang="de-DE" dirty="0"/>
          </a:p>
        </p:txBody>
      </p:sp>
    </p:spTree>
    <p:extLst>
      <p:ext uri="{BB962C8B-B14F-4D97-AF65-F5344CB8AC3E}">
        <p14:creationId xmlns:p14="http://schemas.microsoft.com/office/powerpoint/2010/main" val="2593646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2A14EB0-44B0-6CFD-4E81-A606B003831B}"/>
              </a:ext>
            </a:extLst>
          </p:cNvPr>
          <p:cNvSpPr>
            <a:spLocks noGrp="1"/>
          </p:cNvSpPr>
          <p:nvPr>
            <p:ph sz="quarter" idx="10"/>
          </p:nvPr>
        </p:nvSpPr>
        <p:spPr/>
        <p:txBody>
          <a:bodyPr/>
          <a:lstStyle/>
          <a:p>
            <a:r>
              <a:rPr lang="de-DE" dirty="0"/>
              <a:t>Überblick über die Informationsmittel</a:t>
            </a:r>
          </a:p>
        </p:txBody>
      </p:sp>
      <p:sp>
        <p:nvSpPr>
          <p:cNvPr id="3" name="Textplatzhalter 2">
            <a:extLst>
              <a:ext uri="{FF2B5EF4-FFF2-40B4-BE49-F238E27FC236}">
                <a16:creationId xmlns:a16="http://schemas.microsoft.com/office/drawing/2014/main" id="{93BBABDA-FC77-D235-0DE3-395C7F872FAE}"/>
              </a:ext>
            </a:extLst>
          </p:cNvPr>
          <p:cNvSpPr>
            <a:spLocks noGrp="1"/>
          </p:cNvSpPr>
          <p:nvPr>
            <p:ph type="body" sz="quarter" idx="11"/>
          </p:nvPr>
        </p:nvSpPr>
        <p:spPr>
          <a:xfrm>
            <a:off x="1260000" y="1634401"/>
            <a:ext cx="7596000" cy="3888244"/>
          </a:xfrm>
        </p:spPr>
        <p:txBody>
          <a:bodyPr/>
          <a:lstStyle/>
          <a:p>
            <a:pPr marL="0" indent="0">
              <a:buNone/>
            </a:pPr>
            <a:r>
              <a:rPr lang="de-DE" dirty="0"/>
              <a:t>Internet / Datenbanken / Bibliographien /3:</a:t>
            </a:r>
          </a:p>
          <a:p>
            <a:r>
              <a:rPr lang="de-DE" sz="1600" dirty="0"/>
              <a:t>wissenschaftliche Datenbanken verschiedener Fachbereiche</a:t>
            </a:r>
          </a:p>
          <a:p>
            <a:pPr marL="0" indent="0">
              <a:buNone/>
            </a:pPr>
            <a:r>
              <a:rPr lang="de-DE" altLang="de-DE" dirty="0"/>
              <a:t>	</a:t>
            </a:r>
            <a:r>
              <a:rPr lang="de-DE" altLang="de-DE" sz="1400" dirty="0">
                <a:hlinkClick r:id="rId2"/>
              </a:rPr>
              <a:t>DBIS</a:t>
            </a:r>
            <a:r>
              <a:rPr lang="de-DE" altLang="de-DE" sz="1400" dirty="0"/>
              <a:t> Datenbank Infosystem</a:t>
            </a:r>
            <a:br>
              <a:rPr lang="de-DE" altLang="de-DE" dirty="0"/>
            </a:br>
            <a:r>
              <a:rPr lang="de-DE" altLang="de-DE" sz="1000" dirty="0"/>
              <a:t> </a:t>
            </a:r>
            <a:endParaRPr lang="de-DE" altLang="de-DE" dirty="0"/>
          </a:p>
          <a:p>
            <a:r>
              <a:rPr lang="de-DE" altLang="de-DE" sz="1600" dirty="0"/>
              <a:t>Die wichtigsten Datenbanken der Mathematik sind: </a:t>
            </a:r>
          </a:p>
          <a:p>
            <a:pPr marL="177800" lvl="1" indent="0">
              <a:buNone/>
            </a:pPr>
            <a:r>
              <a:rPr lang="de-DE" altLang="de-DE" sz="1200" dirty="0"/>
              <a:t>	</a:t>
            </a:r>
            <a:r>
              <a:rPr lang="de-DE" altLang="de-DE" sz="1400" dirty="0" err="1">
                <a:hlinkClick r:id="rId3"/>
              </a:rPr>
              <a:t>MathSciNet</a:t>
            </a:r>
            <a:r>
              <a:rPr lang="de-DE" altLang="de-DE" sz="1400" dirty="0"/>
              <a:t> </a:t>
            </a:r>
            <a:r>
              <a:rPr lang="en-US" sz="1400" dirty="0"/>
              <a:t>(„Mathematical reviews“ on the web)</a:t>
            </a:r>
          </a:p>
          <a:p>
            <a:pPr marL="177800" lvl="1" indent="0">
              <a:buNone/>
            </a:pPr>
            <a:r>
              <a:rPr lang="en-US" altLang="de-DE" sz="1400" dirty="0"/>
              <a:t>	</a:t>
            </a:r>
            <a:r>
              <a:rPr lang="en-US" altLang="de-DE" sz="1400" dirty="0" err="1">
                <a:hlinkClick r:id="rId4"/>
              </a:rPr>
              <a:t>Zentralblatt</a:t>
            </a:r>
            <a:r>
              <a:rPr lang="en-US" altLang="de-DE" sz="1400" dirty="0">
                <a:hlinkClick r:id="rId4"/>
              </a:rPr>
              <a:t> MATH</a:t>
            </a:r>
            <a:r>
              <a:rPr lang="en-US" altLang="de-DE" sz="1400" dirty="0"/>
              <a:t> (Online database des “</a:t>
            </a:r>
            <a:r>
              <a:rPr lang="en-US" altLang="de-DE" sz="1400" dirty="0" err="1"/>
              <a:t>Zentralblattes</a:t>
            </a:r>
            <a:r>
              <a:rPr lang="en-US" altLang="de-DE" sz="1400" dirty="0"/>
              <a:t> </a:t>
            </a:r>
            <a:r>
              <a:rPr lang="en-US" altLang="de-DE" sz="1400" dirty="0" err="1"/>
              <a:t>Mathematik</a:t>
            </a:r>
            <a:r>
              <a:rPr lang="en-US" altLang="de-DE" sz="1400" dirty="0"/>
              <a:t>”)</a:t>
            </a:r>
          </a:p>
          <a:p>
            <a:pPr marL="177800" lvl="1" indent="0">
              <a:buNone/>
            </a:pPr>
            <a:r>
              <a:rPr lang="en-US" altLang="de-DE" sz="1000" dirty="0"/>
              <a:t> </a:t>
            </a:r>
          </a:p>
          <a:p>
            <a:pPr marL="285750" lvl="1" indent="-285750"/>
            <a:r>
              <a:rPr lang="en-US" altLang="de-DE" dirty="0"/>
              <a:t>Die </a:t>
            </a:r>
            <a:r>
              <a:rPr lang="en-US" altLang="de-DE" dirty="0" err="1"/>
              <a:t>wichtigsten</a:t>
            </a:r>
            <a:r>
              <a:rPr lang="en-US" altLang="de-DE" dirty="0"/>
              <a:t> </a:t>
            </a:r>
            <a:r>
              <a:rPr lang="en-US" altLang="de-DE" dirty="0" err="1"/>
              <a:t>Datenbanken</a:t>
            </a:r>
            <a:r>
              <a:rPr lang="en-US" altLang="de-DE" dirty="0"/>
              <a:t> der </a:t>
            </a:r>
            <a:r>
              <a:rPr lang="en-US" altLang="de-DE" dirty="0" err="1"/>
              <a:t>Physik</a:t>
            </a:r>
            <a:r>
              <a:rPr lang="en-US" altLang="de-DE" dirty="0"/>
              <a:t> </a:t>
            </a:r>
            <a:r>
              <a:rPr lang="en-US" altLang="de-DE" dirty="0" err="1"/>
              <a:t>sind</a:t>
            </a:r>
            <a:r>
              <a:rPr lang="en-US" altLang="de-DE" dirty="0"/>
              <a:t> </a:t>
            </a:r>
            <a:r>
              <a:rPr lang="en-US" altLang="de-DE" dirty="0" err="1"/>
              <a:t>gelistet</a:t>
            </a:r>
            <a:r>
              <a:rPr lang="en-US" altLang="de-DE" dirty="0"/>
              <a:t> </a:t>
            </a:r>
            <a:r>
              <a:rPr lang="en-US" altLang="de-DE" dirty="0" err="1"/>
              <a:t>unter</a:t>
            </a:r>
            <a:r>
              <a:rPr lang="en-US" altLang="de-DE" dirty="0"/>
              <a:t>: </a:t>
            </a:r>
          </a:p>
          <a:p>
            <a:pPr marL="177800" lvl="2" indent="0">
              <a:buNone/>
            </a:pPr>
            <a:r>
              <a:rPr lang="en-US" altLang="de-DE" dirty="0"/>
              <a:t>	</a:t>
            </a:r>
            <a:r>
              <a:rPr lang="en-US" altLang="de-DE" dirty="0" err="1">
                <a:hlinkClick r:id="rId5"/>
              </a:rPr>
              <a:t>arXiv</a:t>
            </a:r>
            <a:r>
              <a:rPr lang="en-US" altLang="de-DE" dirty="0"/>
              <a:t> (</a:t>
            </a:r>
            <a:r>
              <a:rPr lang="en-US" altLang="de-DE" dirty="0" err="1"/>
              <a:t>offenes</a:t>
            </a:r>
            <a:r>
              <a:rPr lang="en-US" altLang="de-DE" dirty="0"/>
              <a:t>, </a:t>
            </a:r>
            <a:r>
              <a:rPr lang="en-US" altLang="de-DE" dirty="0" err="1"/>
              <a:t>frei</a:t>
            </a:r>
            <a:r>
              <a:rPr lang="en-US" altLang="de-DE" dirty="0"/>
              <a:t> </a:t>
            </a:r>
            <a:r>
              <a:rPr lang="en-US" altLang="de-DE" dirty="0" err="1"/>
              <a:t>zugängliches</a:t>
            </a:r>
            <a:r>
              <a:rPr lang="en-US" altLang="de-DE" dirty="0"/>
              <a:t> Online-Repository </a:t>
            </a:r>
            <a:br>
              <a:rPr lang="en-US" altLang="de-DE" dirty="0"/>
            </a:br>
            <a:r>
              <a:rPr lang="en-US" altLang="de-DE" dirty="0"/>
              <a:t>		für </a:t>
            </a:r>
            <a:r>
              <a:rPr lang="en-US" altLang="de-DE" dirty="0" err="1"/>
              <a:t>wissenschaftliche</a:t>
            </a:r>
            <a:r>
              <a:rPr lang="en-US" altLang="de-DE" dirty="0"/>
              <a:t> Preprints, </a:t>
            </a:r>
            <a:r>
              <a:rPr lang="en-US" altLang="de-DE" dirty="0" err="1"/>
              <a:t>ohne</a:t>
            </a:r>
            <a:r>
              <a:rPr lang="en-US" altLang="de-DE" dirty="0"/>
              <a:t> Peer-Review)</a:t>
            </a:r>
            <a:endParaRPr lang="de-DE" altLang="de-DE" dirty="0"/>
          </a:p>
          <a:p>
            <a:pPr marL="0" indent="0">
              <a:buNone/>
            </a:pPr>
            <a:endParaRPr lang="de-DE" altLang="de-DE" dirty="0"/>
          </a:p>
          <a:p>
            <a:pPr marL="177800" lvl="1" indent="0">
              <a:buNone/>
            </a:pPr>
            <a:endParaRPr lang="de-DE" altLang="de-DE" sz="1800" dirty="0"/>
          </a:p>
        </p:txBody>
      </p:sp>
      <p:sp>
        <p:nvSpPr>
          <p:cNvPr id="4" name="Datumsplatzhalter 3">
            <a:extLst>
              <a:ext uri="{FF2B5EF4-FFF2-40B4-BE49-F238E27FC236}">
                <a16:creationId xmlns:a16="http://schemas.microsoft.com/office/drawing/2014/main" id="{FBC989A7-CFAF-3040-1C12-9918CCE99609}"/>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D14D326D-676C-3F47-2672-242DF5FDF531}"/>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1CA698E3-83E6-F5F5-447A-E5E410DE8813}"/>
              </a:ext>
            </a:extLst>
          </p:cNvPr>
          <p:cNvSpPr>
            <a:spLocks noGrp="1"/>
          </p:cNvSpPr>
          <p:nvPr>
            <p:ph type="sldNum" sz="quarter" idx="14"/>
          </p:nvPr>
        </p:nvSpPr>
        <p:spPr/>
        <p:txBody>
          <a:bodyPr/>
          <a:lstStyle/>
          <a:p>
            <a:fld id="{A8BF270F-3850-4C3D-9704-E2E5588A27D4}" type="slidenum">
              <a:rPr lang="de-DE" smtClean="0"/>
              <a:pPr/>
              <a:t>15</a:t>
            </a:fld>
            <a:endParaRPr lang="de-DE" dirty="0"/>
          </a:p>
        </p:txBody>
      </p:sp>
    </p:spTree>
    <p:extLst>
      <p:ext uri="{BB962C8B-B14F-4D97-AF65-F5344CB8AC3E}">
        <p14:creationId xmlns:p14="http://schemas.microsoft.com/office/powerpoint/2010/main" val="1966244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B352630-69FC-14B1-88CF-801CB305AA0D}"/>
              </a:ext>
            </a:extLst>
          </p:cNvPr>
          <p:cNvSpPr>
            <a:spLocks noGrp="1"/>
          </p:cNvSpPr>
          <p:nvPr>
            <p:ph sz="quarter" idx="10"/>
          </p:nvPr>
        </p:nvSpPr>
        <p:spPr/>
        <p:txBody>
          <a:bodyPr/>
          <a:lstStyle/>
          <a:p>
            <a:r>
              <a:rPr lang="de-DE" altLang="de-DE" dirty="0"/>
              <a:t>Überblick über die Informationsmittel</a:t>
            </a:r>
            <a:endParaRPr lang="de-DE" dirty="0"/>
          </a:p>
        </p:txBody>
      </p:sp>
      <p:sp>
        <p:nvSpPr>
          <p:cNvPr id="3" name="Textplatzhalter 2">
            <a:extLst>
              <a:ext uri="{FF2B5EF4-FFF2-40B4-BE49-F238E27FC236}">
                <a16:creationId xmlns:a16="http://schemas.microsoft.com/office/drawing/2014/main" id="{630F3050-5E8D-DF63-11BB-08902079CC30}"/>
              </a:ext>
            </a:extLst>
          </p:cNvPr>
          <p:cNvSpPr>
            <a:spLocks noGrp="1"/>
          </p:cNvSpPr>
          <p:nvPr>
            <p:ph type="body" sz="quarter" idx="11"/>
          </p:nvPr>
        </p:nvSpPr>
        <p:spPr>
          <a:xfrm>
            <a:off x="1260000" y="1634400"/>
            <a:ext cx="7596000" cy="2451953"/>
          </a:xfrm>
        </p:spPr>
        <p:txBody>
          <a:bodyPr/>
          <a:lstStyle/>
          <a:p>
            <a:pPr marL="0" indent="0">
              <a:buNone/>
            </a:pPr>
            <a:r>
              <a:rPr lang="de-DE" dirty="0"/>
              <a:t>Internet / Datenbanken / Bibliographien /4:</a:t>
            </a:r>
          </a:p>
          <a:p>
            <a:pPr eaLnBrk="1" hangingPunct="1">
              <a:buFont typeface="Wingdings" panose="05000000000000000000" pitchFamily="2" charset="2"/>
              <a:buNone/>
            </a:pPr>
            <a:r>
              <a:rPr lang="de-DE" altLang="de-DE" sz="1200" dirty="0"/>
              <a:t>	</a:t>
            </a:r>
            <a:r>
              <a:rPr lang="de-DE" sz="1600" dirty="0"/>
              <a:t>Eine </a:t>
            </a:r>
            <a:r>
              <a:rPr lang="de-DE" sz="1600" b="1" dirty="0"/>
              <a:t>Bibliographie</a:t>
            </a:r>
            <a:r>
              <a:rPr lang="de-DE" sz="1600" dirty="0"/>
              <a:t> ist ein Verzeichnis von Literaturnachweisen. Sie listet also Quellen auf, die zu einem bestimmten Thema, einer Person oder einem Zeitraum veröffentlicht wurden. Dabei geht es lediglich um die Existenz der Werke, deren physischer Standort in der Darstellung ausgespart bleibt. </a:t>
            </a:r>
          </a:p>
          <a:p>
            <a:pPr eaLnBrk="1" hangingPunct="1">
              <a:buFont typeface="Wingdings" panose="05000000000000000000" pitchFamily="2" charset="2"/>
              <a:buNone/>
            </a:pPr>
            <a:r>
              <a:rPr lang="de-DE" sz="1600" dirty="0"/>
              <a:t>	Eine </a:t>
            </a:r>
            <a:r>
              <a:rPr lang="de-DE" sz="1600" b="1" dirty="0"/>
              <a:t>bibliographische Datenbank </a:t>
            </a:r>
            <a:r>
              <a:rPr lang="de-DE" sz="1600" dirty="0"/>
              <a:t>ist somit eine spezielle Form der </a:t>
            </a:r>
            <a:r>
              <a:rPr lang="de-DE" sz="1600" b="1" dirty="0"/>
              <a:t>Datenbank</a:t>
            </a:r>
            <a:r>
              <a:rPr lang="de-DE" sz="1600" dirty="0"/>
              <a:t>, die bibliographische Informationen enthält – also eine </a:t>
            </a:r>
            <a:r>
              <a:rPr lang="de-DE" sz="1600" b="1" dirty="0"/>
              <a:t>Bibliographie</a:t>
            </a:r>
            <a:r>
              <a:rPr lang="de-DE" sz="1600" dirty="0"/>
              <a:t> in digitaler Form. Sie bietet erweiterte Suchmöglichkeiten, bleibt aber wie jede Bibliographie standortunabhängig. </a:t>
            </a:r>
          </a:p>
        </p:txBody>
      </p:sp>
      <p:sp>
        <p:nvSpPr>
          <p:cNvPr id="4" name="Datumsplatzhalter 3">
            <a:extLst>
              <a:ext uri="{FF2B5EF4-FFF2-40B4-BE49-F238E27FC236}">
                <a16:creationId xmlns:a16="http://schemas.microsoft.com/office/drawing/2014/main" id="{57CE444C-3A66-D54F-017A-39270820201A}"/>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6C322802-40D8-2256-5C20-4B6A99CC058A}"/>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C0079B54-E859-4BC9-4AB6-97D9D00F21DD}"/>
              </a:ext>
            </a:extLst>
          </p:cNvPr>
          <p:cNvSpPr>
            <a:spLocks noGrp="1"/>
          </p:cNvSpPr>
          <p:nvPr>
            <p:ph type="sldNum" sz="quarter" idx="14"/>
          </p:nvPr>
        </p:nvSpPr>
        <p:spPr/>
        <p:txBody>
          <a:bodyPr/>
          <a:lstStyle/>
          <a:p>
            <a:fld id="{A8BF270F-3850-4C3D-9704-E2E5588A27D4}" type="slidenum">
              <a:rPr lang="de-DE" smtClean="0"/>
              <a:pPr/>
              <a:t>16</a:t>
            </a:fld>
            <a:endParaRPr lang="de-DE" dirty="0"/>
          </a:p>
        </p:txBody>
      </p:sp>
    </p:spTree>
    <p:extLst>
      <p:ext uri="{BB962C8B-B14F-4D97-AF65-F5344CB8AC3E}">
        <p14:creationId xmlns:p14="http://schemas.microsoft.com/office/powerpoint/2010/main" val="3241930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8500529-CF9E-2EFC-8897-0D774BC75D62}"/>
              </a:ext>
            </a:extLst>
          </p:cNvPr>
          <p:cNvSpPr>
            <a:spLocks noGrp="1"/>
          </p:cNvSpPr>
          <p:nvPr>
            <p:ph sz="quarter" idx="10"/>
          </p:nvPr>
        </p:nvSpPr>
        <p:spPr/>
        <p:txBody>
          <a:bodyPr/>
          <a:lstStyle/>
          <a:p>
            <a:r>
              <a:rPr lang="de-DE" altLang="de-DE" dirty="0"/>
              <a:t>Suchstrategien</a:t>
            </a:r>
            <a:endParaRPr lang="de-DE" dirty="0"/>
          </a:p>
        </p:txBody>
      </p:sp>
      <p:sp>
        <p:nvSpPr>
          <p:cNvPr id="3" name="Textplatzhalter 2">
            <a:extLst>
              <a:ext uri="{FF2B5EF4-FFF2-40B4-BE49-F238E27FC236}">
                <a16:creationId xmlns:a16="http://schemas.microsoft.com/office/drawing/2014/main" id="{86918BBD-4544-058E-221D-7EAA5BDBBBEF}"/>
              </a:ext>
            </a:extLst>
          </p:cNvPr>
          <p:cNvSpPr>
            <a:spLocks noGrp="1"/>
          </p:cNvSpPr>
          <p:nvPr>
            <p:ph type="body" sz="quarter" idx="11"/>
          </p:nvPr>
        </p:nvSpPr>
        <p:spPr>
          <a:xfrm>
            <a:off x="1260000" y="1634400"/>
            <a:ext cx="7596000" cy="2964914"/>
          </a:xfrm>
        </p:spPr>
        <p:txBody>
          <a:bodyPr/>
          <a:lstStyle/>
          <a:p>
            <a:pPr eaLnBrk="1" hangingPunct="1">
              <a:lnSpc>
                <a:spcPct val="80000"/>
              </a:lnSpc>
              <a:buFont typeface="Wingdings" panose="05000000000000000000" pitchFamily="2" charset="2"/>
              <a:buNone/>
            </a:pPr>
            <a:r>
              <a:rPr lang="de-DE" altLang="de-DE" sz="1600" dirty="0"/>
              <a:t>	Aufgrund der Fülle an wissenschaftlichen Informationen</a:t>
            </a:r>
            <a:r>
              <a:rPr lang="de-DE" altLang="de-DE" sz="1600" b="1" dirty="0"/>
              <a:t> </a:t>
            </a:r>
            <a:r>
              <a:rPr lang="de-DE" altLang="de-DE" sz="1600" dirty="0"/>
              <a:t>und der begrenzten Zeit, die in der Regel für eine Recherche zur Verfügung steht, ist es ratsam </a:t>
            </a:r>
            <a:r>
              <a:rPr lang="de-DE" altLang="de-DE" sz="1600" b="1" dirty="0"/>
              <a:t>systematisch </a:t>
            </a:r>
            <a:r>
              <a:rPr lang="de-DE" altLang="de-DE" sz="1600" dirty="0"/>
              <a:t>vorzugehen. </a:t>
            </a:r>
          </a:p>
          <a:p>
            <a:pPr eaLnBrk="1" hangingPunct="1">
              <a:lnSpc>
                <a:spcPct val="80000"/>
              </a:lnSpc>
              <a:buFont typeface="Wingdings" panose="05000000000000000000" pitchFamily="2" charset="2"/>
              <a:buNone/>
            </a:pPr>
            <a:r>
              <a:rPr lang="de-DE" altLang="de-DE" sz="1600" dirty="0"/>
              <a:t>	Nach den Fragen</a:t>
            </a:r>
          </a:p>
          <a:p>
            <a:pPr eaLnBrk="1" hangingPunct="1">
              <a:lnSpc>
                <a:spcPct val="80000"/>
              </a:lnSpc>
              <a:buFont typeface="Wingdings" panose="05000000000000000000" pitchFamily="2" charset="2"/>
              <a:buNone/>
            </a:pPr>
            <a:r>
              <a:rPr lang="de-DE" altLang="de-DE" sz="1600" dirty="0"/>
              <a:t>	</a:t>
            </a:r>
            <a:r>
              <a:rPr lang="de-DE" altLang="de-DE" sz="1600" b="1" dirty="0"/>
              <a:t>Wie viel?</a:t>
            </a:r>
            <a:r>
              <a:rPr lang="de-DE" altLang="de-DE" sz="1600" dirty="0"/>
              <a:t> (Umfang und Tiefe der zu suchenden Literatur) und dem</a:t>
            </a:r>
          </a:p>
          <a:p>
            <a:pPr eaLnBrk="1" hangingPunct="1">
              <a:lnSpc>
                <a:spcPct val="80000"/>
              </a:lnSpc>
              <a:buFont typeface="Wingdings" panose="05000000000000000000" pitchFamily="2" charset="2"/>
              <a:buNone/>
            </a:pPr>
            <a:r>
              <a:rPr lang="de-DE" altLang="de-DE" sz="1600" dirty="0"/>
              <a:t>	</a:t>
            </a:r>
            <a:r>
              <a:rPr lang="de-DE" altLang="de-DE" sz="1600" b="1" dirty="0"/>
              <a:t>Was?</a:t>
            </a:r>
            <a:r>
              <a:rPr lang="de-DE" altLang="de-DE" sz="1600" dirty="0"/>
              <a:t> (Klären des Themas und Finden von Suchbegriffen)</a:t>
            </a:r>
          </a:p>
          <a:p>
            <a:pPr eaLnBrk="1" hangingPunct="1">
              <a:lnSpc>
                <a:spcPct val="80000"/>
              </a:lnSpc>
              <a:buFont typeface="Wingdings" panose="05000000000000000000" pitchFamily="2" charset="2"/>
              <a:buNone/>
            </a:pPr>
            <a:r>
              <a:rPr lang="de-DE" altLang="de-DE" sz="1600" dirty="0"/>
              <a:t>	geht es hier nun um das</a:t>
            </a:r>
          </a:p>
          <a:p>
            <a:pPr eaLnBrk="1" hangingPunct="1">
              <a:lnSpc>
                <a:spcPct val="80000"/>
              </a:lnSpc>
              <a:buFont typeface="Wingdings" panose="05000000000000000000" pitchFamily="2" charset="2"/>
              <a:buNone/>
            </a:pPr>
            <a:r>
              <a:rPr lang="de-DE" altLang="de-DE" sz="1600" dirty="0"/>
              <a:t>	</a:t>
            </a:r>
            <a:r>
              <a:rPr lang="de-DE" altLang="de-DE" sz="1600" b="1" dirty="0"/>
              <a:t>Wo?  =&gt;  </a:t>
            </a:r>
            <a:r>
              <a:rPr lang="de-DE" altLang="de-DE" sz="1600" dirty="0"/>
              <a:t>Aussuchen der Informationsquelle und der passenden Hilfsmittel</a:t>
            </a:r>
          </a:p>
          <a:p>
            <a:pPr eaLnBrk="1" hangingPunct="1">
              <a:lnSpc>
                <a:spcPct val="80000"/>
              </a:lnSpc>
              <a:buFont typeface="Wingdings" panose="05000000000000000000" pitchFamily="2" charset="2"/>
              <a:buNone/>
            </a:pPr>
            <a:r>
              <a:rPr lang="de-DE" altLang="de-DE" sz="1600" dirty="0"/>
              <a:t>	</a:t>
            </a:r>
            <a:r>
              <a:rPr lang="de-DE" altLang="de-DE" sz="1600" b="1" dirty="0"/>
              <a:t>Wie?</a:t>
            </a:r>
            <a:r>
              <a:rPr lang="de-DE" altLang="de-DE" sz="1600" dirty="0"/>
              <a:t> </a:t>
            </a:r>
            <a:r>
              <a:rPr lang="de-DE" altLang="de-DE" sz="1600" b="1" dirty="0"/>
              <a:t>=&gt;   </a:t>
            </a:r>
            <a:r>
              <a:rPr lang="de-DE" altLang="de-DE" sz="1600" dirty="0"/>
              <a:t>Anwenden der Suchmöglichkeiten und der 		    	 	   entsprechenden Informationsquelle</a:t>
            </a:r>
          </a:p>
          <a:p>
            <a:endParaRPr lang="de-DE" dirty="0"/>
          </a:p>
        </p:txBody>
      </p:sp>
      <p:sp>
        <p:nvSpPr>
          <p:cNvPr id="4" name="Datumsplatzhalter 3">
            <a:extLst>
              <a:ext uri="{FF2B5EF4-FFF2-40B4-BE49-F238E27FC236}">
                <a16:creationId xmlns:a16="http://schemas.microsoft.com/office/drawing/2014/main" id="{07463D63-8653-1689-264A-4C25E13044E0}"/>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B743FB49-0EA5-39E0-D18A-003A3171D4E4}"/>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27D528F6-A7E3-3712-1286-D340BCB94468}"/>
              </a:ext>
            </a:extLst>
          </p:cNvPr>
          <p:cNvSpPr>
            <a:spLocks noGrp="1"/>
          </p:cNvSpPr>
          <p:nvPr>
            <p:ph type="sldNum" sz="quarter" idx="14"/>
          </p:nvPr>
        </p:nvSpPr>
        <p:spPr/>
        <p:txBody>
          <a:bodyPr/>
          <a:lstStyle/>
          <a:p>
            <a:fld id="{A8BF270F-3850-4C3D-9704-E2E5588A27D4}" type="slidenum">
              <a:rPr lang="de-DE" smtClean="0"/>
              <a:pPr/>
              <a:t>17</a:t>
            </a:fld>
            <a:endParaRPr lang="de-DE" dirty="0"/>
          </a:p>
        </p:txBody>
      </p:sp>
    </p:spTree>
    <p:extLst>
      <p:ext uri="{BB962C8B-B14F-4D97-AF65-F5344CB8AC3E}">
        <p14:creationId xmlns:p14="http://schemas.microsoft.com/office/powerpoint/2010/main" val="2229469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F4D05-2456-BA71-E63D-F5623DDA5C3D}"/>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D7DD23E4-F672-9A2F-749B-C3DA57A2E895}"/>
              </a:ext>
            </a:extLst>
          </p:cNvPr>
          <p:cNvSpPr>
            <a:spLocks noGrp="1"/>
          </p:cNvSpPr>
          <p:nvPr>
            <p:ph type="body" sz="quarter" idx="10"/>
          </p:nvPr>
        </p:nvSpPr>
        <p:spPr>
          <a:xfrm>
            <a:off x="287999" y="3420000"/>
            <a:ext cx="8568664" cy="672042"/>
          </a:xfrm>
        </p:spPr>
        <p:txBody>
          <a:bodyPr/>
          <a:lstStyle/>
          <a:p>
            <a:endParaRPr lang="de-DE" dirty="0"/>
          </a:p>
        </p:txBody>
      </p:sp>
      <p:sp>
        <p:nvSpPr>
          <p:cNvPr id="3" name="Rechteck 2">
            <a:extLst>
              <a:ext uri="{FF2B5EF4-FFF2-40B4-BE49-F238E27FC236}">
                <a16:creationId xmlns:a16="http://schemas.microsoft.com/office/drawing/2014/main" id="{BA91B474-BEB6-79C9-34BA-D500A9CB98D3}"/>
              </a:ext>
            </a:extLst>
          </p:cNvPr>
          <p:cNvSpPr/>
          <p:nvPr/>
        </p:nvSpPr>
        <p:spPr>
          <a:xfrm>
            <a:off x="288480" y="993600"/>
            <a:ext cx="8568183" cy="322380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hteck 9">
            <a:extLst>
              <a:ext uri="{FF2B5EF4-FFF2-40B4-BE49-F238E27FC236}">
                <a16:creationId xmlns:a16="http://schemas.microsoft.com/office/drawing/2014/main" id="{E1915E16-AA93-A0D4-CB8E-F422390B98DF}"/>
              </a:ext>
            </a:extLst>
          </p:cNvPr>
          <p:cNvSpPr/>
          <p:nvPr/>
        </p:nvSpPr>
        <p:spPr>
          <a:xfrm>
            <a:off x="287337" y="4217400"/>
            <a:ext cx="8568663" cy="126000"/>
          </a:xfrm>
          <a:prstGeom prst="rect">
            <a:avLst/>
          </a:prstGeom>
          <a:solidFill>
            <a:srgbClr val="A51E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19">
            <a:extLst>
              <a:ext uri="{FF2B5EF4-FFF2-40B4-BE49-F238E27FC236}">
                <a16:creationId xmlns:a16="http://schemas.microsoft.com/office/drawing/2014/main" id="{0F7AC6BD-5D6F-F31C-B586-0A9A691785E0}"/>
              </a:ext>
            </a:extLst>
          </p:cNvPr>
          <p:cNvSpPr>
            <a:spLocks noChangeArrowheads="1"/>
          </p:cNvSpPr>
          <p:nvPr/>
        </p:nvSpPr>
        <p:spPr bwMode="auto">
          <a:xfrm>
            <a:off x="288000" y="993600"/>
            <a:ext cx="8568000" cy="20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800" b="0" i="0" u="none" strike="noStrike" kern="1200" cap="none" spc="0" normalizeH="0" baseline="0" noProof="0" dirty="0">
              <a:ln>
                <a:noFill/>
              </a:ln>
              <a:solidFill>
                <a:srgbClr val="A51E37"/>
              </a:solidFill>
              <a:effectLst/>
              <a:uLnTx/>
              <a:uFillTx/>
              <a:latin typeface="Arial" charset="0"/>
              <a:ea typeface="+mn-ea"/>
              <a:cs typeface="Arial" charset="0"/>
            </a:endParaRPr>
          </a:p>
        </p:txBody>
      </p:sp>
      <p:pic>
        <p:nvPicPr>
          <p:cNvPr id="5" name="Grafik 4" descr="Ein Bild, das Text, Screenshot, Diagramm, Schrift enthält.&#10;&#10;KI-generierte Inhalte können fehlerhaft sein.">
            <a:extLst>
              <a:ext uri="{FF2B5EF4-FFF2-40B4-BE49-F238E27FC236}">
                <a16:creationId xmlns:a16="http://schemas.microsoft.com/office/drawing/2014/main" id="{7D2C55D0-E339-EB11-B686-FB891C9E4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9590" y="991831"/>
            <a:ext cx="5734346" cy="3225569"/>
          </a:xfrm>
          <a:prstGeom prst="rect">
            <a:avLst/>
          </a:prstGeom>
        </p:spPr>
      </p:pic>
    </p:spTree>
    <p:extLst>
      <p:ext uri="{BB962C8B-B14F-4D97-AF65-F5344CB8AC3E}">
        <p14:creationId xmlns:p14="http://schemas.microsoft.com/office/powerpoint/2010/main" val="2354870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2757BCD-EBF8-4E6A-3B13-3422969884F3}"/>
              </a:ext>
            </a:extLst>
          </p:cNvPr>
          <p:cNvSpPr>
            <a:spLocks noGrp="1"/>
          </p:cNvSpPr>
          <p:nvPr>
            <p:ph sz="quarter" idx="10"/>
          </p:nvPr>
        </p:nvSpPr>
        <p:spPr/>
        <p:txBody>
          <a:bodyPr/>
          <a:lstStyle/>
          <a:p>
            <a:r>
              <a:rPr lang="de-DE" altLang="de-DE" dirty="0"/>
              <a:t>Suchstrategien</a:t>
            </a:r>
            <a:endParaRPr lang="de-DE" dirty="0"/>
          </a:p>
        </p:txBody>
      </p:sp>
      <p:sp>
        <p:nvSpPr>
          <p:cNvPr id="3" name="Textplatzhalter 2">
            <a:extLst>
              <a:ext uri="{FF2B5EF4-FFF2-40B4-BE49-F238E27FC236}">
                <a16:creationId xmlns:a16="http://schemas.microsoft.com/office/drawing/2014/main" id="{EC0A969D-5EDD-0BB0-1943-3929A5A17D8A}"/>
              </a:ext>
            </a:extLst>
          </p:cNvPr>
          <p:cNvSpPr>
            <a:spLocks noGrp="1"/>
          </p:cNvSpPr>
          <p:nvPr>
            <p:ph type="body" sz="quarter" idx="11"/>
          </p:nvPr>
        </p:nvSpPr>
        <p:spPr>
          <a:xfrm>
            <a:off x="1260000" y="1634400"/>
            <a:ext cx="7596000" cy="3483005"/>
          </a:xfrm>
        </p:spPr>
        <p:txBody>
          <a:bodyPr/>
          <a:lstStyle/>
          <a:p>
            <a:r>
              <a:rPr lang="de-DE" altLang="de-DE" dirty="0"/>
              <a:t>Suchvorgang: Inhaltliche Suche/1:</a:t>
            </a:r>
          </a:p>
          <a:p>
            <a:pPr>
              <a:buFont typeface="Wingdings" panose="05000000000000000000" pitchFamily="2" charset="2"/>
              <a:buNone/>
            </a:pPr>
            <a:r>
              <a:rPr lang="de-DE" altLang="de-DE" sz="1600" dirty="0"/>
              <a:t>Literatur wird in den Bibliotheken nicht nur formal (d.h. über Verfasser, Titel, usw.) erfasst, sondern auch inhaltlich. </a:t>
            </a:r>
          </a:p>
          <a:p>
            <a:pPr>
              <a:buFont typeface="Wingdings" panose="05000000000000000000" pitchFamily="2" charset="2"/>
              <a:buNone/>
            </a:pPr>
            <a:r>
              <a:rPr lang="de-DE" altLang="de-DE" sz="1600" dirty="0"/>
              <a:t>	Bei der inhaltlichen Suche im Buch-Bestand vor Ort via </a:t>
            </a:r>
            <a:r>
              <a:rPr lang="de-DE" altLang="de-DE" sz="1600" dirty="0">
                <a:hlinkClick r:id="rId2"/>
              </a:rPr>
              <a:t>Webkatalog</a:t>
            </a:r>
            <a:r>
              <a:rPr lang="de-DE" altLang="de-DE" sz="1600" dirty="0"/>
              <a:t> (OPAC) gibt es unterschiedliche Herangehensweisen</a:t>
            </a:r>
          </a:p>
          <a:p>
            <a:pPr lvl="1"/>
            <a:r>
              <a:rPr lang="de-DE" altLang="de-DE" dirty="0">
                <a:hlinkClick r:id="rId2"/>
              </a:rPr>
              <a:t>einfache Suche</a:t>
            </a:r>
            <a:r>
              <a:rPr lang="de-DE" altLang="de-DE" dirty="0"/>
              <a:t> (allein oder gemeinsam über das Suchfeld)</a:t>
            </a:r>
          </a:p>
          <a:p>
            <a:pPr lvl="1"/>
            <a:r>
              <a:rPr lang="de-DE" altLang="de-DE" dirty="0">
                <a:hlinkClick r:id="rId3"/>
              </a:rPr>
              <a:t>erweiterte Suche </a:t>
            </a:r>
            <a:r>
              <a:rPr lang="de-DE" altLang="de-DE" dirty="0"/>
              <a:t>(expliziter unterteilt, in welcher Hinsicht gesucht wird)</a:t>
            </a:r>
          </a:p>
          <a:p>
            <a:pPr marL="177800" lvl="1" indent="0">
              <a:buNone/>
            </a:pPr>
            <a:r>
              <a:rPr lang="de-DE" altLang="de-DE" sz="1400" dirty="0"/>
              <a:t>Hierunter fällt zum Beispiel auch  </a:t>
            </a:r>
          </a:p>
          <a:p>
            <a:pPr lvl="2"/>
            <a:r>
              <a:rPr lang="de-DE" altLang="de-DE" dirty="0"/>
              <a:t>Suche nach </a:t>
            </a:r>
            <a:r>
              <a:rPr lang="de-DE" altLang="de-DE" u="sng" dirty="0"/>
              <a:t>Notationen</a:t>
            </a:r>
            <a:r>
              <a:rPr lang="de-DE" altLang="de-DE" dirty="0"/>
              <a:t> (</a:t>
            </a:r>
            <a:r>
              <a:rPr lang="de-DE" altLang="de-DE" dirty="0">
                <a:hlinkClick r:id="rId4"/>
              </a:rPr>
              <a:t>Klassifikationsschema</a:t>
            </a:r>
            <a:r>
              <a:rPr lang="de-DE" altLang="de-DE" dirty="0"/>
              <a:t> nach Zahlen, orientiert an der Systematik der </a:t>
            </a:r>
            <a:r>
              <a:rPr lang="de-DE" altLang="de-DE" i="1" dirty="0"/>
              <a:t>American </a:t>
            </a:r>
            <a:r>
              <a:rPr lang="de-DE" altLang="de-DE" i="1" dirty="0" err="1"/>
              <a:t>Mathematical</a:t>
            </a:r>
            <a:r>
              <a:rPr lang="de-DE" altLang="de-DE" i="1" dirty="0"/>
              <a:t> Society</a:t>
            </a:r>
            <a:r>
              <a:rPr lang="de-DE" altLang="de-DE" dirty="0"/>
              <a:t>) – beschränkt nur auf den Bestand des Mathematischen Institutes</a:t>
            </a:r>
          </a:p>
          <a:p>
            <a:pPr marL="0" indent="0">
              <a:buNone/>
            </a:pPr>
            <a:endParaRPr lang="de-DE" dirty="0"/>
          </a:p>
        </p:txBody>
      </p:sp>
      <p:sp>
        <p:nvSpPr>
          <p:cNvPr id="4" name="Datumsplatzhalter 3">
            <a:extLst>
              <a:ext uri="{FF2B5EF4-FFF2-40B4-BE49-F238E27FC236}">
                <a16:creationId xmlns:a16="http://schemas.microsoft.com/office/drawing/2014/main" id="{84BEFC53-B98A-8D85-4243-9EC3181559AE}"/>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20717384-4B93-FBD5-B4CE-6071A98ABAE6}"/>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D6191C5A-8443-609C-A3C7-F6B727DFC5E1}"/>
              </a:ext>
            </a:extLst>
          </p:cNvPr>
          <p:cNvSpPr>
            <a:spLocks noGrp="1"/>
          </p:cNvSpPr>
          <p:nvPr>
            <p:ph type="sldNum" sz="quarter" idx="14"/>
          </p:nvPr>
        </p:nvSpPr>
        <p:spPr/>
        <p:txBody>
          <a:bodyPr/>
          <a:lstStyle/>
          <a:p>
            <a:fld id="{A8BF270F-3850-4C3D-9704-E2E5588A27D4}" type="slidenum">
              <a:rPr lang="de-DE" smtClean="0"/>
              <a:pPr/>
              <a:t>19</a:t>
            </a:fld>
            <a:endParaRPr lang="de-DE" dirty="0"/>
          </a:p>
        </p:txBody>
      </p:sp>
    </p:spTree>
    <p:extLst>
      <p:ext uri="{BB962C8B-B14F-4D97-AF65-F5344CB8AC3E}">
        <p14:creationId xmlns:p14="http://schemas.microsoft.com/office/powerpoint/2010/main" val="324554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C8187476-6AFD-6E21-E4E2-E706DE590AED}"/>
              </a:ext>
            </a:extLst>
          </p:cNvPr>
          <p:cNvSpPr>
            <a:spLocks noGrp="1"/>
          </p:cNvSpPr>
          <p:nvPr>
            <p:ph type="body" sz="quarter" idx="11"/>
          </p:nvPr>
        </p:nvSpPr>
        <p:spPr>
          <a:xfrm>
            <a:off x="1266179" y="682930"/>
            <a:ext cx="7596000" cy="3970318"/>
          </a:xfrm>
        </p:spPr>
        <p:txBody>
          <a:bodyPr/>
          <a:lstStyle/>
          <a:p>
            <a:r>
              <a:rPr lang="de-DE" dirty="0"/>
              <a:t>Überblick über die wichtigsten wissenschaftlichen Publikationsformen</a:t>
            </a:r>
          </a:p>
          <a:p>
            <a:pPr lvl="1"/>
            <a:r>
              <a:rPr lang="de-DE" dirty="0"/>
              <a:t>Bücher</a:t>
            </a:r>
          </a:p>
          <a:p>
            <a:pPr lvl="1"/>
            <a:r>
              <a:rPr lang="de-DE" dirty="0"/>
              <a:t>Zeitschriften</a:t>
            </a:r>
          </a:p>
          <a:p>
            <a:pPr lvl="1"/>
            <a:r>
              <a:rPr lang="de-DE" dirty="0"/>
              <a:t>Selbstständige / Unselbstständige Literatur</a:t>
            </a:r>
          </a:p>
          <a:p>
            <a:r>
              <a:rPr lang="de-DE" dirty="0"/>
              <a:t>Überblick über die Informationsmittel</a:t>
            </a:r>
          </a:p>
          <a:p>
            <a:pPr lvl="1"/>
            <a:r>
              <a:rPr lang="de-DE" dirty="0"/>
              <a:t>Besuch in der Bibliothek</a:t>
            </a:r>
          </a:p>
          <a:p>
            <a:pPr lvl="1"/>
            <a:r>
              <a:rPr lang="de-DE" dirty="0"/>
              <a:t>Bibliothekskataloge</a:t>
            </a:r>
          </a:p>
          <a:p>
            <a:pPr lvl="1"/>
            <a:r>
              <a:rPr lang="de-DE" dirty="0"/>
              <a:t>Internet / Datenbanken / Bibliographien</a:t>
            </a:r>
          </a:p>
          <a:p>
            <a:r>
              <a:rPr lang="de-DE" dirty="0"/>
              <a:t>Suchstrategien</a:t>
            </a:r>
          </a:p>
          <a:p>
            <a:pPr lvl="1"/>
            <a:r>
              <a:rPr lang="de-DE" dirty="0"/>
              <a:t>Ermittlung des Informationsbedarfes</a:t>
            </a:r>
          </a:p>
          <a:p>
            <a:pPr lvl="1"/>
            <a:r>
              <a:rPr lang="de-DE" dirty="0"/>
              <a:t>Auswahl der Informationsmittel</a:t>
            </a:r>
          </a:p>
          <a:p>
            <a:pPr lvl="1"/>
            <a:r>
              <a:rPr lang="de-DE" dirty="0"/>
              <a:t>Suchvorgang konkret (inhaltlich / formal)</a:t>
            </a:r>
          </a:p>
        </p:txBody>
      </p:sp>
      <p:sp>
        <p:nvSpPr>
          <p:cNvPr id="4" name="Fußzeilenplatzhalter 3">
            <a:extLst>
              <a:ext uri="{FF2B5EF4-FFF2-40B4-BE49-F238E27FC236}">
                <a16:creationId xmlns:a16="http://schemas.microsoft.com/office/drawing/2014/main" id="{5B1F4102-F975-9511-044B-1527F7D92393}"/>
              </a:ext>
            </a:extLst>
          </p:cNvPr>
          <p:cNvSpPr>
            <a:spLocks noGrp="1"/>
          </p:cNvSpPr>
          <p:nvPr>
            <p:ph type="ftr" sz="quarter" idx="13"/>
          </p:nvPr>
        </p:nvSpPr>
        <p:spPr/>
        <p:txBody>
          <a:bodyPr/>
          <a:lstStyle/>
          <a:p>
            <a:r>
              <a:rPr lang="de-DE" dirty="0"/>
              <a:t>Kurzpräsentation zu Literaturrecherche</a:t>
            </a:r>
          </a:p>
        </p:txBody>
      </p:sp>
      <p:sp>
        <p:nvSpPr>
          <p:cNvPr id="5" name="Foliennummernplatzhalter 4">
            <a:extLst>
              <a:ext uri="{FF2B5EF4-FFF2-40B4-BE49-F238E27FC236}">
                <a16:creationId xmlns:a16="http://schemas.microsoft.com/office/drawing/2014/main" id="{79D294FE-14C6-244F-2FCE-9A7A28E3A853}"/>
              </a:ext>
            </a:extLst>
          </p:cNvPr>
          <p:cNvSpPr>
            <a:spLocks noGrp="1"/>
          </p:cNvSpPr>
          <p:nvPr>
            <p:ph type="sldNum" sz="quarter" idx="14"/>
          </p:nvPr>
        </p:nvSpPr>
        <p:spPr/>
        <p:txBody>
          <a:bodyPr/>
          <a:lstStyle/>
          <a:p>
            <a:fld id="{A8BF270F-3850-4C3D-9704-E2E5588A27D4}" type="slidenum">
              <a:rPr lang="de-DE" smtClean="0"/>
              <a:pPr/>
              <a:t>2</a:t>
            </a:fld>
            <a:endParaRPr lang="de-DE" dirty="0"/>
          </a:p>
        </p:txBody>
      </p:sp>
      <p:sp>
        <p:nvSpPr>
          <p:cNvPr id="6" name="Datumsplatzhalter 5">
            <a:extLst>
              <a:ext uri="{FF2B5EF4-FFF2-40B4-BE49-F238E27FC236}">
                <a16:creationId xmlns:a16="http://schemas.microsoft.com/office/drawing/2014/main" id="{06B04C97-62C7-8ABC-0B50-297EAD8CE85F}"/>
              </a:ext>
            </a:extLst>
          </p:cNvPr>
          <p:cNvSpPr>
            <a:spLocks noGrp="1"/>
          </p:cNvSpPr>
          <p:nvPr>
            <p:ph type="dt" sz="half" idx="12"/>
          </p:nvPr>
        </p:nvSpPr>
        <p:spPr/>
        <p:txBody>
          <a:bodyPr/>
          <a:lstStyle/>
          <a:p>
            <a:r>
              <a:rPr lang="de-DE"/>
              <a:t>2026</a:t>
            </a:r>
            <a:endParaRPr lang="de-DE" dirty="0"/>
          </a:p>
        </p:txBody>
      </p:sp>
    </p:spTree>
    <p:extLst>
      <p:ext uri="{BB962C8B-B14F-4D97-AF65-F5344CB8AC3E}">
        <p14:creationId xmlns:p14="http://schemas.microsoft.com/office/powerpoint/2010/main" val="2838394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22BE5DB-8C12-F6D2-E2A7-8A968684EFC9}"/>
              </a:ext>
            </a:extLst>
          </p:cNvPr>
          <p:cNvSpPr>
            <a:spLocks noGrp="1"/>
          </p:cNvSpPr>
          <p:nvPr>
            <p:ph sz="quarter" idx="10"/>
          </p:nvPr>
        </p:nvSpPr>
        <p:spPr/>
        <p:txBody>
          <a:bodyPr/>
          <a:lstStyle/>
          <a:p>
            <a:r>
              <a:rPr lang="de-DE" altLang="de-DE" dirty="0"/>
              <a:t>Suchstrategien</a:t>
            </a:r>
            <a:endParaRPr lang="de-DE" dirty="0"/>
          </a:p>
        </p:txBody>
      </p:sp>
      <p:sp>
        <p:nvSpPr>
          <p:cNvPr id="3" name="Textplatzhalter 2">
            <a:extLst>
              <a:ext uri="{FF2B5EF4-FFF2-40B4-BE49-F238E27FC236}">
                <a16:creationId xmlns:a16="http://schemas.microsoft.com/office/drawing/2014/main" id="{ABE41C37-6FDD-0663-4099-8F79FC813491}"/>
              </a:ext>
            </a:extLst>
          </p:cNvPr>
          <p:cNvSpPr>
            <a:spLocks noGrp="1"/>
          </p:cNvSpPr>
          <p:nvPr>
            <p:ph type="body" sz="quarter" idx="11"/>
          </p:nvPr>
        </p:nvSpPr>
        <p:spPr>
          <a:xfrm>
            <a:off x="1260000" y="1634400"/>
            <a:ext cx="7596000" cy="3642023"/>
          </a:xfrm>
        </p:spPr>
        <p:txBody>
          <a:bodyPr/>
          <a:lstStyle/>
          <a:p>
            <a:pPr marL="0" indent="0">
              <a:buNone/>
            </a:pPr>
            <a:r>
              <a:rPr lang="de-DE" altLang="de-DE" dirty="0"/>
              <a:t>Suchvorgang: Inhaltliche Suche/2:</a:t>
            </a:r>
          </a:p>
          <a:p>
            <a:pPr>
              <a:buFont typeface="Wingdings" panose="05000000000000000000" pitchFamily="2" charset="2"/>
              <a:buNone/>
            </a:pPr>
            <a:r>
              <a:rPr lang="de-DE" altLang="de-DE" sz="1400" dirty="0"/>
              <a:t>Die inhaltliche (und auch formale) Suche nach unselbständiger Literatur (Zeitschriftenaufsätze, Aufsätze aus einem Sammelband, z.B. Kongressbericht) erfolgt in den Datenbanken (Bibliographien):</a:t>
            </a:r>
          </a:p>
          <a:p>
            <a:pPr>
              <a:buFont typeface="Wingdings" panose="05000000000000000000" pitchFamily="2" charset="2"/>
              <a:buNone/>
            </a:pPr>
            <a:endParaRPr lang="de-DE" altLang="de-DE" sz="1400" dirty="0"/>
          </a:p>
          <a:p>
            <a:r>
              <a:rPr lang="de-DE" altLang="de-DE" sz="1400" dirty="0" err="1">
                <a:hlinkClick r:id="rId2"/>
              </a:rPr>
              <a:t>MathSciNet</a:t>
            </a:r>
            <a:r>
              <a:rPr lang="de-DE" altLang="de-DE" sz="1400" dirty="0"/>
              <a:t>  („</a:t>
            </a:r>
            <a:r>
              <a:rPr lang="de-DE" altLang="de-DE" sz="1400" dirty="0" err="1"/>
              <a:t>Mathematical</a:t>
            </a:r>
            <a:r>
              <a:rPr lang="de-DE" altLang="de-DE" sz="1400" dirty="0"/>
              <a:t> </a:t>
            </a:r>
            <a:r>
              <a:rPr lang="de-DE" altLang="de-DE" sz="1400" dirty="0" err="1"/>
              <a:t>reviews</a:t>
            </a:r>
            <a:r>
              <a:rPr lang="de-DE" altLang="de-DE" sz="1400" dirty="0"/>
              <a:t>“ on </a:t>
            </a:r>
            <a:r>
              <a:rPr lang="de-DE" altLang="de-DE" sz="1400" dirty="0" err="1"/>
              <a:t>the</a:t>
            </a:r>
            <a:r>
              <a:rPr lang="de-DE" altLang="de-DE" sz="1400" dirty="0"/>
              <a:t> web)</a:t>
            </a:r>
          </a:p>
          <a:p>
            <a:r>
              <a:rPr lang="de-DE" altLang="de-DE" sz="1400" dirty="0" err="1">
                <a:hlinkClick r:id="rId3"/>
              </a:rPr>
              <a:t>zbMATH</a:t>
            </a:r>
            <a:r>
              <a:rPr lang="de-DE" altLang="de-DE" sz="1400" dirty="0">
                <a:hlinkClick r:id="rId3"/>
              </a:rPr>
              <a:t> Open</a:t>
            </a:r>
            <a:r>
              <a:rPr lang="de-DE" altLang="de-DE" sz="1400" dirty="0"/>
              <a:t> (</a:t>
            </a:r>
            <a:r>
              <a:rPr lang="de-DE" altLang="de-DE" sz="1400" dirty="0" err="1"/>
              <a:t>Referateorgan</a:t>
            </a:r>
            <a:r>
              <a:rPr lang="de-DE" altLang="de-DE" sz="1400" dirty="0"/>
              <a:t> der Mathematik, </a:t>
            </a:r>
            <a:br>
              <a:rPr lang="de-DE" altLang="de-DE" sz="1400" dirty="0"/>
            </a:br>
            <a:r>
              <a:rPr lang="de-DE" altLang="de-DE" sz="1400" dirty="0"/>
              <a:t>	           hervorgegangen aus dem früheren „Zentralblatt Mathematik“)</a:t>
            </a:r>
          </a:p>
          <a:p>
            <a:r>
              <a:rPr lang="de-DE" altLang="de-DE" sz="1400" dirty="0" err="1">
                <a:hlinkClick r:id="rId4"/>
              </a:rPr>
              <a:t>arXiv</a:t>
            </a:r>
            <a:r>
              <a:rPr lang="de-DE" altLang="de-DE" sz="1400" dirty="0"/>
              <a:t> (</a:t>
            </a:r>
            <a:r>
              <a:rPr lang="en-US" sz="1400" dirty="0" err="1"/>
              <a:t>offenes</a:t>
            </a:r>
            <a:r>
              <a:rPr lang="en-US" sz="1400" dirty="0"/>
              <a:t>, </a:t>
            </a:r>
            <a:r>
              <a:rPr lang="en-US" sz="1400" dirty="0" err="1"/>
              <a:t>frei</a:t>
            </a:r>
            <a:r>
              <a:rPr lang="en-US" sz="1400" dirty="0"/>
              <a:t> </a:t>
            </a:r>
            <a:r>
              <a:rPr lang="en-US" sz="1400" dirty="0" err="1"/>
              <a:t>zugängliches</a:t>
            </a:r>
            <a:r>
              <a:rPr lang="en-US" sz="1400" dirty="0"/>
              <a:t> Online-Repository)</a:t>
            </a:r>
            <a:endParaRPr lang="de-DE" altLang="de-DE" sz="1400" dirty="0"/>
          </a:p>
          <a:p>
            <a:pPr>
              <a:buFont typeface="Wingdings" panose="05000000000000000000" pitchFamily="2" charset="2"/>
              <a:buNone/>
            </a:pPr>
            <a:br>
              <a:rPr lang="de-DE" altLang="de-DE" sz="1400" dirty="0"/>
            </a:br>
            <a:r>
              <a:rPr lang="de-DE" altLang="de-DE" sz="1400" dirty="0"/>
              <a:t>Eine inhaltliche Datenbank-Suche in regelmäßigem Turnus ermöglicht ein stets aktuelles Wissen über den Stand der Forschung auf dem eigenen Forschungsgebiet.</a:t>
            </a:r>
          </a:p>
          <a:p>
            <a:pPr marL="0" indent="0">
              <a:buNone/>
            </a:pPr>
            <a:endParaRPr lang="de-DE" dirty="0"/>
          </a:p>
        </p:txBody>
      </p:sp>
      <p:sp>
        <p:nvSpPr>
          <p:cNvPr id="4" name="Datumsplatzhalter 3">
            <a:extLst>
              <a:ext uri="{FF2B5EF4-FFF2-40B4-BE49-F238E27FC236}">
                <a16:creationId xmlns:a16="http://schemas.microsoft.com/office/drawing/2014/main" id="{036A8E0F-3CCB-30C1-9299-43F641C722E3}"/>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68C2F5F7-7509-FECE-8C1F-59B661836363}"/>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BBC55D0E-2341-D197-D7C8-57B5D5D83C01}"/>
              </a:ext>
            </a:extLst>
          </p:cNvPr>
          <p:cNvSpPr>
            <a:spLocks noGrp="1"/>
          </p:cNvSpPr>
          <p:nvPr>
            <p:ph type="sldNum" sz="quarter" idx="14"/>
          </p:nvPr>
        </p:nvSpPr>
        <p:spPr/>
        <p:txBody>
          <a:bodyPr/>
          <a:lstStyle/>
          <a:p>
            <a:fld id="{A8BF270F-3850-4C3D-9704-E2E5588A27D4}" type="slidenum">
              <a:rPr lang="de-DE" smtClean="0"/>
              <a:pPr/>
              <a:t>20</a:t>
            </a:fld>
            <a:endParaRPr lang="de-DE" dirty="0"/>
          </a:p>
        </p:txBody>
      </p:sp>
    </p:spTree>
    <p:extLst>
      <p:ext uri="{BB962C8B-B14F-4D97-AF65-F5344CB8AC3E}">
        <p14:creationId xmlns:p14="http://schemas.microsoft.com/office/powerpoint/2010/main" val="2677132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C3773-E542-3197-9A0C-788DAA9DE6F6}"/>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AB232E29-0F82-D607-4A81-55B976C84DB0}"/>
              </a:ext>
            </a:extLst>
          </p:cNvPr>
          <p:cNvSpPr>
            <a:spLocks noGrp="1"/>
          </p:cNvSpPr>
          <p:nvPr>
            <p:ph sz="quarter" idx="10"/>
          </p:nvPr>
        </p:nvSpPr>
        <p:spPr/>
        <p:txBody>
          <a:bodyPr/>
          <a:lstStyle/>
          <a:p>
            <a:r>
              <a:rPr lang="de-DE" dirty="0"/>
              <a:t>Suchstrategien</a:t>
            </a:r>
          </a:p>
        </p:txBody>
      </p:sp>
      <p:sp>
        <p:nvSpPr>
          <p:cNvPr id="3" name="Textplatzhalter 2">
            <a:extLst>
              <a:ext uri="{FF2B5EF4-FFF2-40B4-BE49-F238E27FC236}">
                <a16:creationId xmlns:a16="http://schemas.microsoft.com/office/drawing/2014/main" id="{1832CD7A-3C81-F954-7613-687B713D78FE}"/>
              </a:ext>
            </a:extLst>
          </p:cNvPr>
          <p:cNvSpPr>
            <a:spLocks noGrp="1"/>
          </p:cNvSpPr>
          <p:nvPr>
            <p:ph type="body" sz="quarter" idx="11"/>
          </p:nvPr>
        </p:nvSpPr>
        <p:spPr>
          <a:xfrm>
            <a:off x="1260000" y="1634400"/>
            <a:ext cx="7596000" cy="1497846"/>
          </a:xfrm>
        </p:spPr>
        <p:txBody>
          <a:bodyPr/>
          <a:lstStyle/>
          <a:p>
            <a:r>
              <a:rPr lang="de-DE" altLang="de-DE" dirty="0"/>
              <a:t>Suchvorgang: Formale Suche/1:</a:t>
            </a:r>
          </a:p>
          <a:p>
            <a:pPr eaLnBrk="1" hangingPunct="1">
              <a:buFont typeface="Wingdings" panose="05000000000000000000" pitchFamily="2" charset="2"/>
              <a:buNone/>
            </a:pPr>
            <a:r>
              <a:rPr lang="de-DE" altLang="de-DE" sz="1400" dirty="0"/>
              <a:t>	</a:t>
            </a:r>
            <a:r>
              <a:rPr lang="de-DE" altLang="de-DE" sz="1600" dirty="0"/>
              <a:t>Wenn man bereits konkrete Angaben zu der gesuchten Literatur hat, </a:t>
            </a:r>
            <a:br>
              <a:rPr lang="de-DE" altLang="de-DE" sz="1600" dirty="0"/>
            </a:br>
            <a:r>
              <a:rPr lang="de-DE" altLang="de-DE" sz="1600" dirty="0"/>
              <a:t>z. B. den Autor oder den Titel eines Werkes, dann kann man gezielt nach diesen Angaben in den entsprechenden Suchfeldern im Katalog recherchieren.</a:t>
            </a:r>
          </a:p>
          <a:p>
            <a:pPr marL="0" indent="0">
              <a:buNone/>
            </a:pPr>
            <a:endParaRPr lang="de-DE" dirty="0"/>
          </a:p>
        </p:txBody>
      </p:sp>
      <p:sp>
        <p:nvSpPr>
          <p:cNvPr id="4" name="Datumsplatzhalter 3">
            <a:extLst>
              <a:ext uri="{FF2B5EF4-FFF2-40B4-BE49-F238E27FC236}">
                <a16:creationId xmlns:a16="http://schemas.microsoft.com/office/drawing/2014/main" id="{B9C3D611-4EB2-EB4A-BE96-9D369F7C0279}"/>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441F3002-96A5-7E1B-F212-98ACBEF208AF}"/>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ECB4A710-9F52-455F-8064-FC6C84987932}"/>
              </a:ext>
            </a:extLst>
          </p:cNvPr>
          <p:cNvSpPr>
            <a:spLocks noGrp="1"/>
          </p:cNvSpPr>
          <p:nvPr>
            <p:ph type="sldNum" sz="quarter" idx="14"/>
          </p:nvPr>
        </p:nvSpPr>
        <p:spPr/>
        <p:txBody>
          <a:bodyPr/>
          <a:lstStyle/>
          <a:p>
            <a:fld id="{A8BF270F-3850-4C3D-9704-E2E5588A27D4}" type="slidenum">
              <a:rPr lang="de-DE" smtClean="0"/>
              <a:pPr/>
              <a:t>21</a:t>
            </a:fld>
            <a:endParaRPr lang="de-DE" dirty="0"/>
          </a:p>
        </p:txBody>
      </p:sp>
    </p:spTree>
    <p:extLst>
      <p:ext uri="{BB962C8B-B14F-4D97-AF65-F5344CB8AC3E}">
        <p14:creationId xmlns:p14="http://schemas.microsoft.com/office/powerpoint/2010/main" val="1439295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438706E-0672-4643-81B8-A94DB3BC4000}"/>
              </a:ext>
            </a:extLst>
          </p:cNvPr>
          <p:cNvSpPr>
            <a:spLocks noGrp="1"/>
          </p:cNvSpPr>
          <p:nvPr>
            <p:ph sz="quarter" idx="10"/>
          </p:nvPr>
        </p:nvSpPr>
        <p:spPr/>
        <p:txBody>
          <a:bodyPr/>
          <a:lstStyle/>
          <a:p>
            <a:r>
              <a:rPr lang="de-DE" dirty="0"/>
              <a:t>Suchstrategien</a:t>
            </a:r>
          </a:p>
        </p:txBody>
      </p:sp>
      <p:sp>
        <p:nvSpPr>
          <p:cNvPr id="3" name="Textplatzhalter 2">
            <a:extLst>
              <a:ext uri="{FF2B5EF4-FFF2-40B4-BE49-F238E27FC236}">
                <a16:creationId xmlns:a16="http://schemas.microsoft.com/office/drawing/2014/main" id="{03EF75F8-E488-4CEE-773D-6CCA237C669E}"/>
              </a:ext>
            </a:extLst>
          </p:cNvPr>
          <p:cNvSpPr>
            <a:spLocks noGrp="1"/>
          </p:cNvSpPr>
          <p:nvPr>
            <p:ph type="body" sz="quarter" idx="11"/>
          </p:nvPr>
        </p:nvSpPr>
        <p:spPr>
          <a:xfrm>
            <a:off x="1260000" y="1634400"/>
            <a:ext cx="7596000" cy="2944396"/>
          </a:xfrm>
        </p:spPr>
        <p:txBody>
          <a:bodyPr/>
          <a:lstStyle/>
          <a:p>
            <a:pPr marL="0" indent="0" eaLnBrk="1" hangingPunct="1">
              <a:buNone/>
            </a:pPr>
            <a:r>
              <a:rPr lang="de-DE" altLang="de-DE" dirty="0"/>
              <a:t>Suchvorgang: Formale Suche/2:</a:t>
            </a:r>
          </a:p>
          <a:p>
            <a:pPr eaLnBrk="1" hangingPunct="1">
              <a:buFont typeface="Wingdings" panose="05000000000000000000" pitchFamily="2" charset="2"/>
              <a:buNone/>
            </a:pPr>
            <a:r>
              <a:rPr lang="de-DE" altLang="de-DE" sz="1600" dirty="0"/>
              <a:t>Die wichtigen Suchfelder sind:</a:t>
            </a:r>
          </a:p>
          <a:p>
            <a:pPr eaLnBrk="1" hangingPunct="1"/>
            <a:r>
              <a:rPr lang="de-DE" altLang="de-DE" sz="1600" dirty="0"/>
              <a:t>„</a:t>
            </a:r>
            <a:r>
              <a:rPr lang="de-DE" altLang="de-DE" sz="1600" b="1" dirty="0"/>
              <a:t>Autor</a:t>
            </a:r>
            <a:r>
              <a:rPr lang="de-DE" altLang="de-DE" sz="1600" dirty="0"/>
              <a:t>“ (oder „Verfasser“ oder „Person“): </a:t>
            </a:r>
            <a:br>
              <a:rPr lang="de-DE" altLang="de-DE" dirty="0"/>
            </a:br>
            <a:r>
              <a:rPr lang="de-DE" altLang="de-DE" sz="1400" dirty="0"/>
              <a:t>Hier wird nach dem Autor oder Herausgeber eines Buches gesucht. </a:t>
            </a:r>
          </a:p>
          <a:p>
            <a:pPr eaLnBrk="1" hangingPunct="1"/>
            <a:r>
              <a:rPr lang="de-DE" altLang="de-DE" sz="1600" dirty="0"/>
              <a:t>„</a:t>
            </a:r>
            <a:r>
              <a:rPr lang="de-DE" altLang="de-DE" sz="1600" b="1" dirty="0"/>
              <a:t>Titel</a:t>
            </a:r>
            <a:r>
              <a:rPr lang="de-DE" altLang="de-DE" sz="1600" dirty="0"/>
              <a:t>“ (auch „Stichwort“ oder „Titelwörter“): </a:t>
            </a:r>
            <a:br>
              <a:rPr lang="de-DE" altLang="de-DE" dirty="0"/>
            </a:br>
            <a:r>
              <a:rPr lang="de-DE" altLang="de-DE" sz="1400" dirty="0"/>
              <a:t>Hier sucht man nach einem Wort, das so direkt im Titel auftaucht</a:t>
            </a:r>
          </a:p>
          <a:p>
            <a:pPr eaLnBrk="1" hangingPunct="1"/>
            <a:r>
              <a:rPr lang="de-DE" altLang="de-DE" sz="1600" dirty="0"/>
              <a:t>„</a:t>
            </a:r>
            <a:r>
              <a:rPr lang="de-DE" altLang="de-DE" sz="1600" b="1" dirty="0"/>
              <a:t>Schnellsuche</a:t>
            </a:r>
            <a:r>
              <a:rPr lang="de-DE" altLang="de-DE" sz="1600" dirty="0"/>
              <a:t>“ (oder „Freitext“ oder „</a:t>
            </a:r>
            <a:r>
              <a:rPr lang="de-DE" altLang="de-DE" sz="1600" dirty="0" err="1"/>
              <a:t>One</a:t>
            </a:r>
            <a:r>
              <a:rPr lang="de-DE" altLang="de-DE" sz="1600" dirty="0"/>
              <a:t>-line </a:t>
            </a:r>
            <a:r>
              <a:rPr lang="de-DE" altLang="de-DE" sz="1600" dirty="0" err="1"/>
              <a:t>search</a:t>
            </a:r>
            <a:r>
              <a:rPr lang="de-DE" altLang="de-DE" sz="1600" dirty="0"/>
              <a:t>“):</a:t>
            </a:r>
            <a:r>
              <a:rPr lang="de-DE" altLang="de-DE" dirty="0"/>
              <a:t> </a:t>
            </a:r>
            <a:br>
              <a:rPr lang="de-DE" altLang="de-DE" dirty="0"/>
            </a:br>
            <a:r>
              <a:rPr lang="de-DE" altLang="de-DE" sz="1400" dirty="0"/>
              <a:t>Hier kann man gleichzeitig (mit der UND-Verknüpfung) nach Autoren-, Titel- und Schlagwörter suchen</a:t>
            </a:r>
          </a:p>
          <a:p>
            <a:endParaRPr lang="de-DE" dirty="0"/>
          </a:p>
        </p:txBody>
      </p:sp>
      <p:sp>
        <p:nvSpPr>
          <p:cNvPr id="4" name="Datumsplatzhalter 3">
            <a:extLst>
              <a:ext uri="{FF2B5EF4-FFF2-40B4-BE49-F238E27FC236}">
                <a16:creationId xmlns:a16="http://schemas.microsoft.com/office/drawing/2014/main" id="{34AA329A-BD3A-8826-C79B-571B45420FCD}"/>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B625598B-844A-886E-AF19-9E5121627174}"/>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6AEB0834-E90E-9786-20FF-97B88FDCA043}"/>
              </a:ext>
            </a:extLst>
          </p:cNvPr>
          <p:cNvSpPr>
            <a:spLocks noGrp="1"/>
          </p:cNvSpPr>
          <p:nvPr>
            <p:ph type="sldNum" sz="quarter" idx="14"/>
          </p:nvPr>
        </p:nvSpPr>
        <p:spPr/>
        <p:txBody>
          <a:bodyPr/>
          <a:lstStyle/>
          <a:p>
            <a:fld id="{A8BF270F-3850-4C3D-9704-E2E5588A27D4}" type="slidenum">
              <a:rPr lang="de-DE" smtClean="0"/>
              <a:pPr/>
              <a:t>22</a:t>
            </a:fld>
            <a:endParaRPr lang="de-DE" dirty="0"/>
          </a:p>
        </p:txBody>
      </p:sp>
    </p:spTree>
    <p:extLst>
      <p:ext uri="{BB962C8B-B14F-4D97-AF65-F5344CB8AC3E}">
        <p14:creationId xmlns:p14="http://schemas.microsoft.com/office/powerpoint/2010/main" val="3016952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FE2E788-8298-C755-D658-D5A901ADF73C}"/>
              </a:ext>
            </a:extLst>
          </p:cNvPr>
          <p:cNvSpPr>
            <a:spLocks noGrp="1"/>
          </p:cNvSpPr>
          <p:nvPr>
            <p:ph sz="quarter" idx="10"/>
          </p:nvPr>
        </p:nvSpPr>
        <p:spPr/>
        <p:txBody>
          <a:bodyPr/>
          <a:lstStyle/>
          <a:p>
            <a:r>
              <a:rPr lang="de-DE" dirty="0"/>
              <a:t>Suchstrategien</a:t>
            </a:r>
          </a:p>
        </p:txBody>
      </p:sp>
      <p:sp>
        <p:nvSpPr>
          <p:cNvPr id="3" name="Textplatzhalter 2">
            <a:extLst>
              <a:ext uri="{FF2B5EF4-FFF2-40B4-BE49-F238E27FC236}">
                <a16:creationId xmlns:a16="http://schemas.microsoft.com/office/drawing/2014/main" id="{130220C2-C39A-B787-47AE-A0AE8489A9EE}"/>
              </a:ext>
            </a:extLst>
          </p:cNvPr>
          <p:cNvSpPr>
            <a:spLocks noGrp="1"/>
          </p:cNvSpPr>
          <p:nvPr>
            <p:ph type="body" sz="quarter" idx="11"/>
          </p:nvPr>
        </p:nvSpPr>
        <p:spPr>
          <a:xfrm>
            <a:off x="1260000" y="1634400"/>
            <a:ext cx="7596000" cy="2893100"/>
          </a:xfrm>
        </p:spPr>
        <p:txBody>
          <a:bodyPr/>
          <a:lstStyle/>
          <a:p>
            <a:pPr marL="0" indent="0">
              <a:buNone/>
            </a:pPr>
            <a:r>
              <a:rPr lang="de-DE" dirty="0"/>
              <a:t>Suchvorgang: Formale Suche/3: </a:t>
            </a:r>
          </a:p>
          <a:p>
            <a:pPr marL="0" indent="0">
              <a:buNone/>
            </a:pPr>
            <a:r>
              <a:rPr lang="de-DE" sz="1600" dirty="0"/>
              <a:t>Beispiele von Angaben in einer Literaturliste</a:t>
            </a:r>
          </a:p>
          <a:p>
            <a:pPr marL="0" indent="0">
              <a:buNone/>
            </a:pPr>
            <a:endParaRPr lang="de-DE" sz="1600" dirty="0"/>
          </a:p>
          <a:p>
            <a:pPr marL="85725" indent="0">
              <a:buNone/>
            </a:pPr>
            <a:r>
              <a:rPr lang="en-US" sz="1400" dirty="0"/>
              <a:t>* Nagel, Rainer; Schaefer, Helmut H.: Aspects of positivity in functional analysis. – Amsterdam : North-Holland, 1986</a:t>
            </a:r>
          </a:p>
          <a:p>
            <a:pPr marL="85725" indent="0">
              <a:buNone/>
            </a:pPr>
            <a:r>
              <a:rPr lang="de-DE" sz="1400" dirty="0"/>
              <a:t>* Mengenlehre / hrsg. von Ulrich Felgner. – Darmstadt : </a:t>
            </a:r>
            <a:r>
              <a:rPr lang="de-DE" sz="1400" dirty="0" err="1"/>
              <a:t>Wissenschaftl</a:t>
            </a:r>
            <a:r>
              <a:rPr lang="de-DE" sz="1400" dirty="0"/>
              <a:t>. Buchgesell., 1979</a:t>
            </a:r>
          </a:p>
          <a:p>
            <a:pPr marL="85725" indent="0">
              <a:buNone/>
            </a:pPr>
            <a:r>
              <a:rPr lang="en-US" sz="1400" dirty="0"/>
              <a:t>* Nagel, Rainer; Poland, Jan: The critical spectrum of a strongly continuous semigroup, in:  Adv. Math. 152 (2000), S. 120-133</a:t>
            </a:r>
          </a:p>
          <a:p>
            <a:pPr marL="85725" indent="0">
              <a:buNone/>
            </a:pPr>
            <a:r>
              <a:rPr lang="en-US" sz="1400" dirty="0"/>
              <a:t>* Cherlin, Gregory; </a:t>
            </a:r>
            <a:r>
              <a:rPr lang="en-US" sz="1400" dirty="0" err="1"/>
              <a:t>Felgner</a:t>
            </a:r>
            <a:r>
              <a:rPr lang="en-US" sz="1400" dirty="0"/>
              <a:t>, Ulrich: Homogeneous finite groups, in: J. London Math. Soc. (2) 62 (2000) no. 3, 784-794</a:t>
            </a:r>
          </a:p>
        </p:txBody>
      </p:sp>
      <p:sp>
        <p:nvSpPr>
          <p:cNvPr id="4" name="Datumsplatzhalter 3">
            <a:extLst>
              <a:ext uri="{FF2B5EF4-FFF2-40B4-BE49-F238E27FC236}">
                <a16:creationId xmlns:a16="http://schemas.microsoft.com/office/drawing/2014/main" id="{ECC3B41F-8F91-5C65-4F82-F03CB5F7DD5C}"/>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FD5A5781-B837-59E4-0EF3-DFFEB4CDDC77}"/>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FF428AE1-BBBB-BBBF-CEC6-B65A85C0C5FC}"/>
              </a:ext>
            </a:extLst>
          </p:cNvPr>
          <p:cNvSpPr>
            <a:spLocks noGrp="1"/>
          </p:cNvSpPr>
          <p:nvPr>
            <p:ph type="sldNum" sz="quarter" idx="14"/>
          </p:nvPr>
        </p:nvSpPr>
        <p:spPr/>
        <p:txBody>
          <a:bodyPr/>
          <a:lstStyle/>
          <a:p>
            <a:fld id="{A8BF270F-3850-4C3D-9704-E2E5588A27D4}" type="slidenum">
              <a:rPr lang="de-DE" smtClean="0"/>
              <a:pPr/>
              <a:t>23</a:t>
            </a:fld>
            <a:endParaRPr lang="de-DE" dirty="0"/>
          </a:p>
        </p:txBody>
      </p:sp>
    </p:spTree>
    <p:extLst>
      <p:ext uri="{BB962C8B-B14F-4D97-AF65-F5344CB8AC3E}">
        <p14:creationId xmlns:p14="http://schemas.microsoft.com/office/powerpoint/2010/main" val="189949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3D1B1E7-94DA-BC2C-1747-3855189F99AA}"/>
              </a:ext>
            </a:extLst>
          </p:cNvPr>
          <p:cNvSpPr>
            <a:spLocks noGrp="1"/>
          </p:cNvSpPr>
          <p:nvPr>
            <p:ph sz="quarter" idx="10"/>
          </p:nvPr>
        </p:nvSpPr>
        <p:spPr/>
        <p:txBody>
          <a:bodyPr/>
          <a:lstStyle/>
          <a:p>
            <a:r>
              <a:rPr lang="de-DE" altLang="de-DE" dirty="0"/>
              <a:t>Suchstrategien</a:t>
            </a:r>
            <a:endParaRPr lang="de-DE" dirty="0"/>
          </a:p>
        </p:txBody>
      </p:sp>
      <p:sp>
        <p:nvSpPr>
          <p:cNvPr id="3" name="Textplatzhalter 2">
            <a:extLst>
              <a:ext uri="{FF2B5EF4-FFF2-40B4-BE49-F238E27FC236}">
                <a16:creationId xmlns:a16="http://schemas.microsoft.com/office/drawing/2014/main" id="{DBD2E21E-0B57-30B4-CE3A-12EF4CC4DDD7}"/>
              </a:ext>
            </a:extLst>
          </p:cNvPr>
          <p:cNvSpPr>
            <a:spLocks noGrp="1"/>
          </p:cNvSpPr>
          <p:nvPr>
            <p:ph type="body" sz="quarter" idx="11"/>
          </p:nvPr>
        </p:nvSpPr>
        <p:spPr>
          <a:xfrm>
            <a:off x="1260000" y="1634400"/>
            <a:ext cx="7596000" cy="3650230"/>
          </a:xfrm>
        </p:spPr>
        <p:txBody>
          <a:bodyPr/>
          <a:lstStyle/>
          <a:p>
            <a:pPr marL="0" indent="0">
              <a:buNone/>
            </a:pPr>
            <a:r>
              <a:rPr lang="de-DE" altLang="de-DE" dirty="0"/>
              <a:t>Suchvorgang: Formale Suche/4:</a:t>
            </a:r>
          </a:p>
          <a:p>
            <a:pPr>
              <a:buFont typeface="Wingdings" panose="05000000000000000000" pitchFamily="2" charset="2"/>
              <a:buNone/>
            </a:pPr>
            <a:r>
              <a:rPr lang="de-DE" altLang="de-DE" sz="1600" dirty="0"/>
              <a:t>Zu beachten bei der formalen Suche für unsere Bibliothek im OPAC </a:t>
            </a:r>
            <a:r>
              <a:rPr lang="de-DE" altLang="de-DE" sz="1600" dirty="0">
                <a:hlinkClick r:id="rId2"/>
              </a:rPr>
              <a:t>Katalog plus</a:t>
            </a:r>
            <a:r>
              <a:rPr lang="de-DE" altLang="de-DE" sz="1600" dirty="0"/>
              <a:t>:    </a:t>
            </a:r>
            <a:r>
              <a:rPr lang="de-DE" altLang="de-DE" dirty="0"/>
              <a:t>    </a:t>
            </a:r>
          </a:p>
          <a:p>
            <a:pPr lvl="1">
              <a:buFontTx/>
              <a:buNone/>
            </a:pPr>
            <a:endParaRPr lang="de-DE" altLang="de-DE" sz="1400" dirty="0"/>
          </a:p>
          <a:p>
            <a:pPr eaLnBrk="1" hangingPunct="1">
              <a:lnSpc>
                <a:spcPct val="90000"/>
              </a:lnSpc>
            </a:pPr>
            <a:r>
              <a:rPr lang="de-DE" altLang="de-DE" sz="1600" dirty="0"/>
              <a:t>Suche nach </a:t>
            </a:r>
            <a:r>
              <a:rPr lang="de-DE" altLang="de-DE" sz="1600" b="1" dirty="0"/>
              <a:t>Büchern</a:t>
            </a:r>
            <a:r>
              <a:rPr lang="de-DE" altLang="de-DE" sz="1600" dirty="0"/>
              <a:t> (Standort und Ausleihstatus unter „Verfügbarkeit“ prüfen)</a:t>
            </a:r>
          </a:p>
          <a:p>
            <a:pPr lvl="1" eaLnBrk="1" hangingPunct="1">
              <a:lnSpc>
                <a:spcPct val="90000"/>
              </a:lnSpc>
            </a:pPr>
            <a:r>
              <a:rPr lang="de-DE" altLang="de-DE" sz="1400" dirty="0"/>
              <a:t>„Signatur“ = Rückenschild des Buches (Standort)</a:t>
            </a:r>
            <a:br>
              <a:rPr lang="de-DE" altLang="de-DE" sz="1400" dirty="0"/>
            </a:br>
            <a:r>
              <a:rPr lang="de-DE" altLang="de-DE" sz="1400" dirty="0"/>
              <a:t>	   -&gt; i.d.R. erste vier Buchstaben des Verfassers</a:t>
            </a:r>
            <a:br>
              <a:rPr lang="de-DE" altLang="de-DE" sz="1400" dirty="0"/>
            </a:br>
            <a:r>
              <a:rPr lang="de-DE" altLang="de-DE" sz="1400" dirty="0"/>
              <a:t>	   -&gt; innerhalb des Verfassers Bände alphabetisch sortiert </a:t>
            </a:r>
            <a:br>
              <a:rPr lang="de-DE" altLang="de-DE" sz="1400" dirty="0"/>
            </a:br>
            <a:r>
              <a:rPr lang="de-DE" altLang="de-DE" sz="1400" dirty="0"/>
              <a:t>ansonsten (wie bspw. bei Sammelbänden mit Herausgebern) i.d.R. des Bandtitels </a:t>
            </a:r>
            <a:br>
              <a:rPr lang="de-DE" altLang="de-DE" sz="1400" dirty="0"/>
            </a:br>
            <a:r>
              <a:rPr lang="de-DE" altLang="de-DE" sz="1400" dirty="0"/>
              <a:t>	   -&gt; in dem Fall vorne oder hinten im Signaturblock eingestellt</a:t>
            </a:r>
          </a:p>
          <a:p>
            <a:pPr lvl="1" eaLnBrk="1" hangingPunct="1">
              <a:lnSpc>
                <a:spcPct val="90000"/>
              </a:lnSpc>
            </a:pPr>
            <a:r>
              <a:rPr lang="de-DE" altLang="de-DE" sz="1400" dirty="0"/>
              <a:t>bei Standort in Lehrstuhlbibliotheken etc. wenden Sie sich zur Einsicht gerne an die jeweilige Lehrperson, das zugehörige Sekretariat, die Ansprechperson des Arbeitskreises o.ä.</a:t>
            </a:r>
          </a:p>
          <a:p>
            <a:pPr lvl="1">
              <a:buFontTx/>
              <a:buNone/>
            </a:pPr>
            <a:endParaRPr lang="de-DE" altLang="de-DE" sz="1400" dirty="0"/>
          </a:p>
          <a:p>
            <a:pPr marL="0" indent="0">
              <a:buNone/>
            </a:pPr>
            <a:endParaRPr lang="de-DE" dirty="0"/>
          </a:p>
        </p:txBody>
      </p:sp>
      <p:sp>
        <p:nvSpPr>
          <p:cNvPr id="4" name="Datumsplatzhalter 3">
            <a:extLst>
              <a:ext uri="{FF2B5EF4-FFF2-40B4-BE49-F238E27FC236}">
                <a16:creationId xmlns:a16="http://schemas.microsoft.com/office/drawing/2014/main" id="{42910C4F-FF53-D7BD-AACA-04892662964E}"/>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745332E2-6B5A-84AF-94E1-D5B47FE0235F}"/>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758E6711-C8AB-9B62-A250-D1907F896691}"/>
              </a:ext>
            </a:extLst>
          </p:cNvPr>
          <p:cNvSpPr>
            <a:spLocks noGrp="1"/>
          </p:cNvSpPr>
          <p:nvPr>
            <p:ph type="sldNum" sz="quarter" idx="14"/>
          </p:nvPr>
        </p:nvSpPr>
        <p:spPr/>
        <p:txBody>
          <a:bodyPr/>
          <a:lstStyle/>
          <a:p>
            <a:fld id="{A8BF270F-3850-4C3D-9704-E2E5588A27D4}" type="slidenum">
              <a:rPr lang="de-DE" smtClean="0"/>
              <a:pPr/>
              <a:t>24</a:t>
            </a:fld>
            <a:endParaRPr lang="de-DE" dirty="0"/>
          </a:p>
        </p:txBody>
      </p:sp>
      <p:pic>
        <p:nvPicPr>
          <p:cNvPr id="8" name="Grafik 7">
            <a:extLst>
              <a:ext uri="{FF2B5EF4-FFF2-40B4-BE49-F238E27FC236}">
                <a16:creationId xmlns:a16="http://schemas.microsoft.com/office/drawing/2014/main" id="{7179838E-3530-CA65-5075-90D231A30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052" y="2571750"/>
            <a:ext cx="438150" cy="495300"/>
          </a:xfrm>
          <a:prstGeom prst="rect">
            <a:avLst/>
          </a:prstGeom>
        </p:spPr>
      </p:pic>
    </p:spTree>
    <p:extLst>
      <p:ext uri="{BB962C8B-B14F-4D97-AF65-F5344CB8AC3E}">
        <p14:creationId xmlns:p14="http://schemas.microsoft.com/office/powerpoint/2010/main" val="3783802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724088A-655B-AD49-0D8C-457D607C6644}"/>
              </a:ext>
            </a:extLst>
          </p:cNvPr>
          <p:cNvSpPr>
            <a:spLocks noGrp="1"/>
          </p:cNvSpPr>
          <p:nvPr>
            <p:ph sz="quarter" idx="10"/>
          </p:nvPr>
        </p:nvSpPr>
        <p:spPr/>
        <p:txBody>
          <a:bodyPr/>
          <a:lstStyle/>
          <a:p>
            <a:r>
              <a:rPr lang="de-DE" altLang="de-DE" dirty="0"/>
              <a:t>Suchstrategien</a:t>
            </a:r>
            <a:endParaRPr lang="de-DE" dirty="0"/>
          </a:p>
        </p:txBody>
      </p:sp>
      <p:sp>
        <p:nvSpPr>
          <p:cNvPr id="3" name="Textplatzhalter 2">
            <a:extLst>
              <a:ext uri="{FF2B5EF4-FFF2-40B4-BE49-F238E27FC236}">
                <a16:creationId xmlns:a16="http://schemas.microsoft.com/office/drawing/2014/main" id="{36E9F0B5-0428-809D-D86E-183D2BEC1EC8}"/>
              </a:ext>
            </a:extLst>
          </p:cNvPr>
          <p:cNvSpPr>
            <a:spLocks noGrp="1"/>
          </p:cNvSpPr>
          <p:nvPr>
            <p:ph type="body" sz="quarter" idx="11"/>
          </p:nvPr>
        </p:nvSpPr>
        <p:spPr>
          <a:xfrm>
            <a:off x="1260000" y="1634400"/>
            <a:ext cx="7596000" cy="3833870"/>
          </a:xfrm>
        </p:spPr>
        <p:txBody>
          <a:bodyPr/>
          <a:lstStyle/>
          <a:p>
            <a:pPr marL="0" indent="0">
              <a:buNone/>
            </a:pPr>
            <a:r>
              <a:rPr lang="de-DE" altLang="de-DE" dirty="0"/>
              <a:t>Suchvorgang: Formale Suche/5:</a:t>
            </a:r>
          </a:p>
          <a:p>
            <a:pPr>
              <a:buFont typeface="Wingdings" panose="05000000000000000000" pitchFamily="2" charset="2"/>
              <a:buNone/>
            </a:pPr>
            <a:r>
              <a:rPr lang="de-DE" altLang="de-DE" sz="1600" dirty="0"/>
              <a:t>Zu beachten bei der formalen Suche im </a:t>
            </a:r>
            <a:r>
              <a:rPr lang="de-DE" altLang="de-DE" sz="1600" dirty="0">
                <a:hlinkClick r:id="rId2"/>
              </a:rPr>
              <a:t>Webkatalog</a:t>
            </a:r>
            <a:r>
              <a:rPr lang="de-DE" altLang="de-DE" sz="1600" dirty="0"/>
              <a:t> (OPAC):    </a:t>
            </a:r>
            <a:r>
              <a:rPr lang="de-DE" altLang="de-DE" dirty="0"/>
              <a:t>    </a:t>
            </a:r>
          </a:p>
          <a:p>
            <a:pPr>
              <a:buFont typeface="Wingdings" panose="05000000000000000000" pitchFamily="2" charset="2"/>
              <a:buNone/>
            </a:pPr>
            <a:r>
              <a:rPr lang="de-DE" altLang="de-DE" sz="1400" dirty="0"/>
              <a:t>Über die </a:t>
            </a:r>
            <a:r>
              <a:rPr lang="de-DE" altLang="de-DE" sz="1400" dirty="0">
                <a:hlinkClick r:id="rId3"/>
              </a:rPr>
              <a:t>erweiterte Suche</a:t>
            </a:r>
            <a:r>
              <a:rPr lang="de-DE" altLang="de-DE" sz="1400" dirty="0"/>
              <a:t> lassen sich auch </a:t>
            </a:r>
            <a:r>
              <a:rPr lang="de-DE" altLang="de-DE" sz="1400" b="1" dirty="0"/>
              <a:t>Artikel</a:t>
            </a:r>
            <a:r>
              <a:rPr lang="de-DE" altLang="de-DE" sz="1400" dirty="0"/>
              <a:t> auf direktem Weg recherchieren, sodass man über Verfügbarkeit zum Veröffentlichungsmedium gelangt. </a:t>
            </a:r>
            <a:br>
              <a:rPr lang="de-DE" altLang="de-DE" sz="1400" dirty="0"/>
            </a:br>
            <a:r>
              <a:rPr lang="de-DE" altLang="de-DE" sz="1400" dirty="0"/>
              <a:t>Außerhalb des OPACs hilft zudem eine</a:t>
            </a:r>
          </a:p>
          <a:p>
            <a:pPr eaLnBrk="1" hangingPunct="1">
              <a:lnSpc>
                <a:spcPct val="90000"/>
              </a:lnSpc>
            </a:pPr>
            <a:r>
              <a:rPr lang="de-DE" altLang="de-DE" sz="1600" dirty="0"/>
              <a:t>Suche nach </a:t>
            </a:r>
            <a:r>
              <a:rPr lang="de-DE" altLang="de-DE" sz="1600" b="1" dirty="0"/>
              <a:t>Zeitschriften</a:t>
            </a:r>
          </a:p>
          <a:p>
            <a:pPr lvl="1" eaLnBrk="1" hangingPunct="1">
              <a:lnSpc>
                <a:spcPct val="90000"/>
              </a:lnSpc>
            </a:pPr>
            <a:r>
              <a:rPr lang="de-DE" altLang="de-DE" sz="1400" dirty="0">
                <a:hlinkClick r:id="rId4"/>
              </a:rPr>
              <a:t>EZB</a:t>
            </a:r>
            <a:r>
              <a:rPr lang="de-DE" altLang="de-DE" sz="1400" dirty="0"/>
              <a:t> – Elektronische Zeitschriftenbibliothek</a:t>
            </a:r>
          </a:p>
          <a:p>
            <a:pPr lvl="1" eaLnBrk="1" hangingPunct="1">
              <a:lnSpc>
                <a:spcPct val="90000"/>
              </a:lnSpc>
            </a:pPr>
            <a:r>
              <a:rPr lang="de-DE" altLang="de-DE" sz="1400" dirty="0">
                <a:hlinkClick r:id="rId5"/>
              </a:rPr>
              <a:t>ZDB</a:t>
            </a:r>
            <a:r>
              <a:rPr lang="de-DE" altLang="de-DE" sz="1400" dirty="0"/>
              <a:t> – Zeitschriftendatenbank Deutschland</a:t>
            </a:r>
          </a:p>
          <a:p>
            <a:pPr marL="0" indent="-4763" eaLnBrk="1" hangingPunct="1">
              <a:lnSpc>
                <a:spcPct val="90000"/>
              </a:lnSpc>
              <a:buNone/>
            </a:pPr>
            <a:r>
              <a:rPr lang="de-DE" altLang="de-DE" sz="1600" dirty="0"/>
              <a:t>Zur nicht-kommerziellen Nutzung besteht für Wissenschaftlerinnen, Wissenschaftler bzw. Bedienstete der Universität der </a:t>
            </a:r>
            <a:r>
              <a:rPr lang="de-DE" altLang="de-DE" sz="1600" dirty="0">
                <a:hlinkClick r:id="rId6"/>
              </a:rPr>
              <a:t>TAD</a:t>
            </a:r>
            <a:r>
              <a:rPr lang="de-DE" altLang="de-DE" sz="1600" dirty="0"/>
              <a:t> (Tübinger Aufsatzdienst), über den nicht-elektronisch verfügbare Artikel eingescannt beschafft werden können.</a:t>
            </a:r>
            <a:br>
              <a:rPr lang="de-DE" altLang="de-DE" sz="1600" dirty="0"/>
            </a:br>
            <a:br>
              <a:rPr lang="de-DE" altLang="de-DE" sz="1600" dirty="0"/>
            </a:br>
            <a:endParaRPr lang="de-DE" altLang="de-DE" sz="1400" dirty="0"/>
          </a:p>
          <a:p>
            <a:endParaRPr lang="de-DE" dirty="0"/>
          </a:p>
        </p:txBody>
      </p:sp>
      <p:sp>
        <p:nvSpPr>
          <p:cNvPr id="4" name="Datumsplatzhalter 3">
            <a:extLst>
              <a:ext uri="{FF2B5EF4-FFF2-40B4-BE49-F238E27FC236}">
                <a16:creationId xmlns:a16="http://schemas.microsoft.com/office/drawing/2014/main" id="{8B2F76C6-7C17-C447-59D3-CB1D44D9092E}"/>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FE7285EE-93B3-080A-87D5-9A1EDEDE513B}"/>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1C0FC646-2554-6E37-AE67-69004D16BA3A}"/>
              </a:ext>
            </a:extLst>
          </p:cNvPr>
          <p:cNvSpPr>
            <a:spLocks noGrp="1"/>
          </p:cNvSpPr>
          <p:nvPr>
            <p:ph type="sldNum" sz="quarter" idx="14"/>
          </p:nvPr>
        </p:nvSpPr>
        <p:spPr/>
        <p:txBody>
          <a:bodyPr/>
          <a:lstStyle/>
          <a:p>
            <a:fld id="{A8BF270F-3850-4C3D-9704-E2E5588A27D4}" type="slidenum">
              <a:rPr lang="de-DE" smtClean="0"/>
              <a:pPr/>
              <a:t>25</a:t>
            </a:fld>
            <a:endParaRPr lang="de-DE" dirty="0"/>
          </a:p>
        </p:txBody>
      </p:sp>
      <p:pic>
        <p:nvPicPr>
          <p:cNvPr id="8" name="Grafik 7" descr="Ein Bild, das Entwurf, Design enthält.&#10;&#10;KI-generierte Inhalte können fehlerhaft sein.">
            <a:extLst>
              <a:ext uri="{FF2B5EF4-FFF2-40B4-BE49-F238E27FC236}">
                <a16:creationId xmlns:a16="http://schemas.microsoft.com/office/drawing/2014/main" id="{939677A8-8592-30AA-DE30-6217ADC4D7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530" y="2314575"/>
            <a:ext cx="485775" cy="514350"/>
          </a:xfrm>
          <a:prstGeom prst="rect">
            <a:avLst/>
          </a:prstGeom>
        </p:spPr>
      </p:pic>
      <p:pic>
        <p:nvPicPr>
          <p:cNvPr id="10" name="Grafik 9">
            <a:extLst>
              <a:ext uri="{FF2B5EF4-FFF2-40B4-BE49-F238E27FC236}">
                <a16:creationId xmlns:a16="http://schemas.microsoft.com/office/drawing/2014/main" id="{9DE5CA10-5DA2-3C8F-76D7-5E3D0CF3C7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0230" y="2969203"/>
            <a:ext cx="600075" cy="438150"/>
          </a:xfrm>
          <a:prstGeom prst="rect">
            <a:avLst/>
          </a:prstGeom>
        </p:spPr>
      </p:pic>
    </p:spTree>
    <p:extLst>
      <p:ext uri="{BB962C8B-B14F-4D97-AF65-F5344CB8AC3E}">
        <p14:creationId xmlns:p14="http://schemas.microsoft.com/office/powerpoint/2010/main" val="2380087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3354169-8CD4-8825-B43B-E39EBF601447}"/>
              </a:ext>
            </a:extLst>
          </p:cNvPr>
          <p:cNvSpPr>
            <a:spLocks noGrp="1"/>
          </p:cNvSpPr>
          <p:nvPr>
            <p:ph sz="quarter" idx="10"/>
          </p:nvPr>
        </p:nvSpPr>
        <p:spPr/>
        <p:txBody>
          <a:bodyPr/>
          <a:lstStyle/>
          <a:p>
            <a:r>
              <a:rPr lang="de-DE" altLang="de-DE" dirty="0"/>
              <a:t>Suchstrategien</a:t>
            </a:r>
            <a:endParaRPr lang="de-DE" dirty="0"/>
          </a:p>
        </p:txBody>
      </p:sp>
      <p:sp>
        <p:nvSpPr>
          <p:cNvPr id="3" name="Textplatzhalter 2">
            <a:extLst>
              <a:ext uri="{FF2B5EF4-FFF2-40B4-BE49-F238E27FC236}">
                <a16:creationId xmlns:a16="http://schemas.microsoft.com/office/drawing/2014/main" id="{F843E501-ED65-9A2A-3B0B-F963B20BCB65}"/>
              </a:ext>
            </a:extLst>
          </p:cNvPr>
          <p:cNvSpPr>
            <a:spLocks noGrp="1"/>
          </p:cNvSpPr>
          <p:nvPr>
            <p:ph type="body" sz="quarter" idx="11"/>
          </p:nvPr>
        </p:nvSpPr>
        <p:spPr>
          <a:xfrm>
            <a:off x="1260000" y="1634400"/>
            <a:ext cx="7596000" cy="2549416"/>
          </a:xfrm>
        </p:spPr>
        <p:txBody>
          <a:bodyPr/>
          <a:lstStyle/>
          <a:p>
            <a:pPr marL="0" indent="0">
              <a:buNone/>
            </a:pPr>
            <a:r>
              <a:rPr lang="de-DE" altLang="de-DE" dirty="0"/>
              <a:t>Suchvorgang: Formale Suche/6:</a:t>
            </a:r>
          </a:p>
          <a:p>
            <a:pPr lvl="1" eaLnBrk="1" hangingPunct="1">
              <a:buFontTx/>
              <a:buNone/>
            </a:pPr>
            <a:r>
              <a:rPr lang="de-DE" altLang="de-DE" dirty="0"/>
              <a:t>Existiert eine </a:t>
            </a:r>
            <a:r>
              <a:rPr lang="de-DE" altLang="de-DE" b="1" dirty="0"/>
              <a:t>Online-Variante</a:t>
            </a:r>
            <a:r>
              <a:rPr lang="de-DE" altLang="de-DE" dirty="0"/>
              <a:t> des gesuchten Titels?</a:t>
            </a:r>
          </a:p>
          <a:p>
            <a:pPr lvl="1" eaLnBrk="1" hangingPunct="1">
              <a:buFontTx/>
              <a:buNone/>
            </a:pPr>
            <a:endParaRPr lang="de-DE" altLang="de-DE" sz="1400" dirty="0"/>
          </a:p>
          <a:p>
            <a:pPr lvl="1" eaLnBrk="1" hangingPunct="1">
              <a:buNone/>
            </a:pPr>
            <a:r>
              <a:rPr lang="de-DE" dirty="0"/>
              <a:t>Sie können die Ausgaben in unserem Computerraum oder mit Internetzugang (häufig nur innerhalb des Uni-Netzes) einsehen, </a:t>
            </a:r>
            <a:br>
              <a:rPr lang="de-DE" dirty="0"/>
            </a:br>
            <a:r>
              <a:rPr lang="de-DE" dirty="0"/>
              <a:t>zum Teil auch downloaden oder/und ausdrucken. </a:t>
            </a:r>
          </a:p>
          <a:p>
            <a:pPr lvl="1" eaLnBrk="1" hangingPunct="1">
              <a:buNone/>
            </a:pPr>
            <a:r>
              <a:rPr lang="de-DE" dirty="0"/>
              <a:t>Dafür wählen Sie entweder die Option </a:t>
            </a:r>
            <a:r>
              <a:rPr lang="de-DE" b="1" dirty="0"/>
              <a:t>drucken</a:t>
            </a:r>
            <a:r>
              <a:rPr lang="de-DE" dirty="0"/>
              <a:t> an einem universitären Computer, um etwas über Ihre Universitätskarte direkt in einem Kopierraum auszudrucken, </a:t>
            </a:r>
            <a:br>
              <a:rPr lang="de-DE" dirty="0"/>
            </a:br>
            <a:r>
              <a:rPr lang="de-DE" dirty="0"/>
              <a:t>oder Sie speichern es zwischendrin auf den PC und/oder Ihren USB-Stick ab.</a:t>
            </a:r>
          </a:p>
        </p:txBody>
      </p:sp>
      <p:sp>
        <p:nvSpPr>
          <p:cNvPr id="4" name="Datumsplatzhalter 3">
            <a:extLst>
              <a:ext uri="{FF2B5EF4-FFF2-40B4-BE49-F238E27FC236}">
                <a16:creationId xmlns:a16="http://schemas.microsoft.com/office/drawing/2014/main" id="{F435BE30-B8B2-6325-8014-5409F9B1D944}"/>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35BCDDFF-589F-9F6A-892D-3333A0403601}"/>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8E23CF2A-B073-5668-DDCF-965DA6AB2F66}"/>
              </a:ext>
            </a:extLst>
          </p:cNvPr>
          <p:cNvSpPr>
            <a:spLocks noGrp="1"/>
          </p:cNvSpPr>
          <p:nvPr>
            <p:ph type="sldNum" sz="quarter" idx="14"/>
          </p:nvPr>
        </p:nvSpPr>
        <p:spPr/>
        <p:txBody>
          <a:bodyPr/>
          <a:lstStyle/>
          <a:p>
            <a:fld id="{A8BF270F-3850-4C3D-9704-E2E5588A27D4}" type="slidenum">
              <a:rPr lang="de-DE" smtClean="0"/>
              <a:pPr/>
              <a:t>26</a:t>
            </a:fld>
            <a:endParaRPr lang="de-DE" dirty="0"/>
          </a:p>
        </p:txBody>
      </p:sp>
      <p:pic>
        <p:nvPicPr>
          <p:cNvPr id="8" name="Grafik 7">
            <a:extLst>
              <a:ext uri="{FF2B5EF4-FFF2-40B4-BE49-F238E27FC236}">
                <a16:creationId xmlns:a16="http://schemas.microsoft.com/office/drawing/2014/main" id="{78D4A12C-1E12-2722-22CE-F7BCE1177A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568" y="1998951"/>
            <a:ext cx="495300" cy="466725"/>
          </a:xfrm>
          <a:prstGeom prst="rect">
            <a:avLst/>
          </a:prstGeom>
        </p:spPr>
      </p:pic>
    </p:spTree>
    <p:extLst>
      <p:ext uri="{BB962C8B-B14F-4D97-AF65-F5344CB8AC3E}">
        <p14:creationId xmlns:p14="http://schemas.microsoft.com/office/powerpoint/2010/main" val="4289514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FEC81EC-DC9D-FBC0-8533-89457ADC7C5D}"/>
              </a:ext>
            </a:extLst>
          </p:cNvPr>
          <p:cNvSpPr>
            <a:spLocks noGrp="1"/>
          </p:cNvSpPr>
          <p:nvPr>
            <p:ph sz="quarter" idx="10"/>
          </p:nvPr>
        </p:nvSpPr>
        <p:spPr/>
        <p:txBody>
          <a:bodyPr/>
          <a:lstStyle/>
          <a:p>
            <a:r>
              <a:rPr lang="de-DE" altLang="de-DE" dirty="0"/>
              <a:t>Suchstrategien</a:t>
            </a:r>
            <a:endParaRPr lang="de-DE" dirty="0"/>
          </a:p>
        </p:txBody>
      </p:sp>
      <p:sp>
        <p:nvSpPr>
          <p:cNvPr id="3" name="Textplatzhalter 2">
            <a:extLst>
              <a:ext uri="{FF2B5EF4-FFF2-40B4-BE49-F238E27FC236}">
                <a16:creationId xmlns:a16="http://schemas.microsoft.com/office/drawing/2014/main" id="{127ACB16-B94A-4672-7FA1-52BCC2A9369E}"/>
              </a:ext>
            </a:extLst>
          </p:cNvPr>
          <p:cNvSpPr>
            <a:spLocks noGrp="1"/>
          </p:cNvSpPr>
          <p:nvPr>
            <p:ph type="body" sz="quarter" idx="11"/>
          </p:nvPr>
        </p:nvSpPr>
        <p:spPr>
          <a:xfrm>
            <a:off x="1260000" y="1634400"/>
            <a:ext cx="7596000" cy="3518912"/>
          </a:xfrm>
        </p:spPr>
        <p:txBody>
          <a:bodyPr/>
          <a:lstStyle/>
          <a:p>
            <a:pPr marL="0" indent="0">
              <a:buNone/>
            </a:pPr>
            <a:r>
              <a:rPr lang="de-DE" altLang="de-DE" dirty="0"/>
              <a:t>Suchvorgang: Formale Suche/7:</a:t>
            </a:r>
          </a:p>
          <a:p>
            <a:pPr eaLnBrk="1" hangingPunct="1">
              <a:buFont typeface="Wingdings" panose="05000000000000000000" pitchFamily="2" charset="2"/>
              <a:buNone/>
            </a:pPr>
            <a:r>
              <a:rPr lang="de-DE" altLang="de-DE" sz="1600" dirty="0"/>
              <a:t>Ist von dem gesuchten Buch oder der gesuchten Zeitschrift kein Bestand in Tübinger Bibliotheken, kann man in überregionalen Katalogen suchen:</a:t>
            </a:r>
          </a:p>
          <a:p>
            <a:pPr eaLnBrk="1" hangingPunct="1">
              <a:buFont typeface="Wingdings" panose="05000000000000000000" pitchFamily="2" charset="2"/>
              <a:buNone/>
            </a:pPr>
            <a:endParaRPr lang="de-DE" altLang="de-DE" sz="1600" dirty="0"/>
          </a:p>
          <a:p>
            <a:pPr eaLnBrk="1" hangingPunct="1"/>
            <a:r>
              <a:rPr lang="de-DE" altLang="de-DE" sz="1400" dirty="0"/>
              <a:t>Außerhalb der Universität gibt es neben den </a:t>
            </a:r>
            <a:r>
              <a:rPr lang="de-DE" altLang="de-DE" sz="1400" dirty="0">
                <a:hlinkClick r:id="rId2"/>
              </a:rPr>
              <a:t>Zeitschriftendatenbanken</a:t>
            </a:r>
            <a:r>
              <a:rPr lang="de-DE" altLang="de-DE" sz="1400" dirty="0"/>
              <a:t> bspw. die Möglichkeit </a:t>
            </a:r>
            <a:br>
              <a:rPr lang="de-DE" altLang="de-DE" sz="1400" dirty="0"/>
            </a:br>
            <a:r>
              <a:rPr lang="de-DE" altLang="de-DE" sz="1400" dirty="0"/>
              <a:t>über den </a:t>
            </a:r>
            <a:r>
              <a:rPr lang="de-DE" altLang="de-DE" sz="1400" dirty="0">
                <a:hlinkClick r:id="rId3"/>
              </a:rPr>
              <a:t>KVK - Karlsruher Virtueller Katalog</a:t>
            </a:r>
            <a:r>
              <a:rPr lang="de-DE" altLang="de-DE" sz="1400" dirty="0"/>
              <a:t> (Verbund der Verbundkataloge, führt unter einer Suchmaske zu Büchern in Bibliotheks- und Buchhandelskatalogen weltweit).</a:t>
            </a:r>
          </a:p>
          <a:p>
            <a:pPr eaLnBrk="1" hangingPunct="1"/>
            <a:r>
              <a:rPr lang="de-DE" altLang="de-DE" sz="1400" dirty="0"/>
              <a:t>Per </a:t>
            </a:r>
            <a:r>
              <a:rPr lang="de-DE" altLang="de-DE" sz="1400" dirty="0">
                <a:hlinkClick r:id="rId4"/>
              </a:rPr>
              <a:t>Fernleihe</a:t>
            </a:r>
            <a:r>
              <a:rPr lang="de-DE" altLang="de-DE" sz="1400" dirty="0"/>
              <a:t> (bei einer Gebühr von 1,50 Euro pro Werk) lassen sich Bände auch über den OPAC auffinden und in die Universitätsbibliothek Tübingen bestellen.</a:t>
            </a:r>
          </a:p>
          <a:p>
            <a:pPr eaLnBrk="1" hangingPunct="1"/>
            <a:r>
              <a:rPr lang="de-DE" altLang="de-DE" sz="1400" dirty="0">
                <a:hlinkClick r:id="rId5"/>
              </a:rPr>
              <a:t>Dokumentenlieferdienste</a:t>
            </a:r>
            <a:r>
              <a:rPr lang="de-DE" altLang="de-DE" sz="1400" dirty="0"/>
              <a:t> lassen sich ebenso beauftragen. </a:t>
            </a:r>
          </a:p>
          <a:p>
            <a:pPr eaLnBrk="1" hangingPunct="1">
              <a:buFont typeface="Wingdings" panose="05000000000000000000" pitchFamily="2" charset="2"/>
              <a:buNone/>
            </a:pPr>
            <a:endParaRPr lang="de-DE" altLang="de-DE" sz="1600" dirty="0"/>
          </a:p>
          <a:p>
            <a:pPr eaLnBrk="1" hangingPunct="1">
              <a:buFont typeface="Wingdings" panose="05000000000000000000" pitchFamily="2" charset="2"/>
              <a:buNone/>
            </a:pPr>
            <a:r>
              <a:rPr lang="de-DE" altLang="de-DE" sz="1600" dirty="0"/>
              <a:t>		</a:t>
            </a:r>
            <a:endParaRPr lang="de-DE" dirty="0"/>
          </a:p>
        </p:txBody>
      </p:sp>
      <p:sp>
        <p:nvSpPr>
          <p:cNvPr id="4" name="Datumsplatzhalter 3">
            <a:extLst>
              <a:ext uri="{FF2B5EF4-FFF2-40B4-BE49-F238E27FC236}">
                <a16:creationId xmlns:a16="http://schemas.microsoft.com/office/drawing/2014/main" id="{0F5A9A76-EB9F-53B2-8B6B-2D3E3B47209A}"/>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ECB2C376-E4BE-88F9-9845-35CD16377110}"/>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163600C0-383C-70EA-B50C-673C1DDE55F6}"/>
              </a:ext>
            </a:extLst>
          </p:cNvPr>
          <p:cNvSpPr>
            <a:spLocks noGrp="1"/>
          </p:cNvSpPr>
          <p:nvPr>
            <p:ph type="sldNum" sz="quarter" idx="14"/>
          </p:nvPr>
        </p:nvSpPr>
        <p:spPr/>
        <p:txBody>
          <a:bodyPr/>
          <a:lstStyle/>
          <a:p>
            <a:fld id="{A8BF270F-3850-4C3D-9704-E2E5588A27D4}" type="slidenum">
              <a:rPr lang="de-DE" smtClean="0"/>
              <a:pPr/>
              <a:t>27</a:t>
            </a:fld>
            <a:endParaRPr lang="de-DE" dirty="0"/>
          </a:p>
        </p:txBody>
      </p:sp>
    </p:spTree>
    <p:extLst>
      <p:ext uri="{BB962C8B-B14F-4D97-AF65-F5344CB8AC3E}">
        <p14:creationId xmlns:p14="http://schemas.microsoft.com/office/powerpoint/2010/main" val="3550582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4908611-FEBC-1509-ABD4-A3A640F04A94}"/>
              </a:ext>
            </a:extLst>
          </p:cNvPr>
          <p:cNvSpPr>
            <a:spLocks noGrp="1"/>
          </p:cNvSpPr>
          <p:nvPr>
            <p:ph sz="quarter" idx="10"/>
          </p:nvPr>
        </p:nvSpPr>
        <p:spPr/>
        <p:txBody>
          <a:bodyPr/>
          <a:lstStyle/>
          <a:p>
            <a:r>
              <a:rPr lang="de-DE" dirty="0"/>
              <a:t>Wissenschaftliche Publikationsformen</a:t>
            </a:r>
          </a:p>
        </p:txBody>
      </p:sp>
      <p:sp>
        <p:nvSpPr>
          <p:cNvPr id="3" name="Textplatzhalter 2">
            <a:extLst>
              <a:ext uri="{FF2B5EF4-FFF2-40B4-BE49-F238E27FC236}">
                <a16:creationId xmlns:a16="http://schemas.microsoft.com/office/drawing/2014/main" id="{9D496C02-552B-8297-FA47-E37F63DCF544}"/>
              </a:ext>
            </a:extLst>
          </p:cNvPr>
          <p:cNvSpPr>
            <a:spLocks noGrp="1"/>
          </p:cNvSpPr>
          <p:nvPr>
            <p:ph type="body" sz="quarter" idx="11"/>
          </p:nvPr>
        </p:nvSpPr>
        <p:spPr>
          <a:xfrm>
            <a:off x="1260000" y="1634400"/>
            <a:ext cx="7596000" cy="3002873"/>
          </a:xfrm>
        </p:spPr>
        <p:txBody>
          <a:bodyPr/>
          <a:lstStyle/>
          <a:p>
            <a:r>
              <a:rPr lang="de-DE" altLang="de-DE" b="1" dirty="0"/>
              <a:t>Bücher</a:t>
            </a:r>
          </a:p>
          <a:p>
            <a:pPr>
              <a:lnSpc>
                <a:spcPct val="90000"/>
              </a:lnSpc>
              <a:buNone/>
            </a:pPr>
            <a:r>
              <a:rPr lang="de-DE" altLang="de-DE" dirty="0"/>
              <a:t>	</a:t>
            </a:r>
            <a:r>
              <a:rPr lang="de-DE" altLang="de-DE" sz="1600" dirty="0"/>
              <a:t>Die Publikation einer wissenschaftlichen Tätigkeit in Form eines </a:t>
            </a:r>
            <a:r>
              <a:rPr lang="de-DE" altLang="de-DE" sz="1600" b="1" dirty="0"/>
              <a:t>Buches</a:t>
            </a:r>
            <a:r>
              <a:rPr lang="de-DE" altLang="de-DE" sz="1600" dirty="0"/>
              <a:t> umfasst meist ein umfangreiches Thema und ist das Ergebnis längerer Forschungsarbeit. Erscheint diese Publikation als einzelnes Werk, wird diese auch als </a:t>
            </a:r>
            <a:r>
              <a:rPr lang="de-DE" altLang="de-DE" sz="1600" b="1" dirty="0"/>
              <a:t>Monographie</a:t>
            </a:r>
            <a:r>
              <a:rPr lang="de-DE" altLang="de-DE" sz="1600" dirty="0"/>
              <a:t> bezeichnet.</a:t>
            </a:r>
            <a:br>
              <a:rPr lang="de-DE" altLang="de-DE" sz="1600" dirty="0"/>
            </a:br>
            <a:r>
              <a:rPr lang="de-DE" altLang="de-DE" sz="1600" dirty="0"/>
              <a:t>Im Gegensatz zur Monographie umfasst ein </a:t>
            </a:r>
            <a:r>
              <a:rPr lang="de-DE" altLang="de-DE" sz="1600" b="1" dirty="0"/>
              <a:t>Sammelwerk</a:t>
            </a:r>
            <a:r>
              <a:rPr lang="de-DE" altLang="de-DE" sz="1600" dirty="0"/>
              <a:t> mehrere (kleinere) Beiträge von unterschiedlichen Autoren zu einem übergeordneten Thema. </a:t>
            </a:r>
            <a:br>
              <a:rPr lang="de-DE" altLang="de-DE" sz="1600" dirty="0"/>
            </a:br>
            <a:br>
              <a:rPr lang="de-DE" altLang="de-DE" sz="1600" dirty="0"/>
            </a:br>
            <a:r>
              <a:rPr lang="de-DE" altLang="de-DE" sz="1600" dirty="0"/>
              <a:t>E-Book-Pakete lassen sich zusätzlich zu Suchmöglichkeiten über den Webkatalog (OPAC) </a:t>
            </a:r>
            <a:r>
              <a:rPr lang="de-DE" altLang="de-DE" sz="1600" dirty="0">
                <a:hlinkClick r:id="rId2"/>
              </a:rPr>
              <a:t>Katalog plus</a:t>
            </a:r>
            <a:r>
              <a:rPr lang="de-DE" altLang="de-DE" sz="1600" dirty="0"/>
              <a:t> auch nach Fächern zusammengestellt über die Universitätsbibliothek </a:t>
            </a:r>
            <a:r>
              <a:rPr lang="de-DE" altLang="de-DE" sz="1600" dirty="0">
                <a:hlinkClick r:id="rId3"/>
              </a:rPr>
              <a:t>hier</a:t>
            </a:r>
            <a:r>
              <a:rPr lang="de-DE" altLang="de-DE" sz="1600" dirty="0"/>
              <a:t> abrufen. </a:t>
            </a:r>
          </a:p>
          <a:p>
            <a:endParaRPr lang="de-DE" dirty="0"/>
          </a:p>
        </p:txBody>
      </p:sp>
      <p:sp>
        <p:nvSpPr>
          <p:cNvPr id="4" name="Datumsplatzhalter 3">
            <a:extLst>
              <a:ext uri="{FF2B5EF4-FFF2-40B4-BE49-F238E27FC236}">
                <a16:creationId xmlns:a16="http://schemas.microsoft.com/office/drawing/2014/main" id="{792F55E0-546B-8D69-3C14-125759347AC8}"/>
              </a:ext>
            </a:extLst>
          </p:cNvPr>
          <p:cNvSpPr>
            <a:spLocks noGrp="1"/>
          </p:cNvSpPr>
          <p:nvPr>
            <p:ph type="dt" sz="half" idx="12"/>
          </p:nvPr>
        </p:nvSpPr>
        <p:spPr/>
        <p:txBody>
          <a:bodyPr/>
          <a:lstStyle/>
          <a:p>
            <a:r>
              <a:rPr lang="de-DE"/>
              <a:t>2026</a:t>
            </a:r>
            <a:endParaRPr lang="de-DE" dirty="0"/>
          </a:p>
        </p:txBody>
      </p:sp>
      <p:sp>
        <p:nvSpPr>
          <p:cNvPr id="5" name="Fußzeilenplatzhalter 4">
            <a:extLst>
              <a:ext uri="{FF2B5EF4-FFF2-40B4-BE49-F238E27FC236}">
                <a16:creationId xmlns:a16="http://schemas.microsoft.com/office/drawing/2014/main" id="{FE511F89-4C78-4AFD-AF3E-FB5FE141349C}"/>
              </a:ext>
            </a:extLst>
          </p:cNvPr>
          <p:cNvSpPr>
            <a:spLocks noGrp="1"/>
          </p:cNvSpPr>
          <p:nvPr>
            <p:ph type="ftr" sz="quarter" idx="13"/>
          </p:nvPr>
        </p:nvSpPr>
        <p:spPr/>
        <p:txBody>
          <a:bodyPr/>
          <a:lstStyle/>
          <a:p>
            <a:r>
              <a:rPr lang="de-DE"/>
              <a:t>Kurzpräsentation zu Literaturrecherche</a:t>
            </a:r>
            <a:endParaRPr lang="de-DE" dirty="0"/>
          </a:p>
        </p:txBody>
      </p:sp>
      <p:sp>
        <p:nvSpPr>
          <p:cNvPr id="6" name="Foliennummernplatzhalter 5">
            <a:extLst>
              <a:ext uri="{FF2B5EF4-FFF2-40B4-BE49-F238E27FC236}">
                <a16:creationId xmlns:a16="http://schemas.microsoft.com/office/drawing/2014/main" id="{E3B4A6CC-8406-F7B7-DFEF-B43BB31D96C6}"/>
              </a:ext>
            </a:extLst>
          </p:cNvPr>
          <p:cNvSpPr>
            <a:spLocks noGrp="1"/>
          </p:cNvSpPr>
          <p:nvPr>
            <p:ph type="sldNum" sz="quarter" idx="14"/>
          </p:nvPr>
        </p:nvSpPr>
        <p:spPr/>
        <p:txBody>
          <a:bodyPr/>
          <a:lstStyle/>
          <a:p>
            <a:fld id="{A8BF270F-3850-4C3D-9704-E2E5588A27D4}" type="slidenum">
              <a:rPr lang="de-DE" smtClean="0"/>
              <a:pPr/>
              <a:t>3</a:t>
            </a:fld>
            <a:endParaRPr lang="de-DE" dirty="0"/>
          </a:p>
        </p:txBody>
      </p:sp>
    </p:spTree>
    <p:extLst>
      <p:ext uri="{BB962C8B-B14F-4D97-AF65-F5344CB8AC3E}">
        <p14:creationId xmlns:p14="http://schemas.microsoft.com/office/powerpoint/2010/main" val="238923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48676-A16E-8881-49F1-AE6B953DCC36}"/>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E85EEFB7-3601-B76B-4D25-D31AC05E3A61}"/>
              </a:ext>
            </a:extLst>
          </p:cNvPr>
          <p:cNvSpPr>
            <a:spLocks noGrp="1"/>
          </p:cNvSpPr>
          <p:nvPr>
            <p:ph sz="quarter" idx="10"/>
          </p:nvPr>
        </p:nvSpPr>
        <p:spPr/>
        <p:txBody>
          <a:bodyPr/>
          <a:lstStyle/>
          <a:p>
            <a:r>
              <a:rPr lang="de-DE" altLang="de-DE" dirty="0"/>
              <a:t>Wissenschaftliche Publikationsformen</a:t>
            </a:r>
            <a:endParaRPr lang="de-DE" dirty="0"/>
          </a:p>
        </p:txBody>
      </p:sp>
      <p:sp>
        <p:nvSpPr>
          <p:cNvPr id="3" name="Textplatzhalter 2">
            <a:extLst>
              <a:ext uri="{FF2B5EF4-FFF2-40B4-BE49-F238E27FC236}">
                <a16:creationId xmlns:a16="http://schemas.microsoft.com/office/drawing/2014/main" id="{20FACFFF-F9AA-B3E2-D3BF-935D1226B3AC}"/>
              </a:ext>
            </a:extLst>
          </p:cNvPr>
          <p:cNvSpPr>
            <a:spLocks noGrp="1"/>
          </p:cNvSpPr>
          <p:nvPr>
            <p:ph type="body" sz="quarter" idx="11"/>
          </p:nvPr>
        </p:nvSpPr>
        <p:spPr>
          <a:xfrm>
            <a:off x="1260000" y="1634400"/>
            <a:ext cx="7596000" cy="1930785"/>
          </a:xfrm>
        </p:spPr>
        <p:txBody>
          <a:bodyPr/>
          <a:lstStyle/>
          <a:p>
            <a:r>
              <a:rPr lang="de-DE" altLang="de-DE" b="1" dirty="0"/>
              <a:t>Zeitschriften (gedruckt):</a:t>
            </a:r>
          </a:p>
          <a:p>
            <a:pPr>
              <a:lnSpc>
                <a:spcPct val="90000"/>
              </a:lnSpc>
              <a:buFont typeface="Wingdings" panose="05000000000000000000" pitchFamily="2" charset="2"/>
              <a:buNone/>
            </a:pPr>
            <a:r>
              <a:rPr lang="de-DE" altLang="de-DE" sz="1600" dirty="0"/>
              <a:t>	In </a:t>
            </a:r>
            <a:r>
              <a:rPr lang="de-DE" altLang="de-DE" sz="1600" b="1" dirty="0"/>
              <a:t>wissenschaftlichen Zeitschriften</a:t>
            </a:r>
            <a:r>
              <a:rPr lang="de-DE" altLang="de-DE" sz="1600" dirty="0"/>
              <a:t> werden kleinere, sehr aktuelle Forschungsergebnisse publiziert. Zeitschriften erscheinen meist mehrmals jährlich und bieten </a:t>
            </a:r>
            <a:r>
              <a:rPr lang="de-DE" altLang="de-DE" sz="1600" b="1" dirty="0"/>
              <a:t>Aufsätze</a:t>
            </a:r>
            <a:r>
              <a:rPr lang="de-DE" altLang="de-DE" sz="1600" dirty="0"/>
              <a:t> (von wenigen Seiten bis hin zu 30 Seiten oder mehr) zu einem eingegrenzten Themenspektrum, die von Wissenschaftlern geschrieben und vor der Publikation von anderen Wissenschaftlern begutachtet wurden. Diese Zeitschriftenartikel sind ein wichtiges Mittel bei der Informationssuche nach speziellen Themen.</a:t>
            </a:r>
            <a:endParaRPr lang="de-DE" altLang="de-DE" dirty="0"/>
          </a:p>
        </p:txBody>
      </p:sp>
      <p:sp>
        <p:nvSpPr>
          <p:cNvPr id="4" name="Fußzeilenplatzhalter 3">
            <a:extLst>
              <a:ext uri="{FF2B5EF4-FFF2-40B4-BE49-F238E27FC236}">
                <a16:creationId xmlns:a16="http://schemas.microsoft.com/office/drawing/2014/main" id="{CF781141-9859-E78A-0FEC-5B8AF27A0A8D}"/>
              </a:ext>
            </a:extLst>
          </p:cNvPr>
          <p:cNvSpPr>
            <a:spLocks noGrp="1"/>
          </p:cNvSpPr>
          <p:nvPr>
            <p:ph type="ftr" sz="quarter" idx="13"/>
          </p:nvPr>
        </p:nvSpPr>
        <p:spPr/>
        <p:txBody>
          <a:bodyPr/>
          <a:lstStyle/>
          <a:p>
            <a:r>
              <a:rPr lang="de-DE"/>
              <a:t>Kurzpräsentation zu Literaturrecherche</a:t>
            </a:r>
            <a:endParaRPr lang="de-DE" dirty="0"/>
          </a:p>
        </p:txBody>
      </p:sp>
      <p:sp>
        <p:nvSpPr>
          <p:cNvPr id="5" name="Foliennummernplatzhalter 4">
            <a:extLst>
              <a:ext uri="{FF2B5EF4-FFF2-40B4-BE49-F238E27FC236}">
                <a16:creationId xmlns:a16="http://schemas.microsoft.com/office/drawing/2014/main" id="{B4EA0678-EA49-48C1-6045-94FC1D3E69AB}"/>
              </a:ext>
            </a:extLst>
          </p:cNvPr>
          <p:cNvSpPr>
            <a:spLocks noGrp="1"/>
          </p:cNvSpPr>
          <p:nvPr>
            <p:ph type="sldNum" sz="quarter" idx="14"/>
          </p:nvPr>
        </p:nvSpPr>
        <p:spPr/>
        <p:txBody>
          <a:bodyPr/>
          <a:lstStyle/>
          <a:p>
            <a:fld id="{A8BF270F-3850-4C3D-9704-E2E5588A27D4}" type="slidenum">
              <a:rPr lang="de-DE" smtClean="0"/>
              <a:pPr/>
              <a:t>4</a:t>
            </a:fld>
            <a:endParaRPr lang="de-DE" dirty="0"/>
          </a:p>
        </p:txBody>
      </p:sp>
      <p:sp>
        <p:nvSpPr>
          <p:cNvPr id="6" name="Datumsplatzhalter 5">
            <a:extLst>
              <a:ext uri="{FF2B5EF4-FFF2-40B4-BE49-F238E27FC236}">
                <a16:creationId xmlns:a16="http://schemas.microsoft.com/office/drawing/2014/main" id="{FDF0F508-E9BA-F82D-E6BF-75BB72626BB5}"/>
              </a:ext>
            </a:extLst>
          </p:cNvPr>
          <p:cNvSpPr>
            <a:spLocks noGrp="1"/>
          </p:cNvSpPr>
          <p:nvPr>
            <p:ph type="dt" sz="half" idx="12"/>
          </p:nvPr>
        </p:nvSpPr>
        <p:spPr/>
        <p:txBody>
          <a:bodyPr/>
          <a:lstStyle/>
          <a:p>
            <a:r>
              <a:rPr lang="de-DE"/>
              <a:t>2026</a:t>
            </a:r>
            <a:endParaRPr lang="de-DE" dirty="0"/>
          </a:p>
        </p:txBody>
      </p:sp>
    </p:spTree>
    <p:extLst>
      <p:ext uri="{BB962C8B-B14F-4D97-AF65-F5344CB8AC3E}">
        <p14:creationId xmlns:p14="http://schemas.microsoft.com/office/powerpoint/2010/main" val="3106406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8BCD415-A98F-F510-3326-D252656FA4A6}"/>
              </a:ext>
            </a:extLst>
          </p:cNvPr>
          <p:cNvSpPr>
            <a:spLocks noGrp="1"/>
          </p:cNvSpPr>
          <p:nvPr>
            <p:ph sz="quarter" idx="10"/>
          </p:nvPr>
        </p:nvSpPr>
        <p:spPr/>
        <p:txBody>
          <a:bodyPr/>
          <a:lstStyle/>
          <a:p>
            <a:r>
              <a:rPr lang="de-DE" altLang="de-DE" dirty="0"/>
              <a:t>Wissenschaftliche Publikationsformen</a:t>
            </a:r>
            <a:endParaRPr lang="de-DE" dirty="0"/>
          </a:p>
        </p:txBody>
      </p:sp>
      <p:sp>
        <p:nvSpPr>
          <p:cNvPr id="3" name="Textplatzhalter 2">
            <a:extLst>
              <a:ext uri="{FF2B5EF4-FFF2-40B4-BE49-F238E27FC236}">
                <a16:creationId xmlns:a16="http://schemas.microsoft.com/office/drawing/2014/main" id="{CA0DB2FC-1FCA-12F4-E2F6-2C2BE386FD12}"/>
              </a:ext>
            </a:extLst>
          </p:cNvPr>
          <p:cNvSpPr>
            <a:spLocks noGrp="1"/>
          </p:cNvSpPr>
          <p:nvPr>
            <p:ph type="body" sz="quarter" idx="11"/>
          </p:nvPr>
        </p:nvSpPr>
        <p:spPr>
          <a:xfrm>
            <a:off x="1260000" y="1634400"/>
            <a:ext cx="7596000" cy="2978251"/>
          </a:xfrm>
        </p:spPr>
        <p:txBody>
          <a:bodyPr/>
          <a:lstStyle/>
          <a:p>
            <a:pPr>
              <a:lnSpc>
                <a:spcPct val="90000"/>
              </a:lnSpc>
            </a:pPr>
            <a:r>
              <a:rPr lang="de-DE" altLang="de-DE" b="1" dirty="0"/>
              <a:t>Zeitschriften (elektronisch):</a:t>
            </a:r>
          </a:p>
          <a:p>
            <a:pPr>
              <a:lnSpc>
                <a:spcPct val="90000"/>
              </a:lnSpc>
              <a:buFont typeface="Wingdings" panose="05000000000000000000" pitchFamily="2" charset="2"/>
              <a:buNone/>
            </a:pPr>
            <a:r>
              <a:rPr lang="de-DE" altLang="de-DE" sz="1600" dirty="0"/>
              <a:t>	Wissenschaftliche Zeitschriften gibt es nicht nur in </a:t>
            </a:r>
            <a:r>
              <a:rPr lang="de-DE" altLang="de-DE" sz="1600" b="1" dirty="0"/>
              <a:t>gedruckter</a:t>
            </a:r>
            <a:r>
              <a:rPr lang="de-DE" altLang="de-DE" sz="1600" dirty="0"/>
              <a:t>, sondern auch in </a:t>
            </a:r>
            <a:r>
              <a:rPr lang="de-DE" altLang="de-DE" sz="1600" b="1" dirty="0"/>
              <a:t>elektronischer</a:t>
            </a:r>
            <a:r>
              <a:rPr lang="de-DE" altLang="de-DE" sz="1600" dirty="0"/>
              <a:t> Form. Diese elektronische Zeitschriften (auch E-Journals oder Volltextzeitschriften genannt) bieten ihre Texte über das Internet an, allerdings </a:t>
            </a:r>
            <a:r>
              <a:rPr lang="de-DE" altLang="de-DE" sz="1600" b="1" dirty="0"/>
              <a:t>meist nicht frei zugänglich</a:t>
            </a:r>
            <a:r>
              <a:rPr lang="de-DE" altLang="de-DE" sz="1600" dirty="0"/>
              <a:t>.</a:t>
            </a:r>
          </a:p>
          <a:p>
            <a:pPr>
              <a:lnSpc>
                <a:spcPct val="90000"/>
              </a:lnSpc>
              <a:buFont typeface="Wingdings" panose="05000000000000000000" pitchFamily="2" charset="2"/>
              <a:buNone/>
            </a:pPr>
            <a:r>
              <a:rPr lang="de-DE" altLang="de-DE" sz="1600" dirty="0"/>
              <a:t>	Zugang zu solchen E-Journals erhält man über die Plattformen auf der Universitätshomepage:</a:t>
            </a:r>
          </a:p>
          <a:p>
            <a:pPr>
              <a:lnSpc>
                <a:spcPct val="90000"/>
              </a:lnSpc>
            </a:pPr>
            <a:r>
              <a:rPr lang="de-DE" altLang="de-DE" sz="1600" dirty="0">
                <a:hlinkClick r:id="rId2"/>
              </a:rPr>
              <a:t>EZB - Elektronische Zeitschriftenbibliothek</a:t>
            </a:r>
            <a:endParaRPr lang="de-DE" altLang="de-DE" sz="1600" dirty="0"/>
          </a:p>
          <a:p>
            <a:pPr>
              <a:lnSpc>
                <a:spcPct val="90000"/>
              </a:lnSpc>
            </a:pPr>
            <a:r>
              <a:rPr lang="de-DE" altLang="de-DE" sz="1600" dirty="0">
                <a:hlinkClick r:id="rId3"/>
              </a:rPr>
              <a:t>E-Book-Pakete nach Fächern</a:t>
            </a:r>
            <a:endParaRPr lang="de-DE" altLang="de-DE" sz="1600" dirty="0"/>
          </a:p>
          <a:p>
            <a:pPr>
              <a:lnSpc>
                <a:spcPct val="90000"/>
              </a:lnSpc>
            </a:pPr>
            <a:r>
              <a:rPr lang="de-DE" altLang="de-DE" sz="1600" dirty="0"/>
              <a:t>Inhaltsverzeichnisse von für Sie interessanten Zeitschriften können Sie auch per Mail abonnieren und die Texte innerhalb von </a:t>
            </a:r>
            <a:r>
              <a:rPr lang="de-DE" altLang="de-DE" sz="1600" dirty="0" err="1">
                <a:hlinkClick r:id="rId4"/>
              </a:rPr>
              <a:t>Paperboy</a:t>
            </a:r>
            <a:r>
              <a:rPr lang="de-DE" altLang="de-DE" sz="1600" dirty="0"/>
              <a:t> lesen oder herunterladen.</a:t>
            </a:r>
          </a:p>
        </p:txBody>
      </p:sp>
      <p:sp>
        <p:nvSpPr>
          <p:cNvPr id="4" name="Fußzeilenplatzhalter 3">
            <a:extLst>
              <a:ext uri="{FF2B5EF4-FFF2-40B4-BE49-F238E27FC236}">
                <a16:creationId xmlns:a16="http://schemas.microsoft.com/office/drawing/2014/main" id="{77C71366-80B4-7FDA-E102-C7FCBA95425C}"/>
              </a:ext>
            </a:extLst>
          </p:cNvPr>
          <p:cNvSpPr>
            <a:spLocks noGrp="1"/>
          </p:cNvSpPr>
          <p:nvPr>
            <p:ph type="ftr" sz="quarter" idx="13"/>
          </p:nvPr>
        </p:nvSpPr>
        <p:spPr/>
        <p:txBody>
          <a:bodyPr/>
          <a:lstStyle/>
          <a:p>
            <a:r>
              <a:rPr lang="de-DE"/>
              <a:t>Kurzpräsentation zu Literaturrecherche</a:t>
            </a:r>
            <a:endParaRPr lang="de-DE" dirty="0"/>
          </a:p>
        </p:txBody>
      </p:sp>
      <p:sp>
        <p:nvSpPr>
          <p:cNvPr id="5" name="Foliennummernplatzhalter 4">
            <a:extLst>
              <a:ext uri="{FF2B5EF4-FFF2-40B4-BE49-F238E27FC236}">
                <a16:creationId xmlns:a16="http://schemas.microsoft.com/office/drawing/2014/main" id="{326B187B-A04D-7B0F-3A37-9C9603F73E6E}"/>
              </a:ext>
            </a:extLst>
          </p:cNvPr>
          <p:cNvSpPr>
            <a:spLocks noGrp="1"/>
          </p:cNvSpPr>
          <p:nvPr>
            <p:ph type="sldNum" sz="quarter" idx="14"/>
          </p:nvPr>
        </p:nvSpPr>
        <p:spPr/>
        <p:txBody>
          <a:bodyPr/>
          <a:lstStyle/>
          <a:p>
            <a:fld id="{A8BF270F-3850-4C3D-9704-E2E5588A27D4}" type="slidenum">
              <a:rPr lang="de-DE" smtClean="0"/>
              <a:pPr/>
              <a:t>5</a:t>
            </a:fld>
            <a:endParaRPr lang="de-DE" dirty="0"/>
          </a:p>
        </p:txBody>
      </p:sp>
      <p:sp>
        <p:nvSpPr>
          <p:cNvPr id="6" name="Datumsplatzhalter 5">
            <a:extLst>
              <a:ext uri="{FF2B5EF4-FFF2-40B4-BE49-F238E27FC236}">
                <a16:creationId xmlns:a16="http://schemas.microsoft.com/office/drawing/2014/main" id="{ED0AE181-C527-DA9E-F12F-0F35B76C830C}"/>
              </a:ext>
            </a:extLst>
          </p:cNvPr>
          <p:cNvSpPr>
            <a:spLocks noGrp="1"/>
          </p:cNvSpPr>
          <p:nvPr>
            <p:ph type="dt" sz="half" idx="12"/>
          </p:nvPr>
        </p:nvSpPr>
        <p:spPr/>
        <p:txBody>
          <a:bodyPr/>
          <a:lstStyle/>
          <a:p>
            <a:r>
              <a:rPr lang="de-DE"/>
              <a:t>2026</a:t>
            </a:r>
            <a:endParaRPr lang="de-DE" dirty="0"/>
          </a:p>
        </p:txBody>
      </p:sp>
    </p:spTree>
    <p:extLst>
      <p:ext uri="{BB962C8B-B14F-4D97-AF65-F5344CB8AC3E}">
        <p14:creationId xmlns:p14="http://schemas.microsoft.com/office/powerpoint/2010/main" val="1389003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992AD07-6053-E362-09AA-B08D581BAC99}"/>
              </a:ext>
            </a:extLst>
          </p:cNvPr>
          <p:cNvSpPr>
            <a:spLocks noGrp="1"/>
          </p:cNvSpPr>
          <p:nvPr>
            <p:ph sz="quarter" idx="10"/>
          </p:nvPr>
        </p:nvSpPr>
        <p:spPr/>
        <p:txBody>
          <a:bodyPr/>
          <a:lstStyle/>
          <a:p>
            <a:r>
              <a:rPr lang="de-DE" altLang="de-DE" dirty="0"/>
              <a:t>Wissenschaftliche Publikationsformen</a:t>
            </a:r>
            <a:endParaRPr lang="de-DE" dirty="0"/>
          </a:p>
        </p:txBody>
      </p:sp>
      <p:sp>
        <p:nvSpPr>
          <p:cNvPr id="3" name="Textplatzhalter 2">
            <a:extLst>
              <a:ext uri="{FF2B5EF4-FFF2-40B4-BE49-F238E27FC236}">
                <a16:creationId xmlns:a16="http://schemas.microsoft.com/office/drawing/2014/main" id="{6CEA5F56-93D9-971A-0734-C270C225EEC1}"/>
              </a:ext>
            </a:extLst>
          </p:cNvPr>
          <p:cNvSpPr>
            <a:spLocks noGrp="1"/>
          </p:cNvSpPr>
          <p:nvPr>
            <p:ph type="body" sz="quarter" idx="11"/>
          </p:nvPr>
        </p:nvSpPr>
        <p:spPr>
          <a:xfrm>
            <a:off x="1260000" y="1634400"/>
            <a:ext cx="7596000" cy="1914370"/>
          </a:xfrm>
        </p:spPr>
        <p:txBody>
          <a:bodyPr/>
          <a:lstStyle/>
          <a:p>
            <a:pPr>
              <a:lnSpc>
                <a:spcPct val="90000"/>
              </a:lnSpc>
            </a:pPr>
            <a:r>
              <a:rPr lang="de-DE" altLang="de-DE" b="1" dirty="0"/>
              <a:t>Selbstständige / Unselbständige Literatur:</a:t>
            </a:r>
          </a:p>
          <a:p>
            <a:pPr>
              <a:lnSpc>
                <a:spcPct val="90000"/>
              </a:lnSpc>
              <a:buFont typeface="Wingdings" panose="05000000000000000000" pitchFamily="2" charset="2"/>
              <a:buNone/>
            </a:pPr>
            <a:r>
              <a:rPr lang="de-DE" altLang="de-DE" dirty="0"/>
              <a:t>	</a:t>
            </a:r>
            <a:r>
              <a:rPr lang="de-DE" altLang="de-DE" sz="1600" dirty="0"/>
              <a:t>Man unterscheidet bei den wissenschaftlichen Publikationsformen </a:t>
            </a:r>
            <a:r>
              <a:rPr lang="de-DE" altLang="de-DE" sz="1600" b="1" dirty="0"/>
              <a:t>selbstständige</a:t>
            </a:r>
            <a:r>
              <a:rPr lang="de-DE" altLang="de-DE" sz="1600" dirty="0"/>
              <a:t> und </a:t>
            </a:r>
            <a:r>
              <a:rPr lang="de-DE" altLang="de-DE" sz="1600" b="1" dirty="0"/>
              <a:t>unselbstständige</a:t>
            </a:r>
            <a:r>
              <a:rPr lang="de-DE" altLang="de-DE" sz="1600" dirty="0"/>
              <a:t> Literatur.</a:t>
            </a:r>
          </a:p>
          <a:p>
            <a:pPr>
              <a:lnSpc>
                <a:spcPct val="90000"/>
              </a:lnSpc>
              <a:buFont typeface="Wingdings" panose="05000000000000000000" pitchFamily="2" charset="2"/>
              <a:buNone/>
            </a:pPr>
            <a:r>
              <a:rPr lang="de-DE" altLang="de-DE" sz="1600" dirty="0"/>
              <a:t>	Bücher, Zeitschriften, Sammelbände und auch Dissertationen (große schriftliche Arbeiten zur Erlangung des Doktorgrads) sind </a:t>
            </a:r>
            <a:r>
              <a:rPr lang="de-DE" altLang="de-DE" sz="1600" b="1" dirty="0"/>
              <a:t>selbstständige</a:t>
            </a:r>
            <a:r>
              <a:rPr lang="de-DE" altLang="de-DE" sz="1600" dirty="0"/>
              <a:t> Literatur.</a:t>
            </a:r>
          </a:p>
          <a:p>
            <a:pPr>
              <a:lnSpc>
                <a:spcPct val="90000"/>
              </a:lnSpc>
              <a:buFont typeface="Wingdings" panose="05000000000000000000" pitchFamily="2" charset="2"/>
              <a:buNone/>
            </a:pPr>
            <a:r>
              <a:rPr lang="de-DE" altLang="de-DE" sz="1600" dirty="0"/>
              <a:t>	Zur </a:t>
            </a:r>
            <a:r>
              <a:rPr lang="de-DE" altLang="de-DE" sz="1600" b="1" dirty="0"/>
              <a:t>unselbstständigen</a:t>
            </a:r>
            <a:r>
              <a:rPr lang="de-DE" altLang="de-DE" sz="1600" dirty="0"/>
              <a:t> Literatur zählen Schriften, die in einem größeren Werk enthalten sind, z. B. Zeitschriftenaufsätze oder Aufsätze in einem Sammelband.</a:t>
            </a:r>
          </a:p>
        </p:txBody>
      </p:sp>
      <p:sp>
        <p:nvSpPr>
          <p:cNvPr id="4" name="Fußzeilenplatzhalter 3">
            <a:extLst>
              <a:ext uri="{FF2B5EF4-FFF2-40B4-BE49-F238E27FC236}">
                <a16:creationId xmlns:a16="http://schemas.microsoft.com/office/drawing/2014/main" id="{3DCBE7AA-D5FC-3308-C67A-D765DB9BFED7}"/>
              </a:ext>
            </a:extLst>
          </p:cNvPr>
          <p:cNvSpPr>
            <a:spLocks noGrp="1"/>
          </p:cNvSpPr>
          <p:nvPr>
            <p:ph type="ftr" sz="quarter" idx="13"/>
          </p:nvPr>
        </p:nvSpPr>
        <p:spPr/>
        <p:txBody>
          <a:bodyPr/>
          <a:lstStyle/>
          <a:p>
            <a:r>
              <a:rPr lang="de-DE"/>
              <a:t>Kurzpräsentation zu Literaturrecherche</a:t>
            </a:r>
            <a:endParaRPr lang="de-DE" dirty="0"/>
          </a:p>
        </p:txBody>
      </p:sp>
      <p:sp>
        <p:nvSpPr>
          <p:cNvPr id="5" name="Foliennummernplatzhalter 4">
            <a:extLst>
              <a:ext uri="{FF2B5EF4-FFF2-40B4-BE49-F238E27FC236}">
                <a16:creationId xmlns:a16="http://schemas.microsoft.com/office/drawing/2014/main" id="{D11D105D-15EA-0D3E-6CF7-26B85F1CD251}"/>
              </a:ext>
            </a:extLst>
          </p:cNvPr>
          <p:cNvSpPr>
            <a:spLocks noGrp="1"/>
          </p:cNvSpPr>
          <p:nvPr>
            <p:ph type="sldNum" sz="quarter" idx="14"/>
          </p:nvPr>
        </p:nvSpPr>
        <p:spPr/>
        <p:txBody>
          <a:bodyPr/>
          <a:lstStyle/>
          <a:p>
            <a:fld id="{A8BF270F-3850-4C3D-9704-E2E5588A27D4}" type="slidenum">
              <a:rPr lang="de-DE" smtClean="0"/>
              <a:pPr/>
              <a:t>6</a:t>
            </a:fld>
            <a:endParaRPr lang="de-DE" dirty="0"/>
          </a:p>
        </p:txBody>
      </p:sp>
      <p:sp>
        <p:nvSpPr>
          <p:cNvPr id="6" name="Datumsplatzhalter 5">
            <a:extLst>
              <a:ext uri="{FF2B5EF4-FFF2-40B4-BE49-F238E27FC236}">
                <a16:creationId xmlns:a16="http://schemas.microsoft.com/office/drawing/2014/main" id="{ECF9C86D-F013-0384-9722-896777C8AA55}"/>
              </a:ext>
            </a:extLst>
          </p:cNvPr>
          <p:cNvSpPr>
            <a:spLocks noGrp="1"/>
          </p:cNvSpPr>
          <p:nvPr>
            <p:ph type="dt" sz="half" idx="12"/>
          </p:nvPr>
        </p:nvSpPr>
        <p:spPr/>
        <p:txBody>
          <a:bodyPr/>
          <a:lstStyle/>
          <a:p>
            <a:r>
              <a:rPr lang="de-DE"/>
              <a:t>2026</a:t>
            </a:r>
            <a:endParaRPr lang="de-DE" dirty="0"/>
          </a:p>
        </p:txBody>
      </p:sp>
    </p:spTree>
    <p:extLst>
      <p:ext uri="{BB962C8B-B14F-4D97-AF65-F5344CB8AC3E}">
        <p14:creationId xmlns:p14="http://schemas.microsoft.com/office/powerpoint/2010/main" val="503395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498DD-5000-7C61-DF0B-789196D28A7E}"/>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31088E93-7E5C-DD6F-1570-BC81780C27A5}"/>
              </a:ext>
            </a:extLst>
          </p:cNvPr>
          <p:cNvSpPr>
            <a:spLocks noGrp="1"/>
          </p:cNvSpPr>
          <p:nvPr>
            <p:ph type="body" sz="quarter" idx="10"/>
          </p:nvPr>
        </p:nvSpPr>
        <p:spPr>
          <a:xfrm>
            <a:off x="287999" y="3420000"/>
            <a:ext cx="8568664" cy="672042"/>
          </a:xfrm>
        </p:spPr>
        <p:txBody>
          <a:bodyPr/>
          <a:lstStyle/>
          <a:p>
            <a:r>
              <a:rPr lang="de-DE" altLang="de-DE" sz="2800" u="sng" dirty="0"/>
              <a:t>Fakultätsbibliothek Mathematik &amp; Physik</a:t>
            </a:r>
          </a:p>
          <a:p>
            <a:endParaRPr lang="de-DE" altLang="de-DE" sz="1800" dirty="0"/>
          </a:p>
          <a:p>
            <a:r>
              <a:rPr lang="de-DE" altLang="de-DE" sz="1800" dirty="0"/>
              <a:t>Besuch in der Bibliothek / 1:</a:t>
            </a:r>
          </a:p>
          <a:p>
            <a:endParaRPr lang="de-DE" altLang="de-DE" sz="2800" u="sng" dirty="0"/>
          </a:p>
          <a:p>
            <a:r>
              <a:rPr lang="de-DE" altLang="de-DE" sz="2800" dirty="0"/>
              <a:t>	</a:t>
            </a:r>
          </a:p>
        </p:txBody>
      </p:sp>
      <p:sp>
        <p:nvSpPr>
          <p:cNvPr id="3" name="Rechteck 2">
            <a:extLst>
              <a:ext uri="{FF2B5EF4-FFF2-40B4-BE49-F238E27FC236}">
                <a16:creationId xmlns:a16="http://schemas.microsoft.com/office/drawing/2014/main" id="{B237F51F-5B99-232F-D0B7-8498F1CD6CE8}"/>
              </a:ext>
            </a:extLst>
          </p:cNvPr>
          <p:cNvSpPr/>
          <p:nvPr/>
        </p:nvSpPr>
        <p:spPr>
          <a:xfrm>
            <a:off x="288480" y="1260000"/>
            <a:ext cx="8568183" cy="176400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de-DE" altLang="de-DE" dirty="0"/>
          </a:p>
          <a:p>
            <a:r>
              <a:rPr lang="de-DE" altLang="de-DE" dirty="0">
                <a:solidFill>
                  <a:schemeClr val="tx1"/>
                </a:solidFill>
              </a:rPr>
              <a:t>Gebäude C, 4. Stock</a:t>
            </a:r>
            <a:br>
              <a:rPr lang="de-DE" altLang="de-DE" dirty="0">
                <a:solidFill>
                  <a:schemeClr val="tx1"/>
                </a:solidFill>
              </a:rPr>
            </a:br>
            <a:r>
              <a:rPr lang="de-DE" sz="1000" dirty="0">
                <a:solidFill>
                  <a:schemeClr val="tx1"/>
                </a:solidFill>
              </a:rPr>
              <a:t>Auf der Morgenstelle 10</a:t>
            </a:r>
          </a:p>
          <a:p>
            <a:r>
              <a:rPr lang="de-DE" sz="1000" dirty="0">
                <a:solidFill>
                  <a:schemeClr val="tx1"/>
                </a:solidFill>
              </a:rPr>
              <a:t>D-72076 Tübingen</a:t>
            </a:r>
            <a:endParaRPr lang="de-DE" altLang="de-DE" sz="1000" dirty="0">
              <a:solidFill>
                <a:schemeClr val="tx1"/>
              </a:solidFill>
            </a:endParaRPr>
          </a:p>
          <a:p>
            <a:r>
              <a:rPr lang="de-DE" altLang="de-DE" sz="1000" dirty="0">
                <a:solidFill>
                  <a:schemeClr val="tx1"/>
                </a:solidFill>
              </a:rPr>
              <a:t>	</a:t>
            </a:r>
          </a:p>
          <a:p>
            <a:r>
              <a:rPr lang="de-DE" altLang="de-DE" dirty="0">
                <a:solidFill>
                  <a:schemeClr val="tx1"/>
                </a:solidFill>
              </a:rPr>
              <a:t>Öffnungszeiten:	</a:t>
            </a:r>
            <a:br>
              <a:rPr lang="de-DE" altLang="de-DE" dirty="0">
                <a:solidFill>
                  <a:schemeClr val="tx1"/>
                </a:solidFill>
              </a:rPr>
            </a:br>
            <a:r>
              <a:rPr lang="de-DE" altLang="de-DE" dirty="0">
                <a:solidFill>
                  <a:schemeClr val="tx1"/>
                </a:solidFill>
              </a:rPr>
              <a:t>Montag – Donnerstag/Freitag</a:t>
            </a:r>
          </a:p>
          <a:p>
            <a:r>
              <a:rPr lang="de-DE" altLang="de-DE" dirty="0">
                <a:solidFill>
                  <a:schemeClr val="tx1"/>
                </a:solidFill>
              </a:rPr>
              <a:t>9.00 – 19.00/18.30 Uhr (Semester)</a:t>
            </a:r>
          </a:p>
          <a:p>
            <a:r>
              <a:rPr lang="de-DE" altLang="de-DE" dirty="0">
                <a:solidFill>
                  <a:schemeClr val="tx1"/>
                </a:solidFill>
              </a:rPr>
              <a:t>9.00 – 17.00/16.30 Uhr (Vorlesungsfreie Zeit)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hteck 9">
            <a:extLst>
              <a:ext uri="{FF2B5EF4-FFF2-40B4-BE49-F238E27FC236}">
                <a16:creationId xmlns:a16="http://schemas.microsoft.com/office/drawing/2014/main" id="{AD6C0C6A-E3CD-1894-EC29-7BE6C0BAE71D}"/>
              </a:ext>
            </a:extLst>
          </p:cNvPr>
          <p:cNvSpPr/>
          <p:nvPr/>
        </p:nvSpPr>
        <p:spPr>
          <a:xfrm>
            <a:off x="288000" y="3024000"/>
            <a:ext cx="8568663" cy="126000"/>
          </a:xfrm>
          <a:prstGeom prst="rect">
            <a:avLst/>
          </a:prstGeom>
          <a:solidFill>
            <a:srgbClr val="A51E3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19">
            <a:extLst>
              <a:ext uri="{FF2B5EF4-FFF2-40B4-BE49-F238E27FC236}">
                <a16:creationId xmlns:a16="http://schemas.microsoft.com/office/drawing/2014/main" id="{955D9035-AE95-60D3-ED6A-4CB042FF75FD}"/>
              </a:ext>
            </a:extLst>
          </p:cNvPr>
          <p:cNvSpPr>
            <a:spLocks noChangeArrowheads="1"/>
          </p:cNvSpPr>
          <p:nvPr/>
        </p:nvSpPr>
        <p:spPr bwMode="auto">
          <a:xfrm>
            <a:off x="288000" y="993600"/>
            <a:ext cx="8568000" cy="20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altLang="de-DE" sz="800" b="0" i="0" u="none" strike="noStrike" kern="1200" cap="none" spc="0" normalizeH="0" baseline="0" noProof="0" dirty="0">
              <a:ln>
                <a:noFill/>
              </a:ln>
              <a:solidFill>
                <a:srgbClr val="A51E37"/>
              </a:solidFill>
              <a:effectLst/>
              <a:uLnTx/>
              <a:uFillTx/>
              <a:latin typeface="Arial" charset="0"/>
              <a:ea typeface="+mn-ea"/>
              <a:cs typeface="Arial" charset="0"/>
            </a:endParaRPr>
          </a:p>
        </p:txBody>
      </p:sp>
      <p:pic>
        <p:nvPicPr>
          <p:cNvPr id="11" name="Grafik 10" descr="Ein Bild, das Bücherregal, Szene, Im Haus, Zimmer enthält.&#10;&#10;KI-generierte Inhalte können fehlerhaft sein.">
            <a:extLst>
              <a:ext uri="{FF2B5EF4-FFF2-40B4-BE49-F238E27FC236}">
                <a16:creationId xmlns:a16="http://schemas.microsoft.com/office/drawing/2014/main" id="{FC24A59C-4E5C-5887-1FEF-C1B08F06BA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9556" y="1260000"/>
            <a:ext cx="2646000" cy="1764000"/>
          </a:xfrm>
          <a:prstGeom prst="rect">
            <a:avLst/>
          </a:prstGeom>
        </p:spPr>
      </p:pic>
    </p:spTree>
    <p:extLst>
      <p:ext uri="{BB962C8B-B14F-4D97-AF65-F5344CB8AC3E}">
        <p14:creationId xmlns:p14="http://schemas.microsoft.com/office/powerpoint/2010/main" val="3320705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B9D1019-305C-CA50-A100-02541A7751EE}"/>
              </a:ext>
            </a:extLst>
          </p:cNvPr>
          <p:cNvSpPr>
            <a:spLocks noGrp="1"/>
          </p:cNvSpPr>
          <p:nvPr>
            <p:ph sz="quarter" idx="10"/>
          </p:nvPr>
        </p:nvSpPr>
        <p:spPr/>
        <p:txBody>
          <a:bodyPr/>
          <a:lstStyle/>
          <a:p>
            <a:r>
              <a:rPr lang="de-DE" altLang="de-DE" dirty="0"/>
              <a:t>Überblick über die Informationsmittel</a:t>
            </a:r>
            <a:endParaRPr lang="de-DE" dirty="0"/>
          </a:p>
        </p:txBody>
      </p:sp>
      <p:sp>
        <p:nvSpPr>
          <p:cNvPr id="3" name="Textplatzhalter 2">
            <a:extLst>
              <a:ext uri="{FF2B5EF4-FFF2-40B4-BE49-F238E27FC236}">
                <a16:creationId xmlns:a16="http://schemas.microsoft.com/office/drawing/2014/main" id="{8F2493DF-567C-3F32-3DC7-E043C7796361}"/>
              </a:ext>
            </a:extLst>
          </p:cNvPr>
          <p:cNvSpPr>
            <a:spLocks noGrp="1"/>
          </p:cNvSpPr>
          <p:nvPr>
            <p:ph type="body" sz="quarter" idx="11"/>
          </p:nvPr>
        </p:nvSpPr>
        <p:spPr>
          <a:xfrm>
            <a:off x="1260000" y="1634400"/>
            <a:ext cx="7596000" cy="2083647"/>
          </a:xfrm>
        </p:spPr>
        <p:txBody>
          <a:bodyPr/>
          <a:lstStyle/>
          <a:p>
            <a:pPr marL="0" indent="0">
              <a:lnSpc>
                <a:spcPct val="90000"/>
              </a:lnSpc>
              <a:buNone/>
            </a:pPr>
            <a:r>
              <a:rPr lang="de-DE" altLang="de-DE" dirty="0"/>
              <a:t>Besuch in der Bibliothek / 2:</a:t>
            </a:r>
          </a:p>
          <a:p>
            <a:pPr eaLnBrk="1" hangingPunct="1">
              <a:lnSpc>
                <a:spcPct val="90000"/>
              </a:lnSpc>
              <a:buFont typeface="Wingdings" panose="05000000000000000000" pitchFamily="2" charset="2"/>
              <a:buNone/>
            </a:pPr>
            <a:r>
              <a:rPr lang="de-DE" altLang="de-DE" dirty="0"/>
              <a:t>	</a:t>
            </a:r>
            <a:r>
              <a:rPr lang="de-DE" altLang="de-DE" u="sng" dirty="0"/>
              <a:t>Fakultätsbibliothek Mathematik &amp; Physik / Bereich Mathematik</a:t>
            </a:r>
            <a:r>
              <a:rPr lang="de-DE" altLang="de-DE" dirty="0"/>
              <a:t>	</a:t>
            </a:r>
          </a:p>
          <a:p>
            <a:pPr eaLnBrk="1" hangingPunct="1">
              <a:lnSpc>
                <a:spcPct val="90000"/>
              </a:lnSpc>
              <a:buFont typeface="Wingdings" panose="05000000000000000000" pitchFamily="2" charset="2"/>
              <a:buNone/>
            </a:pPr>
            <a:endParaRPr lang="de-DE" altLang="de-DE" sz="1400" u="sng" dirty="0"/>
          </a:p>
          <a:p>
            <a:pPr eaLnBrk="1" hangingPunct="1">
              <a:lnSpc>
                <a:spcPct val="90000"/>
              </a:lnSpc>
              <a:buFont typeface="Wingdings" panose="05000000000000000000" pitchFamily="2" charset="2"/>
              <a:buNone/>
            </a:pPr>
            <a:r>
              <a:rPr lang="de-DE" altLang="de-DE" sz="1400" dirty="0"/>
              <a:t>	ca. 36.000 Bücher </a:t>
            </a:r>
          </a:p>
          <a:p>
            <a:pPr eaLnBrk="1" hangingPunct="1">
              <a:lnSpc>
                <a:spcPct val="90000"/>
              </a:lnSpc>
              <a:buNone/>
            </a:pPr>
            <a:r>
              <a:rPr lang="de-DE" altLang="de-DE" sz="1400" dirty="0"/>
              <a:t>	ca. 23.200 Zeitschriftenbände (untergebracht in 6 Magazinen)</a:t>
            </a:r>
          </a:p>
          <a:p>
            <a:pPr eaLnBrk="1" hangingPunct="1">
              <a:lnSpc>
                <a:spcPct val="90000"/>
              </a:lnSpc>
              <a:buNone/>
            </a:pPr>
            <a:r>
              <a:rPr lang="de-DE" altLang="de-DE" sz="1400" dirty="0"/>
              <a:t>	momentan 77 laufende Zeitschriftentitel</a:t>
            </a:r>
          </a:p>
          <a:p>
            <a:pPr eaLnBrk="1" hangingPunct="1">
              <a:lnSpc>
                <a:spcPct val="90000"/>
              </a:lnSpc>
              <a:buFont typeface="Wingdings" panose="05000000000000000000" pitchFamily="2" charset="2"/>
              <a:buNone/>
            </a:pPr>
            <a:r>
              <a:rPr lang="de-DE" altLang="de-DE" sz="1400" dirty="0"/>
              <a:t>	</a:t>
            </a:r>
            <a:endParaRPr lang="de-DE" dirty="0"/>
          </a:p>
        </p:txBody>
      </p:sp>
      <p:sp>
        <p:nvSpPr>
          <p:cNvPr id="4" name="Fußzeilenplatzhalter 3">
            <a:extLst>
              <a:ext uri="{FF2B5EF4-FFF2-40B4-BE49-F238E27FC236}">
                <a16:creationId xmlns:a16="http://schemas.microsoft.com/office/drawing/2014/main" id="{FBED5648-DE42-1047-D5BF-8CAFBE766D8A}"/>
              </a:ext>
            </a:extLst>
          </p:cNvPr>
          <p:cNvSpPr>
            <a:spLocks noGrp="1"/>
          </p:cNvSpPr>
          <p:nvPr>
            <p:ph type="ftr" sz="quarter" idx="13"/>
          </p:nvPr>
        </p:nvSpPr>
        <p:spPr/>
        <p:txBody>
          <a:bodyPr/>
          <a:lstStyle/>
          <a:p>
            <a:r>
              <a:rPr lang="de-DE"/>
              <a:t>Kurzpräsentation zu Literaturrecherche</a:t>
            </a:r>
            <a:endParaRPr lang="de-DE" dirty="0"/>
          </a:p>
        </p:txBody>
      </p:sp>
      <p:sp>
        <p:nvSpPr>
          <p:cNvPr id="5" name="Foliennummernplatzhalter 4">
            <a:extLst>
              <a:ext uri="{FF2B5EF4-FFF2-40B4-BE49-F238E27FC236}">
                <a16:creationId xmlns:a16="http://schemas.microsoft.com/office/drawing/2014/main" id="{B2D9B7D0-CC97-357E-F594-BCA823F40BB2}"/>
              </a:ext>
            </a:extLst>
          </p:cNvPr>
          <p:cNvSpPr>
            <a:spLocks noGrp="1"/>
          </p:cNvSpPr>
          <p:nvPr>
            <p:ph type="sldNum" sz="quarter" idx="14"/>
          </p:nvPr>
        </p:nvSpPr>
        <p:spPr/>
        <p:txBody>
          <a:bodyPr/>
          <a:lstStyle/>
          <a:p>
            <a:fld id="{A8BF270F-3850-4C3D-9704-E2E5588A27D4}" type="slidenum">
              <a:rPr lang="de-DE" smtClean="0"/>
              <a:pPr/>
              <a:t>8</a:t>
            </a:fld>
            <a:endParaRPr lang="de-DE" dirty="0"/>
          </a:p>
        </p:txBody>
      </p:sp>
      <p:sp>
        <p:nvSpPr>
          <p:cNvPr id="6" name="Datumsplatzhalter 5">
            <a:extLst>
              <a:ext uri="{FF2B5EF4-FFF2-40B4-BE49-F238E27FC236}">
                <a16:creationId xmlns:a16="http://schemas.microsoft.com/office/drawing/2014/main" id="{80579197-638C-D6E0-4010-A6421133770A}"/>
              </a:ext>
            </a:extLst>
          </p:cNvPr>
          <p:cNvSpPr>
            <a:spLocks noGrp="1"/>
          </p:cNvSpPr>
          <p:nvPr>
            <p:ph type="dt" sz="half" idx="12"/>
          </p:nvPr>
        </p:nvSpPr>
        <p:spPr/>
        <p:txBody>
          <a:bodyPr/>
          <a:lstStyle/>
          <a:p>
            <a:r>
              <a:rPr lang="de-DE"/>
              <a:t>2026</a:t>
            </a:r>
            <a:endParaRPr lang="de-DE" dirty="0"/>
          </a:p>
        </p:txBody>
      </p:sp>
    </p:spTree>
    <p:extLst>
      <p:ext uri="{BB962C8B-B14F-4D97-AF65-F5344CB8AC3E}">
        <p14:creationId xmlns:p14="http://schemas.microsoft.com/office/powerpoint/2010/main" val="3917460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802D30C-D1E1-4266-C839-B351649F6F50}"/>
              </a:ext>
            </a:extLst>
          </p:cNvPr>
          <p:cNvSpPr>
            <a:spLocks noGrp="1"/>
          </p:cNvSpPr>
          <p:nvPr>
            <p:ph sz="quarter" idx="10"/>
          </p:nvPr>
        </p:nvSpPr>
        <p:spPr/>
        <p:txBody>
          <a:bodyPr/>
          <a:lstStyle/>
          <a:p>
            <a:r>
              <a:rPr lang="de-DE" altLang="de-DE" dirty="0"/>
              <a:t>Überblick über die Informationsmittel</a:t>
            </a:r>
            <a:endParaRPr lang="de-DE" dirty="0"/>
          </a:p>
          <a:p>
            <a:endParaRPr lang="de-DE" dirty="0"/>
          </a:p>
        </p:txBody>
      </p:sp>
      <p:sp>
        <p:nvSpPr>
          <p:cNvPr id="3" name="Textplatzhalter 2">
            <a:extLst>
              <a:ext uri="{FF2B5EF4-FFF2-40B4-BE49-F238E27FC236}">
                <a16:creationId xmlns:a16="http://schemas.microsoft.com/office/drawing/2014/main" id="{83F268E0-DD2C-0B82-5F6E-4D5E1E2160F3}"/>
              </a:ext>
            </a:extLst>
          </p:cNvPr>
          <p:cNvSpPr>
            <a:spLocks noGrp="1"/>
          </p:cNvSpPr>
          <p:nvPr>
            <p:ph type="body" sz="quarter" idx="11"/>
          </p:nvPr>
        </p:nvSpPr>
        <p:spPr>
          <a:xfrm>
            <a:off x="1260000" y="1634400"/>
            <a:ext cx="7596000" cy="3145476"/>
          </a:xfrm>
        </p:spPr>
        <p:txBody>
          <a:bodyPr/>
          <a:lstStyle/>
          <a:p>
            <a:pPr eaLnBrk="1" hangingPunct="1">
              <a:lnSpc>
                <a:spcPct val="90000"/>
              </a:lnSpc>
              <a:buFont typeface="Wingdings" panose="05000000000000000000" pitchFamily="2" charset="2"/>
              <a:buNone/>
            </a:pPr>
            <a:r>
              <a:rPr lang="de-DE" altLang="de-DE" u="sng" dirty="0"/>
              <a:t>Fakultätsbibliothek Mathematik &amp; Physik / Bereich Mathematik</a:t>
            </a:r>
          </a:p>
          <a:p>
            <a:pPr marL="0" indent="0" eaLnBrk="1" hangingPunct="1">
              <a:lnSpc>
                <a:spcPct val="90000"/>
              </a:lnSpc>
              <a:buNone/>
            </a:pPr>
            <a:r>
              <a:rPr lang="de-DE" altLang="de-DE" sz="1400" dirty="0"/>
              <a:t>Aufstellung formal, d.h. Autoren/Titel alphabetisch </a:t>
            </a:r>
          </a:p>
          <a:p>
            <a:pPr>
              <a:lnSpc>
                <a:spcPct val="90000"/>
              </a:lnSpc>
            </a:pPr>
            <a:r>
              <a:rPr lang="de-DE" altLang="de-DE" sz="1600" dirty="0"/>
              <a:t>Sonderstandorte </a:t>
            </a:r>
          </a:p>
          <a:p>
            <a:pPr lvl="1">
              <a:lnSpc>
                <a:spcPct val="90000"/>
              </a:lnSpc>
            </a:pPr>
            <a:r>
              <a:rPr lang="de-DE" altLang="de-DE" sz="1400" dirty="0"/>
              <a:t>Apparate (Präsenzbestand), temporär, begleitend zu Vorlesungen</a:t>
            </a:r>
          </a:p>
          <a:p>
            <a:pPr lvl="1">
              <a:lnSpc>
                <a:spcPct val="90000"/>
              </a:lnSpc>
            </a:pPr>
            <a:r>
              <a:rPr lang="de-DE" altLang="de-DE" sz="1400" dirty="0"/>
              <a:t>Werke</a:t>
            </a:r>
          </a:p>
          <a:p>
            <a:pPr lvl="1">
              <a:lnSpc>
                <a:spcPct val="90000"/>
              </a:lnSpc>
            </a:pPr>
            <a:r>
              <a:rPr lang="de-DE" altLang="de-DE" sz="1400" dirty="0"/>
              <a:t>Historischer Bestand (Präsenzbestand) </a:t>
            </a:r>
          </a:p>
          <a:p>
            <a:pPr lvl="1">
              <a:lnSpc>
                <a:spcPct val="90000"/>
              </a:lnSpc>
            </a:pPr>
            <a:r>
              <a:rPr lang="de-DE" altLang="de-DE" sz="1400" dirty="0"/>
              <a:t>Tafeln, Seminare, Dissertationen, Lexika</a:t>
            </a:r>
          </a:p>
          <a:p>
            <a:pPr lvl="1">
              <a:lnSpc>
                <a:spcPct val="90000"/>
              </a:lnSpc>
            </a:pPr>
            <a:r>
              <a:rPr lang="de-DE" altLang="de-DE" sz="1400" dirty="0"/>
              <a:t>Kongresse – [chronologisch] </a:t>
            </a:r>
          </a:p>
          <a:p>
            <a:pPr lvl="1">
              <a:lnSpc>
                <a:spcPct val="90000"/>
              </a:lnSpc>
            </a:pPr>
            <a:r>
              <a:rPr lang="de-DE" altLang="de-DE" sz="1400" dirty="0"/>
              <a:t>Didaktik</a:t>
            </a:r>
          </a:p>
          <a:p>
            <a:pPr lvl="1">
              <a:lnSpc>
                <a:spcPct val="90000"/>
              </a:lnSpc>
            </a:pPr>
            <a:r>
              <a:rPr lang="de-DE" altLang="de-DE" sz="1400" dirty="0"/>
              <a:t>Archiv / Magazin (Sprechen Sie uns hierfür gerne an!)</a:t>
            </a:r>
            <a:endParaRPr lang="de-DE" sz="1400" dirty="0"/>
          </a:p>
          <a:p>
            <a:endParaRPr lang="de-DE" dirty="0"/>
          </a:p>
        </p:txBody>
      </p:sp>
      <p:sp>
        <p:nvSpPr>
          <p:cNvPr id="5" name="Foliennummernplatzhalter 4">
            <a:extLst>
              <a:ext uri="{FF2B5EF4-FFF2-40B4-BE49-F238E27FC236}">
                <a16:creationId xmlns:a16="http://schemas.microsoft.com/office/drawing/2014/main" id="{714B2AC8-2093-F595-AC86-D1CEA7907BEC}"/>
              </a:ext>
            </a:extLst>
          </p:cNvPr>
          <p:cNvSpPr>
            <a:spLocks noGrp="1"/>
          </p:cNvSpPr>
          <p:nvPr>
            <p:ph type="sldNum" sz="quarter" idx="14"/>
          </p:nvPr>
        </p:nvSpPr>
        <p:spPr/>
        <p:txBody>
          <a:bodyPr/>
          <a:lstStyle/>
          <a:p>
            <a:fld id="{A8BF270F-3850-4C3D-9704-E2E5588A27D4}" type="slidenum">
              <a:rPr lang="de-DE" smtClean="0"/>
              <a:pPr/>
              <a:t>9</a:t>
            </a:fld>
            <a:endParaRPr lang="de-DE" dirty="0"/>
          </a:p>
        </p:txBody>
      </p:sp>
      <p:sp>
        <p:nvSpPr>
          <p:cNvPr id="6" name="Datumsplatzhalter 5">
            <a:extLst>
              <a:ext uri="{FF2B5EF4-FFF2-40B4-BE49-F238E27FC236}">
                <a16:creationId xmlns:a16="http://schemas.microsoft.com/office/drawing/2014/main" id="{03C3DAF5-746E-882D-D26F-859F3119173E}"/>
              </a:ext>
            </a:extLst>
          </p:cNvPr>
          <p:cNvSpPr>
            <a:spLocks noGrp="1"/>
          </p:cNvSpPr>
          <p:nvPr>
            <p:ph type="dt" sz="half" idx="12"/>
          </p:nvPr>
        </p:nvSpPr>
        <p:spPr/>
        <p:txBody>
          <a:bodyPr/>
          <a:lstStyle/>
          <a:p>
            <a:r>
              <a:rPr lang="de-DE"/>
              <a:t>2026</a:t>
            </a:r>
            <a:endParaRPr lang="de-DE" dirty="0"/>
          </a:p>
        </p:txBody>
      </p:sp>
      <p:sp>
        <p:nvSpPr>
          <p:cNvPr id="7" name="Fußzeilenplatzhalter 6">
            <a:extLst>
              <a:ext uri="{FF2B5EF4-FFF2-40B4-BE49-F238E27FC236}">
                <a16:creationId xmlns:a16="http://schemas.microsoft.com/office/drawing/2014/main" id="{CCEE1DF2-393F-30AE-4848-3CADB096D5B2}"/>
              </a:ext>
            </a:extLst>
          </p:cNvPr>
          <p:cNvSpPr>
            <a:spLocks noGrp="1"/>
          </p:cNvSpPr>
          <p:nvPr>
            <p:ph type="ftr" sz="quarter" idx="13"/>
          </p:nvPr>
        </p:nvSpPr>
        <p:spPr/>
        <p:txBody>
          <a:bodyPr/>
          <a:lstStyle/>
          <a:p>
            <a:r>
              <a:rPr lang="de-DE"/>
              <a:t>Kurzpräsentation zu Literaturrecherche</a:t>
            </a:r>
            <a:endParaRPr lang="de-DE" dirty="0"/>
          </a:p>
        </p:txBody>
      </p:sp>
    </p:spTree>
    <p:extLst>
      <p:ext uri="{BB962C8B-B14F-4D97-AF65-F5344CB8AC3E}">
        <p14:creationId xmlns:p14="http://schemas.microsoft.com/office/powerpoint/2010/main" val="3830690695"/>
      </p:ext>
    </p:extLst>
  </p:cSld>
  <p:clrMapOvr>
    <a:masterClrMapping/>
  </p:clrMapOvr>
</p:sld>
</file>

<file path=ppt/theme/theme1.xml><?xml version="1.0" encoding="utf-8"?>
<a:theme xmlns:a="http://schemas.openxmlformats.org/drawingml/2006/main" name="Titelseite - Master">
  <a:themeElements>
    <a:clrScheme name="UT-Titel - Text schwarz">
      <a:dk1>
        <a:srgbClr val="000000"/>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fontScheme name="UT_TITE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T_TITEL 1">
        <a:dk1>
          <a:srgbClr val="333333"/>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16-9__PPT Vorlage UT_April 2021.pptx" id="{75B670DA-CE19-4ED1-9B8D-CAD77A729605}" vid="{E2CCD61C-40DD-4C78-874B-1A49959F9F49}"/>
    </a:ext>
  </a:extLst>
</a:theme>
</file>

<file path=ppt/theme/theme2.xml><?xml version="1.0" encoding="utf-8"?>
<a:theme xmlns:a="http://schemas.openxmlformats.org/drawingml/2006/main" name="Innenseite - Master">
  <a:themeElements>
    <a:clrScheme name="UT-Titel - Text schwarz">
      <a:dk1>
        <a:srgbClr val="000000"/>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fontScheme name="UT_TITE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T_TITEL 1">
        <a:dk1>
          <a:srgbClr val="333333"/>
        </a:dk1>
        <a:lt1>
          <a:srgbClr val="FFFFFF"/>
        </a:lt1>
        <a:dk2>
          <a:srgbClr val="A51E37"/>
        </a:dk2>
        <a:lt2>
          <a:srgbClr val="2D2015"/>
        </a:lt2>
        <a:accent1>
          <a:srgbClr val="ADB3B7"/>
        </a:accent1>
        <a:accent2>
          <a:srgbClr val="B4A069"/>
        </a:accent2>
        <a:accent3>
          <a:srgbClr val="FFFFFF"/>
        </a:accent3>
        <a:accent4>
          <a:srgbClr val="2A2A2A"/>
        </a:accent4>
        <a:accent5>
          <a:srgbClr val="D3D6D8"/>
        </a:accent5>
        <a:accent6>
          <a:srgbClr val="A3915E"/>
        </a:accent6>
        <a:hlink>
          <a:srgbClr val="32414B"/>
        </a:hlink>
        <a:folHlink>
          <a:srgbClr val="A51E3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16-9__PPT Vorlage UT_April 2021.pptx" id="{75B670DA-CE19-4ED1-9B8D-CAD77A729605}" vid="{7B7CC7F7-8468-47FC-B069-45D8151ED331}"/>
    </a:ext>
  </a:ext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473B5CC2F8A7B4A82FE54F040DC8A62" ma:contentTypeVersion="6" ma:contentTypeDescription="Create a new document." ma:contentTypeScope="" ma:versionID="416045a8b0f7640ac7c952afcae2c7a3">
  <xsd:schema xmlns:xsd="http://www.w3.org/2001/XMLSchema" xmlns:xs="http://www.w3.org/2001/XMLSchema" xmlns:p="http://schemas.microsoft.com/office/2006/metadata/properties" xmlns:ns3="4cfc40f8-f1cb-421c-af68-0177d819567c" targetNamespace="http://schemas.microsoft.com/office/2006/metadata/properties" ma:root="true" ma:fieldsID="4ff92ac9504d6ffd540832445e46b93a" ns3:_="">
    <xsd:import namespace="4cfc40f8-f1cb-421c-af68-0177d819567c"/>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fc40f8-f1cb-421c-af68-0177d81956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cfc40f8-f1cb-421c-af68-0177d819567c" xsi:nil="true"/>
  </documentManagement>
</p:properties>
</file>

<file path=customXml/itemProps1.xml><?xml version="1.0" encoding="utf-8"?>
<ds:datastoreItem xmlns:ds="http://schemas.openxmlformats.org/officeDocument/2006/customXml" ds:itemID="{87633DE5-C270-44CB-A19E-48367E247B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fc40f8-f1cb-421c-af68-0177d81956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C264FE-4EE1-479B-9A67-0E716EA8346B}">
  <ds:schemaRefs>
    <ds:schemaRef ds:uri="http://schemas.microsoft.com/sharepoint/v3/contenttype/forms"/>
  </ds:schemaRefs>
</ds:datastoreItem>
</file>

<file path=customXml/itemProps3.xml><?xml version="1.0" encoding="utf-8"?>
<ds:datastoreItem xmlns:ds="http://schemas.openxmlformats.org/officeDocument/2006/customXml" ds:itemID="{296F92CE-1E7B-4827-BC08-801B3EFE12B2}">
  <ds:schemaRefs>
    <ds:schemaRef ds:uri="4cfc40f8-f1cb-421c-af68-0177d819567c"/>
    <ds:schemaRef ds:uri="http://schemas.microsoft.com/office/2006/documentManagement/types"/>
    <ds:schemaRef ds:uri="http://schemas.microsoft.com/office/2006/metadata/properties"/>
    <ds:schemaRef ds:uri="http://purl.org/dc/dcmitype/"/>
    <ds:schemaRef ds:uri="http://www.w3.org/XML/1998/namespace"/>
    <ds:schemaRef ds:uri="http://purl.org/dc/elements/1.1/"/>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16-9__PPT_Vorlage_UT_April_2021</Template>
  <TotalTime>0</TotalTime>
  <Words>2190</Words>
  <Application>Microsoft Office PowerPoint</Application>
  <PresentationFormat>Bildschirmpräsentation (16:9)</PresentationFormat>
  <Paragraphs>257</Paragraphs>
  <Slides>27</Slides>
  <Notes>2</Notes>
  <HiddenSlides>0</HiddenSlides>
  <MMClips>0</MMClips>
  <ScaleCrop>false</ScaleCrop>
  <HeadingPairs>
    <vt:vector size="6" baseType="variant">
      <vt:variant>
        <vt:lpstr>Verwendete Schriftarten</vt:lpstr>
      </vt:variant>
      <vt:variant>
        <vt:i4>2</vt:i4>
      </vt:variant>
      <vt:variant>
        <vt:lpstr>Design</vt:lpstr>
      </vt:variant>
      <vt:variant>
        <vt:i4>2</vt:i4>
      </vt:variant>
      <vt:variant>
        <vt:lpstr>Folientitel</vt:lpstr>
      </vt:variant>
      <vt:variant>
        <vt:i4>27</vt:i4>
      </vt:variant>
    </vt:vector>
  </HeadingPairs>
  <TitlesOfParts>
    <vt:vector size="31" baseType="lpstr">
      <vt:lpstr>Wingdings</vt:lpstr>
      <vt:lpstr>Arial</vt:lpstr>
      <vt:lpstr>Titelseite - Master</vt:lpstr>
      <vt:lpstr>Innenseite - Master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Eckhard</dc:creator>
  <cp:lastModifiedBy>Natalie Ruoff</cp:lastModifiedBy>
  <cp:revision>114</cp:revision>
  <cp:lastPrinted>2018-07-25T08:04:44Z</cp:lastPrinted>
  <dcterms:created xsi:type="dcterms:W3CDTF">2026-01-27T14:16:30Z</dcterms:created>
  <dcterms:modified xsi:type="dcterms:W3CDTF">2026-09-01T12:15:04Z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0x0101003473B5CC2F8A7B4A82FE54F040DC8A62</vt:lpwstr>
  </property>
</Properties>
</file>