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62" r:id="rId8"/>
    <p:sldId id="263" r:id="rId9"/>
    <p:sldId id="264" r:id="rId10"/>
    <p:sldId id="265" r:id="rId11"/>
    <p:sldId id="271" r:id="rId12"/>
    <p:sldId id="281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35" d="100"/>
          <a:sy n="135" d="100"/>
        </p:scale>
        <p:origin x="-88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348" y="1371600"/>
            <a:ext cx="8147304" cy="1344168"/>
          </a:xfrm>
        </p:spPr>
        <p:txBody>
          <a:bodyPr vert="horz" lIns="91440" tIns="45720" rIns="91440" bIns="45720" rtlCol="0" anchor="b" anchorCtr="0">
            <a:normAutofit/>
            <a:scene3d>
              <a:camera prst="orthographicFront"/>
              <a:lightRig rig="threePt" dir="t">
                <a:rot lat="0" lon="0" rev="10800000"/>
              </a:lightRig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algn="ctr" defTabSz="914400" rtl="0" eaLnBrk="1" latinLnBrk="0" hangingPunct="1">
              <a:lnSpc>
                <a:spcPts val="64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effectLst>
                  <a:outerShdw blurRad="25400" dist="19050" dir="4200000" algn="ctr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348" y="2715767"/>
            <a:ext cx="8147304" cy="667512"/>
          </a:xfrm>
        </p:spPr>
        <p:txBody>
          <a:bodyPr vert="horz" lIns="91440" tIns="45720" rIns="91440" bIns="45720" rtlCol="0"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75000"/>
              <a:buFont typeface="Wingdings 2" pitchFamily="18" charset="2"/>
              <a:buNone/>
              <a:defRPr sz="2200" b="0" kern="1200" baseline="0">
                <a:solidFill>
                  <a:schemeClr val="bg1"/>
                </a:solidFill>
                <a:effectLst>
                  <a:outerShdw blurRad="25400" dist="254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540" y="416859"/>
            <a:ext cx="3840480" cy="1994647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7540" y="2438400"/>
            <a:ext cx="3840480" cy="331694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4805045" y="430306"/>
            <a:ext cx="3840480" cy="5432612"/>
          </a:xfrm>
          <a:solidFill>
            <a:schemeClr val="bg1">
              <a:lumMod val="85000"/>
            </a:schemeClr>
          </a:solidFill>
          <a:ln w="127000" cap="sq">
            <a:solidFill>
              <a:schemeClr val="bg1"/>
            </a:solidFill>
            <a:miter lim="800000"/>
          </a:ln>
          <a:effectLst>
            <a:outerShdw blurRad="76200" dist="12700" dir="5400000" sx="100500" sy="100500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extrusionH="50800">
            <a:extrusionClr>
              <a:schemeClr val="tx1"/>
            </a:extrusionClr>
            <a:contourClr>
              <a:schemeClr val="tx1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spcBef>
                <a:spcPts val="2000"/>
              </a:spcBef>
              <a:buClr>
                <a:schemeClr val="accent2">
                  <a:lumMod val="50000"/>
                  <a:lumOff val="50000"/>
                </a:schemeClr>
              </a:buClr>
              <a:buSzPct val="75000"/>
              <a:buFont typeface="Wingdings 2" pitchFamily="18" charset="2"/>
              <a:buNone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auf Platzhalter ziehen oder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7pPr marL="2743200" indent="-457200">
              <a:defRPr/>
            </a:lvl7pPr>
            <a:lvl8pPr marL="2743200" indent="-457200">
              <a:defRPr/>
            </a:lvl8pPr>
            <a:lvl9pPr marL="2743200" indent="-457200">
              <a:defRPr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1412" y="417513"/>
            <a:ext cx="1600200" cy="5708650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1174" y="417513"/>
            <a:ext cx="6499225" cy="57086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ußformel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mit Bild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475" y="4343398"/>
            <a:ext cx="8147049" cy="1346013"/>
          </a:xfrm>
        </p:spPr>
        <p:txBody>
          <a:bodyPr>
            <a:normAutofit/>
            <a:scene3d>
              <a:camera prst="orthographicFront"/>
              <a:lightRig rig="threePt" dir="t">
                <a:rot lat="0" lon="0" rev="10800000"/>
              </a:lightRig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>
              <a:lnSpc>
                <a:spcPts val="6400"/>
              </a:lnSpc>
              <a:defRPr sz="6000">
                <a:solidFill>
                  <a:schemeClr val="bg1"/>
                </a:solidFill>
                <a:effectLst>
                  <a:outerShdw blurRad="25400" dist="1905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475" y="5688105"/>
            <a:ext cx="8147050" cy="663387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marL="0" indent="0" algn="ctr">
              <a:spcBef>
                <a:spcPts val="0"/>
              </a:spcBef>
              <a:buNone/>
              <a:defRPr b="0" baseline="0">
                <a:solidFill>
                  <a:schemeClr val="bg1"/>
                </a:solidFill>
                <a:effectLst>
                  <a:outerShdw blurRad="25400" dist="254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981200" y="685800"/>
            <a:ext cx="5181600" cy="3352800"/>
          </a:xfrm>
          <a:solidFill>
            <a:schemeClr val="tx1">
              <a:lumMod val="75000"/>
            </a:schemeClr>
          </a:solidFill>
          <a:ln w="127000" cap="sq">
            <a:solidFill>
              <a:schemeClr val="tx1"/>
            </a:solidFill>
            <a:miter lim="800000"/>
          </a:ln>
          <a:effectLst>
            <a:outerShdw blurRad="63500" sx="101000" sy="101000" algn="ctr" rotWithShape="0">
              <a:schemeClr val="bg2">
                <a:lumMod val="20000"/>
                <a:lumOff val="80000"/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9000000"/>
            </a:lightRig>
          </a:scene3d>
          <a:sp3d prstMaterial="matte">
            <a:bevelT w="12700" prst="relaxedInset"/>
            <a:bevelB w="38100" h="127000" prst="relaxedInset"/>
            <a:extrusionClr>
              <a:schemeClr val="tx1"/>
            </a:extrusionClr>
            <a:contourClr>
              <a:schemeClr val="tx1"/>
            </a:contourClr>
          </a:sp3d>
        </p:spPr>
        <p:txBody>
          <a:bodyPr/>
          <a:lstStyle>
            <a:lvl1pPr>
              <a:buNone/>
              <a:defRPr/>
            </a:lvl1pPr>
          </a:lstStyle>
          <a:p>
            <a:r>
              <a:rPr lang="de-DE" smtClean="0"/>
              <a:t>Bild auf Platzhalter ziehen oder durch Klicken auf Symbol hinzufügen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1774826"/>
            <a:ext cx="8147050" cy="1873250"/>
          </a:xfrm>
        </p:spPr>
        <p:txBody>
          <a:bodyPr anchor="b" anchorCtr="0"/>
          <a:lstStyle>
            <a:lvl1pPr algn="ctr">
              <a:defRPr sz="6000" b="0" cap="none" baseline="0"/>
            </a:lvl1pPr>
          </a:lstStyle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3654519"/>
            <a:ext cx="8147050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475" y="1762125"/>
            <a:ext cx="3840480" cy="43640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5046" y="1762125"/>
            <a:ext cx="3840480" cy="43640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290763" indent="-461963"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1550894"/>
            <a:ext cx="3840480" cy="7159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475" y="2541494"/>
            <a:ext cx="3840480" cy="35846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600"/>
            </a:lvl6pPr>
            <a:lvl7pPr marL="2290763" indent="-461963">
              <a:defRPr sz="1600"/>
            </a:lvl7pPr>
            <a:lvl8pPr marL="2290763" indent="-461963">
              <a:defRPr sz="1600"/>
            </a:lvl8pPr>
            <a:lvl9pPr marL="2290763" indent="-461963"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5046" y="1550894"/>
            <a:ext cx="3840480" cy="7159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5046" y="2541494"/>
            <a:ext cx="3840480" cy="35846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600"/>
            </a:lvl6pPr>
            <a:lvl7pPr marL="2290763" indent="-461963">
              <a:defRPr sz="1600"/>
            </a:lvl7pPr>
            <a:lvl8pPr marL="2290763" indent="-461963">
              <a:defRPr sz="1600"/>
            </a:lvl8pPr>
            <a:lvl9pPr marL="2290763" indent="-461963"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502920" y="2353235"/>
            <a:ext cx="3840480" cy="1588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05045" y="2353235"/>
            <a:ext cx="3840480" cy="1588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540" y="416859"/>
            <a:ext cx="3840480" cy="1994647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2532" y="403412"/>
            <a:ext cx="3840480" cy="572275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7540" y="2438400"/>
            <a:ext cx="3840480" cy="331694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1761565"/>
            <a:ext cx="8147051" cy="436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49D725-AF79-4FB6-8D02-83EAC61E3211}" type="datetimeFigureOut">
              <a:rPr lang="en-US" smtClean="0"/>
              <a:t>22.10.15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76629CB-7937-4506-A327-ACF88B95BB03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Relationship Id="rId3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Relationship Id="rId3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Relationship Id="rId3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emf"/><Relationship Id="rId3" Type="http://schemas.openxmlformats.org/officeDocument/2006/relationships/image" Target="../media/image2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Relationship Id="rId3" Type="http://schemas.openxmlformats.org/officeDocument/2006/relationships/image" Target="../media/image24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de-DE" sz="3600" smtClean="0"/>
              <a:t>Mathematik lehren – oder lehren, Mathematik zu lernen (und lehren)?</a:t>
            </a:r>
            <a:endParaRPr lang="de-DE" sz="360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98348" y="2960349"/>
            <a:ext cx="8147304" cy="667512"/>
          </a:xfrm>
        </p:spPr>
        <p:txBody>
          <a:bodyPr/>
          <a:lstStyle/>
          <a:p>
            <a:r>
              <a:rPr lang="de-DE" smtClean="0"/>
              <a:t>Carla Cederbaum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74485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Aktives Lernen (Forts.)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Zielgruppe: 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Studierende mit Erstkontakt zu abstrakter Mathematik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Fortgeschrittene bei sehr neuen Themen (</a:t>
            </a:r>
            <a:r>
              <a:rPr lang="de-DE" dirty="0" err="1" smtClean="0"/>
              <a:t>flipped</a:t>
            </a:r>
            <a:r>
              <a:rPr lang="de-DE" dirty="0" smtClean="0"/>
              <a:t> </a:t>
            </a:r>
            <a:r>
              <a:rPr lang="de-DE" dirty="0" err="1" smtClean="0"/>
              <a:t>classroom</a:t>
            </a:r>
            <a:r>
              <a:rPr lang="de-DE" dirty="0" smtClean="0"/>
              <a:t>)</a:t>
            </a:r>
          </a:p>
          <a:p>
            <a:r>
              <a:rPr lang="de-DE" dirty="0" smtClean="0"/>
              <a:t>Weitere Ideen: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Problemorientiertes Lernen:</a:t>
            </a:r>
          </a:p>
          <a:p>
            <a:pPr lvl="2">
              <a:buFont typeface="Arial"/>
              <a:buChar char="•"/>
            </a:pPr>
            <a:r>
              <a:rPr lang="de-DE" dirty="0" smtClean="0"/>
              <a:t>Stelle die Funktion F(</a:t>
            </a:r>
            <a:r>
              <a:rPr lang="de-DE" dirty="0" err="1" smtClean="0"/>
              <a:t>x,y</a:t>
            </a:r>
            <a:r>
              <a:rPr lang="de-DE" dirty="0" smtClean="0"/>
              <a:t>)=ax^2+y^2 in Essay vor, variiere „a”!</a:t>
            </a:r>
          </a:p>
          <a:p>
            <a:pPr lvl="2">
              <a:buFont typeface="Arial"/>
              <a:buChar char="•"/>
            </a:pPr>
            <a:r>
              <a:rPr lang="de-DE" dirty="0" smtClean="0"/>
              <a:t>Suche nach einer Anwendung von LGS in Deinem Studienfach und erkläre, welche der gelernten Methoden dort (nicht) nützlich sind!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„Mathe als Inhalt + Sprache”:</a:t>
            </a:r>
          </a:p>
          <a:p>
            <a:pPr lvl="2">
              <a:buFont typeface="Arial"/>
              <a:buChar char="•"/>
            </a:pPr>
            <a:r>
              <a:rPr lang="de-DE" dirty="0" smtClean="0"/>
              <a:t>„Bitte übersetze das in Mathe-Sprache!”</a:t>
            </a:r>
          </a:p>
          <a:p>
            <a:pPr lvl="2">
              <a:buFont typeface="Arial"/>
              <a:buChar char="•"/>
            </a:pPr>
            <a:r>
              <a:rPr lang="de-DE" dirty="0" smtClean="0"/>
              <a:t>Lineare (</a:t>
            </a:r>
            <a:r>
              <a:rPr lang="de-DE" dirty="0" err="1"/>
              <a:t>U</a:t>
            </a:r>
            <a:r>
              <a:rPr lang="de-DE" dirty="0" err="1" smtClean="0"/>
              <a:t>n</a:t>
            </a:r>
            <a:r>
              <a:rPr lang="de-DE" dirty="0" smtClean="0"/>
              <a:t>-)Abhängigkeit versus Redundanz/Effizienz</a:t>
            </a:r>
          </a:p>
          <a:p>
            <a:pPr lvl="2">
              <a:buFont typeface="Arial"/>
              <a:buChar char="•"/>
            </a:pPr>
            <a:r>
              <a:rPr lang="de-DE" dirty="0" smtClean="0"/>
              <a:t>Dimension versus „intuitive Dimension”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Verantwortung für Voraussetzungen in Beweisen</a:t>
            </a:r>
          </a:p>
          <a:p>
            <a:pPr lvl="1"/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3978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projekt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752" y="4042400"/>
            <a:ext cx="4846211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Lern-Methodik: forschendes Lernen</a:t>
            </a:r>
            <a:endParaRPr lang="de-DE" sz="360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5155259" y="1761565"/>
            <a:ext cx="3490267" cy="4364598"/>
          </a:xfrm>
        </p:spPr>
        <p:txBody>
          <a:bodyPr/>
          <a:lstStyle/>
          <a:p>
            <a:r>
              <a:rPr lang="de-DE" dirty="0" smtClean="0"/>
              <a:t>Math. Problemlösen für Studierende im 2.J. </a:t>
            </a:r>
          </a:p>
          <a:p>
            <a:r>
              <a:rPr lang="de-DE" dirty="0" smtClean="0"/>
              <a:t>Projektarbeiten in Vorlesung für Fortgeschrittene</a:t>
            </a:r>
            <a:endParaRPr lang="de-DE" dirty="0"/>
          </a:p>
        </p:txBody>
      </p:sp>
      <p:pic>
        <p:nvPicPr>
          <p:cNvPr id="6" name="Bild 5" descr="mp-uebung04-carl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1565"/>
            <a:ext cx="4846211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408705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Forschung für Dozent/innen:</a:t>
            </a:r>
            <a:br>
              <a:rPr lang="de-DE" sz="3600" dirty="0" smtClean="0"/>
            </a:br>
            <a:r>
              <a:rPr lang="de-DE" sz="2400" dirty="0" smtClean="0"/>
              <a:t>Schnappschüsse moderner Mathematik aus </a:t>
            </a:r>
            <a:r>
              <a:rPr lang="de-DE" sz="2400" dirty="0" err="1" smtClean="0"/>
              <a:t>Oberwolfach</a:t>
            </a:r>
            <a:endParaRPr lang="de-DE" sz="2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3059" y="1761565"/>
            <a:ext cx="4342467" cy="4364598"/>
          </a:xfrm>
        </p:spPr>
        <p:txBody>
          <a:bodyPr/>
          <a:lstStyle/>
          <a:p>
            <a:pPr marL="0" indent="0">
              <a:buNone/>
            </a:pPr>
            <a:r>
              <a:rPr lang="de-DE" dirty="0" err="1" smtClean="0"/>
              <a:t>www.mfo.de</a:t>
            </a:r>
            <a:r>
              <a:rPr lang="de-DE" dirty="0" smtClean="0"/>
              <a:t>/</a:t>
            </a:r>
            <a:r>
              <a:rPr lang="de-DE" dirty="0" err="1" smtClean="0"/>
              <a:t>snapshots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Bild 3" descr="Snapshot-2014-007 3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763" y="3210021"/>
            <a:ext cx="2758547" cy="390794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Bild 4" descr="Seiten aus ReznickEdit-IC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" y="1689217"/>
            <a:ext cx="3499673" cy="495786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Bild 5" descr="Seiten aus Snapshot_Goldbach-ICM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370" y="2541809"/>
            <a:ext cx="2385046" cy="337881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102032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Diversität </a:t>
            </a:r>
            <a:r>
              <a:rPr lang="de-DE" sz="3600" dirty="0" smtClean="0"/>
              <a:t>d. Studierenden</a:t>
            </a:r>
            <a:r>
              <a:rPr lang="de-DE" sz="3600" dirty="0"/>
              <a:t>-Population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5597407" y="1761565"/>
            <a:ext cx="3048119" cy="4364598"/>
          </a:xfrm>
        </p:spPr>
        <p:txBody>
          <a:bodyPr>
            <a:normAutofit/>
          </a:bodyPr>
          <a:lstStyle/>
          <a:p>
            <a:pPr>
              <a:buFont typeface="Wingdings 2" charset="2"/>
              <a:buChar char=""/>
            </a:pPr>
            <a:r>
              <a:rPr lang="de-DE" dirty="0" smtClean="0"/>
              <a:t>Direkt:</a:t>
            </a:r>
          </a:p>
          <a:p>
            <a:pPr lvl="1">
              <a:buFont typeface="Wingdings" charset="2"/>
              <a:buChar char="Ø"/>
            </a:pPr>
            <a:r>
              <a:rPr lang="de-DE" dirty="0" err="1" smtClean="0"/>
              <a:t>Mentoring</a:t>
            </a:r>
            <a:r>
              <a:rPr lang="de-DE" dirty="0" smtClean="0"/>
              <a:t>: Pyramide für alle Frauen</a:t>
            </a:r>
          </a:p>
          <a:p>
            <a:r>
              <a:rPr lang="de-DE" dirty="0" smtClean="0"/>
              <a:t>Indirekt:</a:t>
            </a:r>
          </a:p>
          <a:p>
            <a:pPr lvl="1">
              <a:buFont typeface="Wingdings" charset="2"/>
              <a:buChar char="Ø"/>
            </a:pPr>
            <a:r>
              <a:rPr lang="de-DE" dirty="0" err="1" smtClean="0"/>
              <a:t>Guided</a:t>
            </a:r>
            <a:r>
              <a:rPr lang="de-DE" dirty="0" smtClean="0"/>
              <a:t> </a:t>
            </a:r>
            <a:r>
              <a:rPr lang="de-DE" dirty="0" err="1" smtClean="0"/>
              <a:t>study</a:t>
            </a:r>
            <a:r>
              <a:rPr lang="de-DE" dirty="0" smtClean="0"/>
              <a:t> </a:t>
            </a:r>
            <a:r>
              <a:rPr lang="de-DE" dirty="0" err="1" smtClean="0"/>
              <a:t>groups</a:t>
            </a:r>
            <a:r>
              <a:rPr lang="de-DE" dirty="0" smtClean="0"/>
              <a:t>:</a:t>
            </a:r>
            <a:endParaRPr lang="de-DE" dirty="0"/>
          </a:p>
          <a:p>
            <a:pPr marL="457200" lvl="1" indent="0">
              <a:buNone/>
            </a:pPr>
            <a:r>
              <a:rPr lang="de-DE" dirty="0" smtClean="0"/>
              <a:t>	Ethnische, 	soziale, 	Geschlechter-	Durchmischung</a:t>
            </a:r>
          </a:p>
        </p:txBody>
      </p:sp>
      <p:pic>
        <p:nvPicPr>
          <p:cNvPr id="8" name="Bild 7" descr="Math Mentoring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" y="1947320"/>
            <a:ext cx="4899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046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Diversität d. Studierenden-Population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de-DE" dirty="0"/>
              <a:t>Ausgleich unterschiedlicher </a:t>
            </a:r>
            <a:r>
              <a:rPr lang="de-DE" dirty="0" smtClean="0"/>
              <a:t>Vorkenntnisse</a:t>
            </a:r>
          </a:p>
          <a:p>
            <a:pPr marL="457200" lvl="1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de-DE" dirty="0" smtClean="0"/>
              <a:t>Fehlende Lernstrategien (nicht nur) bei </a:t>
            </a:r>
            <a:r>
              <a:rPr lang="de-DE" dirty="0"/>
              <a:t>Erstakademiker/</a:t>
            </a:r>
            <a:r>
              <a:rPr lang="de-DE" dirty="0" smtClean="0"/>
              <a:t>innen</a:t>
            </a:r>
          </a:p>
          <a:p>
            <a:pPr marL="457200" lvl="1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de-DE" dirty="0" smtClean="0"/>
              <a:t>Ausgleich von fehlenden Netzwerken f. inhaltliches Feedback und zur Selbsteinschätzung</a:t>
            </a:r>
          </a:p>
          <a:p>
            <a:pPr marL="457200" lvl="1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de-DE" dirty="0" smtClean="0"/>
              <a:t>Ideen:</a:t>
            </a:r>
          </a:p>
          <a:p>
            <a:pPr marL="914400" lvl="2">
              <a:spcBef>
                <a:spcPts val="2000"/>
              </a:spcBef>
              <a:buFont typeface="Wingdings" charset="2"/>
              <a:buChar char="Ø"/>
            </a:pPr>
            <a:r>
              <a:rPr lang="de-DE" dirty="0" smtClean="0">
                <a:sym typeface="Wingdings"/>
              </a:rPr>
              <a:t>Durch explizite Anweisungen, z.B. im Rahmen des </a:t>
            </a:r>
            <a:r>
              <a:rPr lang="de-DE" dirty="0" err="1" smtClean="0">
                <a:sym typeface="Wingdings"/>
              </a:rPr>
              <a:t>flipped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classroom</a:t>
            </a:r>
            <a:endParaRPr lang="de-DE" dirty="0" smtClean="0">
              <a:sym typeface="Wingdings"/>
            </a:endParaRPr>
          </a:p>
          <a:p>
            <a:pPr marL="914400" lvl="2">
              <a:spcBef>
                <a:spcPts val="2000"/>
              </a:spcBef>
              <a:buFont typeface="Wingdings" charset="2"/>
              <a:buChar char="Ø"/>
            </a:pPr>
            <a:r>
              <a:rPr lang="de-DE" dirty="0" smtClean="0">
                <a:sym typeface="Wingdings"/>
              </a:rPr>
              <a:t> Klar formulierte Erwartungen, z.B. für Vorträge im Proseminar</a:t>
            </a:r>
          </a:p>
          <a:p>
            <a:pPr marL="914400" lvl="2">
              <a:spcBef>
                <a:spcPts val="2000"/>
              </a:spcBef>
              <a:buFont typeface="Wingdings" charset="2"/>
              <a:buChar char="Ø"/>
            </a:pPr>
            <a:r>
              <a:rPr lang="de-DE" dirty="0" smtClean="0">
                <a:sym typeface="Wingdings"/>
              </a:rPr>
              <a:t>Gruppenarbeit im Unterricht und bei den Hausaufgaben</a:t>
            </a:r>
          </a:p>
          <a:p>
            <a:pPr marL="914400" lvl="2">
              <a:spcBef>
                <a:spcPts val="2000"/>
              </a:spcBef>
              <a:buFont typeface="Wingdings" charset="2"/>
              <a:buChar char="Ø"/>
            </a:pPr>
            <a:r>
              <a:rPr lang="de-DE" dirty="0" err="1" smtClean="0">
                <a:sym typeface="Wingdings"/>
              </a:rPr>
              <a:t>Mentoringprogramme</a:t>
            </a:r>
            <a:r>
              <a:rPr lang="de-DE" dirty="0" smtClean="0">
                <a:sym typeface="Wingdings"/>
              </a:rPr>
              <a:t>, </a:t>
            </a:r>
            <a:r>
              <a:rPr lang="de-DE" dirty="0" err="1" smtClean="0">
                <a:sym typeface="Wingdings"/>
              </a:rPr>
              <a:t>guided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study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groups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2206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AnleitungzurVorbereitung-Proseminar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079" y="0"/>
            <a:ext cx="4846211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Bild 3" descr="AnleitungzurVorbereitung-Proseminar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" y="9432"/>
            <a:ext cx="4846211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599061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Bild 5" descr="Benotung-Feedback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824" y="0"/>
            <a:ext cx="4846211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Bild 4" descr="AnleitungzurVorbereitung-Proseminar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6211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8948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Bild 3" descr="Benotung-Feedback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6211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Bild 4" descr="Benotung-Feedback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43208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Bild 3" descr="Benotung-Feedback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6211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Bild 5" descr="Benotung-Feedback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27398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Diversität: Lerntypen</a:t>
            </a:r>
            <a:br>
              <a:rPr lang="de-DE" sz="3600" dirty="0" smtClean="0"/>
            </a:br>
            <a:r>
              <a:rPr lang="de-DE" sz="3600" dirty="0" smtClean="0"/>
              <a:t>(visuell, akustisch, plastisch,...)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 smtClean="0"/>
              <a:t>Hands-on Experimente im Unterricht und in Workshops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Mathematisches Modellieren: </a:t>
            </a:r>
          </a:p>
          <a:p>
            <a:pPr lvl="2">
              <a:buFont typeface="Arial"/>
              <a:buChar char="•"/>
            </a:pPr>
            <a:r>
              <a:rPr lang="de-DE" dirty="0" smtClean="0"/>
              <a:t>1d-Krümmung auf dem Fahrrad</a:t>
            </a:r>
          </a:p>
          <a:p>
            <a:pPr lvl="2">
              <a:buFont typeface="Arial"/>
              <a:buChar char="•"/>
            </a:pPr>
            <a:r>
              <a:rPr lang="de-DE" dirty="0" smtClean="0"/>
              <a:t>2d-Krümmung mit Luftballons und Kaninchengitter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Herleiten von math. Formeln:</a:t>
            </a:r>
          </a:p>
          <a:p>
            <a:pPr lvl="2">
              <a:buFont typeface="Arial"/>
              <a:buChar char="•"/>
            </a:pPr>
            <a:r>
              <a:rPr lang="de-DE" smtClean="0"/>
              <a:t>Gram—Schmidt-</a:t>
            </a:r>
            <a:r>
              <a:rPr lang="de-DE" dirty="0" smtClean="0"/>
              <a:t>Verfahren </a:t>
            </a:r>
            <a:r>
              <a:rPr lang="de-DE" smtClean="0"/>
              <a:t>mit </a:t>
            </a:r>
            <a:r>
              <a:rPr lang="de-DE" smtClean="0"/>
              <a:t>Strohhalmen </a:t>
            </a:r>
            <a:r>
              <a:rPr lang="de-DE" dirty="0" smtClean="0"/>
              <a:t>und Knete</a:t>
            </a:r>
            <a:endParaRPr lang="de-DE" dirty="0"/>
          </a:p>
          <a:p>
            <a:r>
              <a:rPr lang="de-DE" dirty="0" smtClean="0"/>
              <a:t>Lernen durch Schreiben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„Erkläre ... Deinen kleinen Geschwistern!“ </a:t>
            </a:r>
          </a:p>
          <a:p>
            <a:pPr marL="457200" lvl="1" indent="0">
              <a:buNone/>
            </a:pPr>
            <a:r>
              <a:rPr lang="de-DE" dirty="0"/>
              <a:t>	</a:t>
            </a:r>
            <a:r>
              <a:rPr lang="de-DE" dirty="0" smtClean="0"/>
              <a:t>(</a:t>
            </a:r>
            <a:r>
              <a:rPr lang="de-DE" dirty="0" err="1" smtClean="0"/>
              <a:t>populärwiss</a:t>
            </a:r>
            <a:r>
              <a:rPr lang="de-DE" dirty="0" smtClean="0"/>
              <a:t>./didaktisch)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„Schreibe auf, was Du im nächsten Test besser machen willst!“</a:t>
            </a:r>
          </a:p>
          <a:p>
            <a:pPr marL="457200" lvl="1" indent="0">
              <a:buNone/>
            </a:pPr>
            <a:r>
              <a:rPr lang="de-DE" dirty="0"/>
              <a:t>	</a:t>
            </a:r>
            <a:r>
              <a:rPr lang="de-DE" dirty="0" smtClean="0"/>
              <a:t>(reflektieren)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„Stelle diese Funktion in einem Essay vor!“, s.o.</a:t>
            </a:r>
          </a:p>
          <a:p>
            <a:pPr marL="457200" lvl="1" indent="0">
              <a:buNone/>
            </a:pPr>
            <a:r>
              <a:rPr lang="de-DE" dirty="0" smtClean="0"/>
              <a:t>	(Überblick gewinnen, zu kohärentem Bild zusammenfügen)</a:t>
            </a:r>
          </a:p>
          <a:p>
            <a:pPr lvl="1">
              <a:buFont typeface="Wingdings" charset="2"/>
              <a:buChar char="Ø"/>
            </a:pPr>
            <a:endParaRPr lang="de-DE" dirty="0" smtClean="0"/>
          </a:p>
          <a:p>
            <a:pPr lvl="1">
              <a:buFont typeface="Wingdings" charset="2"/>
              <a:buChar char="Ø"/>
            </a:pPr>
            <a:endParaRPr lang="de-DE" dirty="0"/>
          </a:p>
          <a:p>
            <a:pPr lvl="2">
              <a:buFont typeface="Arial"/>
              <a:buChar char="•"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985426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Wer ich (nicht) bin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Mathematikerin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Mit Erfahrung im Unterrichten verschiedener Gruppen:</a:t>
            </a:r>
          </a:p>
          <a:p>
            <a:pPr lvl="2">
              <a:buFont typeface="Arial"/>
              <a:buChar char="•"/>
            </a:pPr>
            <a:r>
              <a:rPr lang="de-DE" dirty="0" smtClean="0"/>
              <a:t>Mathematikstudierende im </a:t>
            </a:r>
            <a:r>
              <a:rPr lang="de-DE" dirty="0" err="1" smtClean="0"/>
              <a:t>BSc</a:t>
            </a:r>
            <a:r>
              <a:rPr lang="de-DE" dirty="0" smtClean="0"/>
              <a:t> und </a:t>
            </a:r>
            <a:r>
              <a:rPr lang="de-DE" dirty="0" err="1" smtClean="0"/>
              <a:t>MSc</a:t>
            </a:r>
            <a:r>
              <a:rPr lang="de-DE" dirty="0" smtClean="0"/>
              <a:t> (US, DE)</a:t>
            </a:r>
          </a:p>
          <a:p>
            <a:pPr lvl="2">
              <a:buFont typeface="Arial"/>
              <a:buChar char="•"/>
            </a:pPr>
            <a:r>
              <a:rPr lang="de-DE" dirty="0" smtClean="0"/>
              <a:t>Begabte Schüler/</a:t>
            </a:r>
            <a:r>
              <a:rPr lang="de-DE" dirty="0" smtClean="0"/>
              <a:t>innen</a:t>
            </a:r>
            <a:endParaRPr lang="de-DE" dirty="0"/>
          </a:p>
          <a:p>
            <a:pPr lvl="2">
              <a:buFont typeface="Arial"/>
              <a:buChar char="•"/>
            </a:pPr>
            <a:r>
              <a:rPr lang="de-DE" dirty="0" smtClean="0"/>
              <a:t>Mathematiklehrer</a:t>
            </a:r>
            <a:r>
              <a:rPr lang="de-DE" dirty="0" smtClean="0"/>
              <a:t>/innen</a:t>
            </a:r>
          </a:p>
          <a:p>
            <a:pPr lvl="2">
              <a:buFont typeface="Arial"/>
              <a:buChar char="•"/>
            </a:pPr>
            <a:r>
              <a:rPr lang="de-DE" dirty="0" smtClean="0"/>
              <a:t>Allgemeines Publikum (5-Jährige, Journalist/innen,...)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Autodidaktin bei den Themen des Vortrags</a:t>
            </a:r>
          </a:p>
          <a:p>
            <a:pPr lvl="1"/>
            <a:endParaRPr lang="de-DE" dirty="0" smtClean="0"/>
          </a:p>
          <a:p>
            <a:r>
              <a:rPr lang="de-DE" dirty="0" smtClean="0"/>
              <a:t>NICHT: Sozialwissenschaftlerin, Psychologin, Neuro- oder Erziehungswissenschaftlerin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1009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Emotionen</a:t>
            </a:r>
            <a:br>
              <a:rPr lang="de-DE" sz="3600" dirty="0" smtClean="0"/>
            </a:br>
            <a:r>
              <a:rPr lang="de-DE" sz="3600" dirty="0" smtClean="0"/>
              <a:t>(</a:t>
            </a:r>
            <a:r>
              <a:rPr lang="de-DE" sz="3600" dirty="0"/>
              <a:t>Angst, Selbstwirksamkeit</a:t>
            </a:r>
            <a:r>
              <a:rPr lang="de-DE" sz="3600"/>
              <a:t>, </a:t>
            </a:r>
            <a:r>
              <a:rPr lang="de-DE" sz="3600" smtClean="0"/>
              <a:t>Identität…)</a:t>
            </a:r>
            <a:endParaRPr lang="en-US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 smtClean="0"/>
              <a:t>Aktives </a:t>
            </a:r>
            <a:r>
              <a:rPr lang="de-DE" dirty="0" smtClean="0"/>
              <a:t>Lernen </a:t>
            </a:r>
            <a:endParaRPr lang="de-DE" dirty="0"/>
          </a:p>
          <a:p>
            <a:pPr lvl="1">
              <a:buFont typeface="Wingdings" charset="2"/>
              <a:buChar char="Ø"/>
            </a:pPr>
            <a:r>
              <a:rPr lang="de-DE" dirty="0" smtClean="0">
                <a:sym typeface="Wingdings"/>
              </a:rPr>
              <a:t>Selbstwirksamkeitserfahrungen</a:t>
            </a:r>
            <a:endParaRPr lang="de-DE" dirty="0"/>
          </a:p>
          <a:p>
            <a:r>
              <a:rPr lang="de-DE" dirty="0" smtClean="0"/>
              <a:t>Forschendes Lernen</a:t>
            </a:r>
            <a:endParaRPr lang="de-DE" dirty="0" smtClean="0">
              <a:sym typeface="Wingdings"/>
            </a:endParaRPr>
          </a:p>
          <a:p>
            <a:pPr lvl="1">
              <a:buFont typeface="Wingdings" charset="2"/>
              <a:buChar char="Ø"/>
            </a:pPr>
            <a:r>
              <a:rPr lang="de-DE" dirty="0" smtClean="0">
                <a:sym typeface="Wingdings"/>
              </a:rPr>
              <a:t>Angst nehmen</a:t>
            </a:r>
            <a:endParaRPr lang="de-DE" dirty="0"/>
          </a:p>
          <a:p>
            <a:r>
              <a:rPr lang="de-DE" dirty="0" smtClean="0">
                <a:sym typeface="Wingdings"/>
              </a:rPr>
              <a:t>Agieren der Lehrenden: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„trivial“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„Fragen?“</a:t>
            </a:r>
          </a:p>
          <a:p>
            <a:pPr lvl="2">
              <a:buFont typeface="Arial"/>
              <a:buChar char="•"/>
            </a:pPr>
            <a:r>
              <a:rPr lang="de-DE" dirty="0" smtClean="0"/>
              <a:t>Körpersprache, Mimik</a:t>
            </a:r>
          </a:p>
          <a:p>
            <a:pPr lvl="2">
              <a:buFont typeface="Arial"/>
              <a:buChar char="•"/>
            </a:pPr>
            <a:r>
              <a:rPr lang="de-DE" dirty="0" smtClean="0"/>
              <a:t>Umgang mit Studierenden-Kommentaren, Gruppendynamik</a:t>
            </a:r>
          </a:p>
          <a:p>
            <a:r>
              <a:rPr lang="de-DE" dirty="0" smtClean="0">
                <a:sym typeface="Wingdings"/>
              </a:rPr>
              <a:t>Reflektion </a:t>
            </a:r>
            <a:r>
              <a:rPr lang="de-DE" dirty="0" smtClean="0">
                <a:sym typeface="Wingdings"/>
              </a:rPr>
              <a:t>über sich </a:t>
            </a:r>
            <a:r>
              <a:rPr lang="de-DE" dirty="0" smtClean="0">
                <a:sym typeface="Wingdings"/>
              </a:rPr>
              <a:t>selbst, z.B. in Essays</a:t>
            </a:r>
          </a:p>
          <a:p>
            <a:pPr lvl="1">
              <a:buFont typeface="Wingdings" charset="2"/>
              <a:buChar char="Ø"/>
            </a:pPr>
            <a:r>
              <a:rPr lang="de-DE" dirty="0" smtClean="0">
                <a:sym typeface="Wingdings"/>
              </a:rPr>
              <a:t>Identität </a:t>
            </a:r>
            <a:r>
              <a:rPr lang="de-DE" dirty="0" smtClean="0">
                <a:sym typeface="Wingdings"/>
              </a:rPr>
              <a:t>als „Mathe-</a:t>
            </a:r>
            <a:r>
              <a:rPr lang="de-DE" dirty="0" smtClean="0">
                <a:sym typeface="Wingdings"/>
              </a:rPr>
              <a:t>Lernender</a:t>
            </a:r>
            <a:r>
              <a:rPr lang="de-DE" dirty="0" smtClean="0">
                <a:sym typeface="Wingdings"/>
              </a:rPr>
              <a:t>“ erzeugen und erhalten</a:t>
            </a:r>
          </a:p>
          <a:p>
            <a:pPr lvl="1">
              <a:buFont typeface="Wingdings" charset="2"/>
              <a:buChar char="Ø"/>
            </a:pPr>
            <a:r>
              <a:rPr lang="de-DE" dirty="0" smtClean="0">
                <a:sym typeface="Wingdings"/>
              </a:rPr>
              <a:t>„</a:t>
            </a:r>
            <a:r>
              <a:rPr lang="de-DE" dirty="0" err="1" smtClean="0">
                <a:sym typeface="Wingdings"/>
              </a:rPr>
              <a:t>growth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mindset</a:t>
            </a:r>
            <a:r>
              <a:rPr lang="de-DE" dirty="0" smtClean="0">
                <a:sym typeface="Wingdings"/>
              </a:rPr>
              <a:t>“  versus „</a:t>
            </a:r>
            <a:r>
              <a:rPr lang="de-DE" dirty="0" err="1" smtClean="0">
                <a:sym typeface="Wingdings"/>
              </a:rPr>
              <a:t>fixed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>
                <a:sym typeface="Wingdings"/>
              </a:rPr>
              <a:t>m</a:t>
            </a:r>
            <a:r>
              <a:rPr lang="de-DE" dirty="0" err="1" smtClean="0">
                <a:sym typeface="Wingdings"/>
              </a:rPr>
              <a:t>indset</a:t>
            </a:r>
            <a:r>
              <a:rPr lang="de-DE" dirty="0" smtClean="0">
                <a:sym typeface="Wingdings"/>
              </a:rPr>
              <a:t>“</a:t>
            </a:r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3872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Bild 3" descr="Mindse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46" y="548004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901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(Versteckte) Vorurteile: „</a:t>
            </a:r>
            <a:r>
              <a:rPr lang="de-DE" sz="3600" dirty="0" err="1"/>
              <a:t>bias</a:t>
            </a:r>
            <a:r>
              <a:rPr lang="de-DE" sz="3600" dirty="0"/>
              <a:t>“, Angst vor Vorurteilen: „stereotype </a:t>
            </a:r>
            <a:r>
              <a:rPr lang="de-DE" sz="3600" dirty="0" err="1"/>
              <a:t>threat</a:t>
            </a:r>
            <a:r>
              <a:rPr lang="de-DE" sz="3600" dirty="0" smtClean="0"/>
              <a:t>“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Anonyme</a:t>
            </a:r>
            <a:r>
              <a:rPr lang="en-US" dirty="0" smtClean="0"/>
              <a:t> </a:t>
            </a:r>
            <a:r>
              <a:rPr lang="en-US" dirty="0" err="1" smtClean="0"/>
              <a:t>Korrektur</a:t>
            </a:r>
            <a:r>
              <a:rPr lang="en-US" dirty="0" smtClean="0"/>
              <a:t> von </a:t>
            </a:r>
            <a:r>
              <a:rPr lang="en-US" dirty="0" err="1" smtClean="0"/>
              <a:t>Klausuren</a:t>
            </a:r>
            <a:endParaRPr lang="en-US" dirty="0" smtClean="0"/>
          </a:p>
          <a:p>
            <a:pPr lvl="1">
              <a:buFont typeface="Wingdings" charset="2"/>
              <a:buChar char="Ø"/>
            </a:pPr>
            <a:r>
              <a:rPr lang="en-US" dirty="0" err="1" smtClean="0"/>
              <a:t>Studierende</a:t>
            </a:r>
            <a:r>
              <a:rPr lang="en-US" dirty="0" smtClean="0"/>
              <a:t> </a:t>
            </a:r>
            <a:r>
              <a:rPr lang="en-US" dirty="0" err="1" smtClean="0"/>
              <a:t>darauf</a:t>
            </a:r>
            <a:r>
              <a:rPr lang="en-US" dirty="0" smtClean="0"/>
              <a:t> </a:t>
            </a:r>
            <a:r>
              <a:rPr lang="en-US" dirty="0" err="1" smtClean="0"/>
              <a:t>hinweisen</a:t>
            </a:r>
            <a:r>
              <a:rPr lang="en-US" dirty="0" smtClean="0"/>
              <a:t>, </a:t>
            </a:r>
            <a:r>
              <a:rPr lang="en-US" dirty="0" err="1" smtClean="0"/>
              <a:t>waru</a:t>
            </a:r>
            <a:r>
              <a:rPr lang="en-US" dirty="0" err="1"/>
              <a:t>m</a:t>
            </a:r>
            <a:endParaRPr lang="en-US" dirty="0"/>
          </a:p>
          <a:p>
            <a:r>
              <a:rPr lang="en-US" dirty="0" err="1" smtClean="0"/>
              <a:t>Bewertungskriterien</a:t>
            </a:r>
            <a:r>
              <a:rPr lang="en-US" dirty="0" smtClean="0"/>
              <a:t> </a:t>
            </a:r>
            <a:r>
              <a:rPr lang="en-US" dirty="0" err="1" smtClean="0"/>
              <a:t>festschreiben</a:t>
            </a:r>
            <a:r>
              <a:rPr lang="en-US" dirty="0" smtClean="0"/>
              <a:t> und </a:t>
            </a:r>
            <a:r>
              <a:rPr lang="en-US" dirty="0" err="1" smtClean="0"/>
              <a:t>offenlegen</a:t>
            </a:r>
            <a:endParaRPr lang="en-US" dirty="0" smtClean="0"/>
          </a:p>
          <a:p>
            <a:pPr lvl="1">
              <a:buFont typeface="Wingdings" charset="2"/>
              <a:buChar char="Ø"/>
            </a:pPr>
            <a:r>
              <a:rPr lang="en-US" dirty="0" err="1" smtClean="0"/>
              <a:t>für</a:t>
            </a:r>
            <a:r>
              <a:rPr lang="en-US" dirty="0" smtClean="0"/>
              <a:t> </a:t>
            </a:r>
            <a:r>
              <a:rPr lang="en-US" dirty="0" err="1" smtClean="0"/>
              <a:t>Präsentationen</a:t>
            </a:r>
            <a:r>
              <a:rPr lang="en-US" dirty="0" smtClean="0"/>
              <a:t>, </a:t>
            </a:r>
            <a:r>
              <a:rPr lang="en-US" dirty="0" err="1" smtClean="0"/>
              <a:t>mündliche</a:t>
            </a:r>
            <a:r>
              <a:rPr lang="en-US" dirty="0" smtClean="0"/>
              <a:t> </a:t>
            </a:r>
            <a:r>
              <a:rPr lang="en-US" dirty="0" err="1" smtClean="0"/>
              <a:t>Prüfungen</a:t>
            </a:r>
            <a:r>
              <a:rPr lang="en-US" dirty="0" smtClean="0"/>
              <a:t>, </a:t>
            </a:r>
            <a:r>
              <a:rPr lang="en-US" dirty="0" err="1" smtClean="0"/>
              <a:t>Hausarebiten</a:t>
            </a:r>
            <a:endParaRPr lang="en-US" dirty="0"/>
          </a:p>
          <a:p>
            <a:r>
              <a:rPr lang="en-US" dirty="0"/>
              <a:t>…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1509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Stichworte</a:t>
            </a:r>
            <a:r>
              <a:rPr lang="en-US" sz="3600" dirty="0" smtClean="0"/>
              <a:t> </a:t>
            </a:r>
            <a:r>
              <a:rPr lang="en-US" sz="3600" dirty="0" err="1" smtClean="0"/>
              <a:t>aus</a:t>
            </a:r>
            <a:r>
              <a:rPr lang="en-US" sz="3600" dirty="0" smtClean="0"/>
              <a:t> </a:t>
            </a:r>
            <a:r>
              <a:rPr lang="en-US" sz="3600" dirty="0" err="1" smtClean="0"/>
              <a:t>Lernwissenschaften</a:t>
            </a:r>
            <a:endParaRPr lang="en-US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Motivation (der Studierenden)</a:t>
            </a:r>
          </a:p>
          <a:p>
            <a:r>
              <a:rPr lang="de-DE" dirty="0" smtClean="0"/>
              <a:t>Lern-„Mechanik” (Wie lernen Menschen?)</a:t>
            </a:r>
          </a:p>
          <a:p>
            <a:r>
              <a:rPr lang="de-DE" dirty="0" smtClean="0"/>
              <a:t>Diversität der Studierenden-Population (Privilegien, Lernkurven, Talent versus Erfahrung, Lerntypen)</a:t>
            </a:r>
          </a:p>
          <a:p>
            <a:r>
              <a:rPr lang="de-DE" dirty="0" smtClean="0"/>
              <a:t>Emotionen (Angst, Selbstwirksamkeit, Identität,…)</a:t>
            </a:r>
          </a:p>
          <a:p>
            <a:r>
              <a:rPr lang="de-DE" dirty="0" smtClean="0"/>
              <a:t>(Versteckte) Vorurteile: „</a:t>
            </a:r>
            <a:r>
              <a:rPr lang="de-DE" dirty="0" err="1" smtClean="0"/>
              <a:t>bias</a:t>
            </a:r>
            <a:r>
              <a:rPr lang="de-DE" dirty="0" smtClean="0"/>
              <a:t>“, Angst vor Vorurteilen: „stereotype </a:t>
            </a:r>
            <a:r>
              <a:rPr lang="de-DE" dirty="0" err="1" smtClean="0"/>
              <a:t>threat</a:t>
            </a:r>
            <a:r>
              <a:rPr lang="de-DE" dirty="0" smtClean="0"/>
              <a:t>“</a:t>
            </a:r>
          </a:p>
          <a:p>
            <a:r>
              <a:rPr lang="de-DE" dirty="0" smtClean="0"/>
              <a:t>…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8364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Motivation (der Studierenden)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Intrinsische versus extrinsische Motivation</a:t>
            </a:r>
          </a:p>
          <a:p>
            <a:r>
              <a:rPr lang="de-DE" dirty="0" smtClean="0"/>
              <a:t>Beispiel: </a:t>
            </a:r>
            <a:r>
              <a:rPr lang="de-DE" dirty="0"/>
              <a:t>E</a:t>
            </a:r>
            <a:r>
              <a:rPr lang="de-DE" dirty="0" smtClean="0"/>
              <a:t>ssay über intrinsische Motivation</a:t>
            </a:r>
          </a:p>
          <a:p>
            <a:r>
              <a:rPr lang="de-DE" dirty="0" smtClean="0"/>
              <a:t>Zielgruppe: Ingenieurs-, Wirtschafts- und Naturwissenschafts-Studierende im ersten Semester</a:t>
            </a:r>
          </a:p>
          <a:p>
            <a:r>
              <a:rPr lang="de-DE" dirty="0" smtClean="0"/>
              <a:t>Erfolge: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Keine Motivationsprobleme, Essays dienen der Erinnerung!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Habe selbst interessante Anwendungen kennengelernt.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Methode, Studierende zu involvieren: “Anna, Du schriebst…”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Von Kollegen übernommen in Tübingen, Humboldt Universität, Edinburgh University, KTH Stockholm</a:t>
            </a:r>
          </a:p>
          <a:p>
            <a:pPr lvl="1">
              <a:buFont typeface="Wingdings" charset="2"/>
              <a:buChar char="Ø"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022179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Essay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778" y="18814"/>
            <a:ext cx="4846211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Bild 5" descr="Essay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6211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787384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copy_of_essayrubric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6211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Bild 6" descr="copy_of_essayrubrics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539592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Lern-Mechanik: aktives Lernen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Nürnberger Trichter versus „Lehrer als Trainer“</a:t>
            </a:r>
          </a:p>
          <a:p>
            <a:pPr lvl="1">
              <a:buFont typeface="Wingdings" charset="2"/>
              <a:buChar char="Ø"/>
            </a:pPr>
            <a:r>
              <a:rPr lang="de-DE" dirty="0" err="1" smtClean="0"/>
              <a:t>Coactiv</a:t>
            </a:r>
            <a:r>
              <a:rPr lang="de-DE" dirty="0" smtClean="0"/>
              <a:t>-Studie (MPI für Bildungsforschung)</a:t>
            </a:r>
          </a:p>
          <a:p>
            <a:r>
              <a:rPr lang="de-DE" dirty="0" smtClean="0"/>
              <a:t>Ideen: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Studierende lehren Studierende (</a:t>
            </a:r>
            <a:r>
              <a:rPr lang="de-DE" dirty="0" err="1" smtClean="0"/>
              <a:t>guided</a:t>
            </a:r>
            <a:r>
              <a:rPr lang="de-DE" dirty="0" smtClean="0"/>
              <a:t> </a:t>
            </a:r>
            <a:r>
              <a:rPr lang="de-DE" dirty="0" err="1" smtClean="0"/>
              <a:t>study</a:t>
            </a:r>
            <a:r>
              <a:rPr lang="de-DE" dirty="0" smtClean="0"/>
              <a:t> </a:t>
            </a:r>
            <a:r>
              <a:rPr lang="de-DE" dirty="0" err="1" smtClean="0"/>
              <a:t>groups</a:t>
            </a:r>
            <a:r>
              <a:rPr lang="de-DE" dirty="0" smtClean="0"/>
              <a:t>)</a:t>
            </a:r>
          </a:p>
          <a:p>
            <a:pPr lvl="1">
              <a:buFont typeface="Wingdings" charset="2"/>
              <a:buChar char="Ø"/>
            </a:pPr>
            <a:r>
              <a:rPr lang="de-DE" dirty="0" smtClean="0"/>
              <a:t>„</a:t>
            </a:r>
            <a:r>
              <a:rPr lang="de-DE" dirty="0" err="1" smtClean="0"/>
              <a:t>Flipped</a:t>
            </a:r>
            <a:r>
              <a:rPr lang="de-DE" dirty="0" smtClean="0"/>
              <a:t> </a:t>
            </a:r>
            <a:r>
              <a:rPr lang="de-DE" dirty="0" err="1" smtClean="0"/>
              <a:t>classroom</a:t>
            </a:r>
            <a:r>
              <a:rPr lang="de-DE" dirty="0" smtClean="0"/>
              <a:t>“:</a:t>
            </a:r>
          </a:p>
          <a:p>
            <a:pPr lvl="2"/>
            <a:r>
              <a:rPr lang="de-DE" dirty="0" smtClean="0"/>
              <a:t>Studierende lesen „leichte“ Themen wie z.B. Gauß-Algorithmus für LGS im Buch &amp; bearbeiten erste Aufgaben.</a:t>
            </a:r>
          </a:p>
          <a:p>
            <a:pPr lvl="2"/>
            <a:r>
              <a:rPr lang="de-DE" dirty="0" smtClean="0"/>
              <a:t>Studierende geben leichte Aufgaben </a:t>
            </a:r>
            <a:r>
              <a:rPr lang="de-DE" b="1" dirty="0" smtClean="0"/>
              <a:t>vor</a:t>
            </a:r>
            <a:r>
              <a:rPr lang="de-DE" dirty="0" smtClean="0"/>
              <a:t> der Stunde ab, diskutieren Fragen während des Unterrichts.</a:t>
            </a:r>
          </a:p>
          <a:p>
            <a:pPr lvl="2">
              <a:buFont typeface="Wingdings" charset="0"/>
              <a:buChar char="à"/>
            </a:pPr>
            <a:r>
              <a:rPr lang="de-DE" dirty="0" smtClean="0">
                <a:sym typeface="Wingdings"/>
              </a:rPr>
              <a:t>mehr Zeit für Beweise und schwierige Aufgaben</a:t>
            </a:r>
          </a:p>
          <a:p>
            <a:pPr lvl="2">
              <a:buFont typeface="Wingdings" charset="0"/>
              <a:buChar char="à"/>
            </a:pPr>
            <a:endParaRPr lang="de-DE" dirty="0" smtClean="0">
              <a:sym typeface="Wingdings"/>
            </a:endParaRPr>
          </a:p>
          <a:p>
            <a:pPr lvl="1">
              <a:buFont typeface="Wingdings" charset="2"/>
              <a:buChar char="Ø"/>
            </a:pPr>
            <a:r>
              <a:rPr lang="de-DE" dirty="0" smtClean="0"/>
              <a:t>Beweislabor (von Studentin geleitet)</a:t>
            </a:r>
          </a:p>
          <a:p>
            <a:pPr lvl="2"/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4814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ProofLab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115" y="19"/>
            <a:ext cx="4846211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" name="Bild 1" descr="ProofLab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6211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48801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ProofLab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" y="0"/>
            <a:ext cx="4846211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286115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Amphitrite">
  <a:themeElements>
    <a:clrScheme name="Amphitrite">
      <a:dk1>
        <a:srgbClr val="302C24"/>
      </a:dk1>
      <a:lt1>
        <a:sysClr val="window" lastClr="FFFFFF"/>
      </a:lt1>
      <a:dk2>
        <a:srgbClr val="AC6416"/>
      </a:dk2>
      <a:lt2>
        <a:srgbClr val="E8E4DB"/>
      </a:lt2>
      <a:accent1>
        <a:srgbClr val="C6B178"/>
      </a:accent1>
      <a:accent2>
        <a:srgbClr val="9C5B14"/>
      </a:accent2>
      <a:accent3>
        <a:srgbClr val="71B2BC"/>
      </a:accent3>
      <a:accent4>
        <a:srgbClr val="78AA5D"/>
      </a:accent4>
      <a:accent5>
        <a:srgbClr val="867099"/>
      </a:accent5>
      <a:accent6>
        <a:srgbClr val="4C6F75"/>
      </a:accent6>
      <a:hlink>
        <a:srgbClr val="F27B0E"/>
      </a:hlink>
      <a:folHlink>
        <a:srgbClr val="989268"/>
      </a:folHlink>
    </a:clrScheme>
    <a:fontScheme name="Amphitrite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Amphitrite">
      <a:fillStyleLst>
        <a:solidFill>
          <a:schemeClr val="phClr"/>
        </a:solidFill>
        <a:gradFill rotWithShape="1">
          <a:gsLst>
            <a:gs pos="0">
              <a:schemeClr val="phClr"/>
            </a:gs>
            <a:gs pos="30000">
              <a:schemeClr val="phClr">
                <a:tint val="80000"/>
              </a:schemeClr>
            </a:gs>
            <a:gs pos="100000">
              <a:schemeClr val="phClr">
                <a:tint val="100000"/>
              </a:schemeClr>
            </a:gs>
          </a:gsLst>
          <a:path path="rect">
            <a:fillToRect l="50000" r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30000"/>
                <a:satMod val="120000"/>
              </a:schemeClr>
            </a:duotone>
          </a:blip>
          <a:stretch/>
        </a:blip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50800" cap="flat" cmpd="dbl" algn="ctr">
          <a:solidFill>
            <a:schemeClr val="phClr"/>
          </a:solidFill>
          <a:prstDash val="solid"/>
        </a:ln>
        <a:ln w="7620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FFFFFF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sunrise" dir="tl">
              <a:rot lat="0" lon="0" rev="1200000"/>
            </a:lightRig>
          </a:scene3d>
          <a:sp3d prstMaterial="softEdge">
            <a:bevelT w="0" h="0"/>
          </a:sp3d>
        </a:effectStyle>
        <a:effectStyle>
          <a:effectLst>
            <a:innerShdw blurRad="76200" dist="38100" dir="13500000">
              <a:srgbClr val="FFFFFF">
                <a:alpha val="75000"/>
              </a:srgbClr>
            </a:innerShdw>
          </a:effectLst>
          <a:scene3d>
            <a:camera prst="perspectiveFront" fov="2400000"/>
            <a:lightRig rig="twoPt" dir="tl"/>
          </a:scene3d>
          <a:sp3d>
            <a:bevelT w="25400" h="12700" prst="angle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250000"/>
              </a:schemeClr>
              <a:schemeClr val="phClr">
                <a:tint val="50000"/>
                <a:satMod val="20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shade val="90000"/>
                <a:hueMod val="90000"/>
                <a:satMod val="150000"/>
                <a:lumMod val="90000"/>
              </a:schemeClr>
              <a:schemeClr val="phClr">
                <a:tint val="70000"/>
                <a:shade val="80000"/>
                <a:satMod val="3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Amphitrite">
    <a:dk1>
      <a:srgbClr val="302C24"/>
    </a:dk1>
    <a:lt1>
      <a:sysClr val="window" lastClr="FFFFFF"/>
    </a:lt1>
    <a:dk2>
      <a:srgbClr val="AC6416"/>
    </a:dk2>
    <a:lt2>
      <a:srgbClr val="E8E4DB"/>
    </a:lt2>
    <a:accent1>
      <a:srgbClr val="C6B178"/>
    </a:accent1>
    <a:accent2>
      <a:srgbClr val="9C5B14"/>
    </a:accent2>
    <a:accent3>
      <a:srgbClr val="71B2BC"/>
    </a:accent3>
    <a:accent4>
      <a:srgbClr val="78AA5D"/>
    </a:accent4>
    <a:accent5>
      <a:srgbClr val="867099"/>
    </a:accent5>
    <a:accent6>
      <a:srgbClr val="4C6F75"/>
    </a:accent6>
    <a:hlink>
      <a:srgbClr val="F27B0E"/>
    </a:hlink>
    <a:folHlink>
      <a:srgbClr val="98926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683</Words>
  <Application>Microsoft Macintosh PowerPoint</Application>
  <PresentationFormat>Bildschirmpräsentation (4:3)</PresentationFormat>
  <Paragraphs>106</Paragraphs>
  <Slides>22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3" baseType="lpstr">
      <vt:lpstr>Amphitrite</vt:lpstr>
      <vt:lpstr>Mathematik lehren – oder lehren, Mathematik zu lernen (und lehren)?</vt:lpstr>
      <vt:lpstr>Wer ich (nicht) bin</vt:lpstr>
      <vt:lpstr>Stichworte aus Lernwissenschaften</vt:lpstr>
      <vt:lpstr>Motivation (der Studierenden)</vt:lpstr>
      <vt:lpstr>PowerPoint-Präsentation</vt:lpstr>
      <vt:lpstr>PowerPoint-Präsentation</vt:lpstr>
      <vt:lpstr>Lern-Mechanik: aktives Lernen</vt:lpstr>
      <vt:lpstr>PowerPoint-Präsentation</vt:lpstr>
      <vt:lpstr>PowerPoint-Präsentation</vt:lpstr>
      <vt:lpstr>Aktives Lernen (Forts.)</vt:lpstr>
      <vt:lpstr>Lern-Methodik: forschendes Lernen</vt:lpstr>
      <vt:lpstr>Forschung für Dozent/innen: Schnappschüsse moderner Mathematik aus Oberwolfach</vt:lpstr>
      <vt:lpstr>Diversität d. Studierenden-Population</vt:lpstr>
      <vt:lpstr>Diversität d. Studierenden-Population</vt:lpstr>
      <vt:lpstr>PowerPoint-Präsentation</vt:lpstr>
      <vt:lpstr>PowerPoint-Präsentation</vt:lpstr>
      <vt:lpstr>PowerPoint-Präsentation</vt:lpstr>
      <vt:lpstr>PowerPoint-Präsentation</vt:lpstr>
      <vt:lpstr>Diversität: Lerntypen (visuell, akustisch, plastisch,...)</vt:lpstr>
      <vt:lpstr>Emotionen (Angst, Selbstwirksamkeit, Identität…)</vt:lpstr>
      <vt:lpstr>PowerPoint-Präsentation</vt:lpstr>
      <vt:lpstr>(Versteckte) Vorurteile: „bias“, Angst vor Vorurteilen: „stereotype threat“</vt:lpstr>
    </vt:vector>
  </TitlesOfParts>
  <Company>FU Berlin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mathematics, or teaching to learn -- and to teach -- mathematics?</dc:title>
  <dc:creator>Carla Cederbaum</dc:creator>
  <cp:lastModifiedBy>Carla Cederbaum</cp:lastModifiedBy>
  <cp:revision>208</cp:revision>
  <dcterms:created xsi:type="dcterms:W3CDTF">2014-12-05T09:42:18Z</dcterms:created>
  <dcterms:modified xsi:type="dcterms:W3CDTF">2015-10-22T12:13:53Z</dcterms:modified>
</cp:coreProperties>
</file>