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  <p:sldMasterId id="2147483678" r:id="rId3"/>
  </p:sldMasterIdLst>
  <p:notesMasterIdLst>
    <p:notesMasterId r:id="rId2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jGhEiAe9SZaTG32clUXjgJPb9Fo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EWON Andrea Lee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03E7FE-F163-4BEB-BAA8-84DBD179FF66}">
  <a:tblStyle styleId="{D103E7FE-F163-4BEB-BAA8-84DBD179FF6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customschemas.google.com/relationships/presentationmetadata" Target="meta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35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6-14T14:06:17.001" idx="1">
    <p:pos x="231" y="595"/>
    <p:text>add! content course you take must be broadly in the topic of Korea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ommentPostId="AAAAzMAOOBg"/>
      </p:ext>
    </p:extLst>
  </p:cm>
  <p:cm authorId="0" dt="2023-06-14T14:06:17.001" idx="2">
    <p:pos x="231" y="595"/>
    <p:text>same with the minors</p:text>
    <p:extLst>
      <p:ext uri="{C676402C-5697-4E1C-873F-D02D1690AC5C}">
        <p15:threadingInfo xmlns:p15="http://schemas.microsoft.com/office/powerpoint/2012/main" timeZoneBias="0">
          <p15:parentCm authorId="0" idx="1"/>
        </p15:threadingInfo>
      </p:ext>
      <p:ext uri="http://customooxmlschemas.google.com/">
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ommentPostId="AAAAzMAOOBo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6-14T13:59:19.447" idx="3">
    <p:pos x="231" y="821"/>
    <p:text>Do our minors need to do a BQ with us? I think not? I erased the BQ category....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ommentPostId="AAAAzMAOOBk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51a9d2e6d0_0_1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251a9d2e6d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1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 this process right after returning….do not push it to later when you want to graduate…the process takes time</a:t>
            </a:r>
            <a:endParaRPr/>
          </a:p>
        </p:txBody>
      </p:sp>
      <p:sp>
        <p:nvSpPr>
          <p:cNvPr id="269" name="Google Shape;269;p10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75" name="Google Shape;2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81" name="Google Shape;28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87" name="Google Shape;2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4:notes"/>
          <p:cNvSpPr txBox="1">
            <a:spLocks noGrp="1"/>
          </p:cNvSpPr>
          <p:nvPr>
            <p:ph type="body" idx="1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Stipendium: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Asiana Airlines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Auslands BAFöG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DAAD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MAKES DAAD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Diverse Stipendien</a:t>
            </a:r>
            <a:endParaRPr/>
          </a:p>
        </p:txBody>
      </p:sp>
      <p:sp>
        <p:nvSpPr>
          <p:cNvPr id="294" name="Google Shape;294;p14:notes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5" name="Google Shape;2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1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you are in Korea and cannot come to the meeting yourself, send a representative---explain all the situation to a friend</a:t>
            </a:r>
            <a:endParaRPr/>
          </a:p>
        </p:txBody>
      </p:sp>
      <p:sp>
        <p:nvSpPr>
          <p:cNvPr id="311" name="Google Shape;311;p16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7:notes"/>
          <p:cNvSpPr txBox="1">
            <a:spLocks noGrp="1"/>
          </p:cNvSpPr>
          <p:nvPr>
            <p:ph type="body" idx="1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7:notes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Unique feature of our program… </a:t>
            </a:r>
            <a:endParaRPr/>
          </a:p>
        </p:txBody>
      </p:sp>
      <p:sp>
        <p:nvSpPr>
          <p:cNvPr id="195" name="Google Shape;195;p2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9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p2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 those in the normal or “behind track” the recommendation is to still take the 6semester courses early on and start thinking of your thesis topic seriously….have a meeting by the end of 6</a:t>
            </a:r>
            <a:r>
              <a:rPr lang="en-US" baseline="30000"/>
              <a:t>th</a:t>
            </a:r>
            <a:r>
              <a:rPr lang="en-US"/>
              <a:t> semester…so throughout the rest of the semester you can write your thesis while fulfilling your course requirements.</a:t>
            </a:r>
            <a:endParaRPr/>
          </a:p>
        </p:txBody>
      </p:sp>
      <p:sp>
        <p:nvSpPr>
          <p:cNvPr id="341" name="Google Shape;341;p20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1:notes"/>
          <p:cNvSpPr txBox="1">
            <a:spLocks noGrp="1"/>
          </p:cNvSpPr>
          <p:nvPr>
            <p:ph type="body" idx="1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by Manuel Schönfeld_Fotolia_95673822_M</a:t>
            </a:r>
            <a:endParaRPr/>
          </a:p>
        </p:txBody>
      </p:sp>
      <p:sp>
        <p:nvSpPr>
          <p:cNvPr id="347" name="Google Shape;347;p21:notes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8" name="Google Shape;34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01" name="Google Shape;2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06" name="Google Shape;2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15" name="Google Shape;2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22" name="Google Shape;2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7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However, the content course should be unrelated to Korea!—to be recognized as BQ</a:t>
            </a:r>
            <a:endParaRPr/>
          </a:p>
        </p:txBody>
      </p:sp>
      <p:sp>
        <p:nvSpPr>
          <p:cNvPr id="229" name="Google Shape;229;p7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9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42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43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43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43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4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44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3" name="Google Shape;63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8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>
  <p:cSld name="1_Title, Conte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7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8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58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60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60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61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61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62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62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6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63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64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64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64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64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6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65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3" name="Google Shape;123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5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7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47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9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5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50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50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5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51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51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5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52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52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5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53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54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54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54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54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4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5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55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7" name="Google Shape;177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56"/>
          <p:cNvSpPr txBox="1">
            <a:spLocks noGrp="1"/>
          </p:cNvSpPr>
          <p:nvPr>
            <p:ph type="body" idx="1"/>
          </p:nvPr>
        </p:nvSpPr>
        <p:spPr>
          <a:xfrm rot="5400000">
            <a:off x="2390220" y="127620"/>
            <a:ext cx="4358880" cy="770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56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| Autor/Verfasser/Thema/Rubrik/Titel etc.	© 2010 Universität Tübingen</a:t>
            </a:r>
            <a:endParaRPr sz="1000">
              <a:solidFill>
                <a:srgbClr val="333333"/>
              </a:solidFill>
            </a:endParaRPr>
          </a:p>
        </p:txBody>
      </p:sp>
      <p:sp>
        <p:nvSpPr>
          <p:cNvPr id="183" name="Google Shape;183;p56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>
  <p:cSld name="Title,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8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9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9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39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22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" name="Google Shape;7;p2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8;p22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9;p2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| Koreanistik in Tübingen	© 2013 You Jae Lee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22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Google Shape;66;p26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7" name="Google Shape;67;p2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" name="Google Shape;68;p26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|  Koreanistik in Tübingen	© 2015 You Jae Lee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Google Shape;72;p26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126;p32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7" name="Google Shape;127;p3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32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9" name="Google Shape;129;p3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0" name="Google Shape;130;p3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32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| Autor/Verfasser/Thema/Rubrik/Titel etc.	© 2010 Universität Tübingen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32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tuebingen.de/fakultaeten/philosophische-fakultaet/fachbereiche/asien-orient-wissenschaften/koreanistik/studium/studiengaenge/ba-koreanistik-korean-studie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tuebingen.de/fakultaeten/philosophische-fakultaet/fachbereiche/asien-orient-wissenschaften/koreanistik/team/lee-yewon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c-my.sharepoint.com/:f:/g/personal/ankla01_cloud_uni-tuebingen_de/EhM2t3b1KOBGu9AKM1VUrUQB39oiNd-i_MpHYDm-TUp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"/>
          <p:cNvSpPr txBox="1"/>
          <p:nvPr/>
        </p:nvSpPr>
        <p:spPr>
          <a:xfrm>
            <a:off x="1522820" y="4116504"/>
            <a:ext cx="6088280" cy="1009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– Exchange Year Info Event 2024</a:t>
            </a:r>
            <a:endParaRPr dirty="0"/>
          </a:p>
        </p:txBody>
      </p:sp>
      <p:sp>
        <p:nvSpPr>
          <p:cNvPr id="190" name="Google Shape;190;p1"/>
          <p:cNvSpPr/>
          <p:nvPr/>
        </p:nvSpPr>
        <p:spPr>
          <a:xfrm>
            <a:off x="6579000" y="270900"/>
            <a:ext cx="184068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180" y="1313228"/>
            <a:ext cx="8089560" cy="220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51a9d2e6d0_0_1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dirty="0"/>
          </a:p>
        </p:txBody>
      </p:sp>
      <p:sp>
        <p:nvSpPr>
          <p:cNvPr id="260" name="Google Shape;260;g251a9d2e6d0_0_10"/>
          <p:cNvSpPr txBox="1">
            <a:spLocks noGrp="1"/>
          </p:cNvSpPr>
          <p:nvPr>
            <p:ph type="body" idx="1"/>
          </p:nvPr>
        </p:nvSpPr>
        <p:spPr>
          <a:xfrm>
            <a:off x="719280" y="1368360"/>
            <a:ext cx="77007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1" name="Google Shape;261;g251a9d2e6d0_0_10"/>
          <p:cNvGraphicFramePr/>
          <p:nvPr/>
        </p:nvGraphicFramePr>
        <p:xfrm>
          <a:off x="367860" y="1304629"/>
          <a:ext cx="8104775" cy="4939575"/>
        </p:xfrm>
        <a:graphic>
          <a:graphicData uri="http://schemas.openxmlformats.org/drawingml/2006/table">
            <a:tbl>
              <a:tblPr firstRow="1" firstCol="1" bandRow="1">
                <a:noFill/>
                <a:tableStyleId>{D103E7FE-F163-4BEB-BAA8-84DBD179FF66}</a:tableStyleId>
              </a:tblPr>
              <a:tblGrid>
                <a:gridCol w="113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40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12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046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First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Last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Student ID Number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What year did you start your education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Are You a Major or Minor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Module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course name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 (as appears in the Korean transcript)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ECTS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Year course was taken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Grades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Write down additional information that you would like to communicate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300"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Modul KOR-BA-15:</a:t>
                      </a:r>
                      <a:endParaRPr sz="80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Koreanisch Grundstufe</a:t>
                      </a:r>
                      <a:endParaRPr sz="80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/>
                        <a:t>III</a:t>
                      </a:r>
                      <a:endParaRPr sz="800"/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/>
                        <a:t>6</a:t>
                      </a:r>
                      <a:endParaRPr sz="200"/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SS 2020 (for example)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8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Modul KOR-BA-16:</a:t>
                      </a:r>
                      <a:endParaRPr sz="800"/>
                    </a:p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Koreanisch Grundstufe</a:t>
                      </a:r>
                      <a:endParaRPr sz="800"/>
                    </a:p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800"/>
                        <a:t>IV</a:t>
                      </a:r>
                      <a:endParaRPr sz="800"/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/>
                        <a:t>6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WS 2020-2021 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(for example)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30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Modul KOR-BA-18:</a:t>
                      </a:r>
                      <a:endParaRPr sz="80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Basismodul/ PS</a:t>
                      </a:r>
                      <a:endParaRPr sz="80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/>
                        <a:t>Koreanische Geschichte</a:t>
                      </a:r>
                      <a:endParaRPr sz="800"/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3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0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15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12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2" name="Google Shape;262;g251a9d2e6d0_0_10"/>
          <p:cNvSpPr txBox="1"/>
          <p:nvPr/>
        </p:nvSpPr>
        <p:spPr>
          <a:xfrm>
            <a:off x="319025" y="2428650"/>
            <a:ext cx="3390900" cy="129300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/>
              <a:t>Language Course Korean 2 = Koreanisch Grundstufe 3 (Modul KOR-BA-15) + Koreanisch Grundstufe 4 (Modul KOR-BA-16) </a:t>
            </a:r>
            <a:endParaRPr sz="13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>
                <a:solidFill>
                  <a:srgbClr val="FF0000"/>
                </a:solidFill>
              </a:rPr>
              <a:t>&lt;average the grade and add the same grade for both modules&gt;</a:t>
            </a:r>
            <a:endParaRPr sz="1300">
              <a:solidFill>
                <a:srgbClr val="FF0000"/>
              </a:solidFill>
            </a:endParaRPr>
          </a:p>
        </p:txBody>
      </p:sp>
      <p:cxnSp>
        <p:nvCxnSpPr>
          <p:cNvPr id="263" name="Google Shape;263;g251a9d2e6d0_0_10"/>
          <p:cNvCxnSpPr/>
          <p:nvPr/>
        </p:nvCxnSpPr>
        <p:spPr>
          <a:xfrm>
            <a:off x="3733800" y="2590800"/>
            <a:ext cx="34290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64" name="Google Shape;264;g251a9d2e6d0_0_10"/>
          <p:cNvCxnSpPr/>
          <p:nvPr/>
        </p:nvCxnSpPr>
        <p:spPr>
          <a:xfrm>
            <a:off x="3733800" y="3357275"/>
            <a:ext cx="34290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5" name="Google Shape;265;g251a9d2e6d0_0_10"/>
          <p:cNvSpPr txBox="1"/>
          <p:nvPr/>
        </p:nvSpPr>
        <p:spPr>
          <a:xfrm>
            <a:off x="367850" y="904425"/>
            <a:ext cx="2812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For Minors</a:t>
            </a:r>
            <a:endParaRPr sz="17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0"/>
          <p:cNvSpPr txBox="1">
            <a:spLocks noGrp="1"/>
          </p:cNvSpPr>
          <p:nvPr>
            <p:ph type="subTitle" idx="1"/>
          </p:nvPr>
        </p:nvSpPr>
        <p:spPr>
          <a:xfrm>
            <a:off x="721620" y="942110"/>
            <a:ext cx="7700760" cy="5264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Exchange Grade Transfer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</a:pPr>
            <a:endParaRPr sz="1300" b="1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/>
              <a:t>After a review of your request, we will take the administrative steps to transfer your grades.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/>
              <a:t>You will </a:t>
            </a:r>
            <a:r>
              <a:rPr lang="en-US" sz="2000" b="1"/>
              <a:t>NOT</a:t>
            </a:r>
            <a:r>
              <a:rPr lang="en-US" sz="2000"/>
              <a:t> get a confirmation email during this process. 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/>
              <a:t>It is your responsibility to </a:t>
            </a:r>
            <a:r>
              <a:rPr lang="en-US" sz="2000" b="1"/>
              <a:t>check your transcript </a:t>
            </a:r>
            <a:r>
              <a:rPr lang="en-US" sz="2000"/>
              <a:t>to see which of your request has been accepted and processed.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600"/>
              <a:t>* For further information on the exchange grade transfer refer to the guideline provided online 🡪 Website Korean Studies &gt; TUCKU &gt; Studienleistungen in Korea </a:t>
            </a:r>
            <a:endParaRPr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"/>
          <p:cNvSpPr txBox="1"/>
          <p:nvPr/>
        </p:nvSpPr>
        <p:spPr>
          <a:xfrm>
            <a:off x="719280" y="1296507"/>
            <a:ext cx="7794885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fulfill “MODUL BQ: INTERKULTURELLE KOMPETENZ” credit?</a:t>
            </a:r>
            <a:endParaRPr sz="2400" b="1" u="sng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1"/>
          <p:cNvSpPr txBox="1"/>
          <p:nvPr/>
        </p:nvSpPr>
        <p:spPr>
          <a:xfrm>
            <a:off x="719280" y="1651827"/>
            <a:ext cx="8285824" cy="5679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56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take courses in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departments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count that towards your “Modul BQ: Interkultruelle Kompetnz (21-BQ-LA)” credit.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56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Department of Korean Studies offers two courses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“Vorbereitungskurs Interkulturalität”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“Nachbereitungskurs Interkulturalität.”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take both courses and each receive 3ECTS (unbenoted).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56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 experience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Germany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Does not have to be Korea related work experience!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★</a:t>
            </a:r>
            <a:r>
              <a:rPr lang="en-US" sz="16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ahead with Prüfungsamt (Ms. Sonja Bauer/ sonja.bauer@uni-tuebingen.de) to see if your particular work experience can be counted towards BQ credit. ★</a:t>
            </a:r>
            <a:endParaRPr sz="16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* For further information on BQ Module refer to the guideline provided online🡪 Korean Studies website &gt; Studium &gt; Studiengänge &gt; B.A. Koreanistik/Korean Studies</a:t>
            </a:r>
            <a:endParaRPr sz="16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2"/>
          <p:cNvSpPr txBox="1"/>
          <p:nvPr/>
        </p:nvSpPr>
        <p:spPr>
          <a:xfrm>
            <a:off x="401250" y="1903075"/>
            <a:ext cx="8341500" cy="4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head of the organization (or your superior) must write you a “letter of proof” stating your work experience. The letter </a:t>
            </a:r>
            <a:r>
              <a:rPr lang="en-US" sz="2400" b="1" u="sng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MUST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include: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(Submit Letter of Proof to the Prüfungsamt)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Full Name of students (with student ID#)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Duration and frequency of your work (e.g. twice a week for 14 weeks).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Approximately how many total hours you worked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The nature of your work—the tasks you were assigned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Your performance in the work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Signature of the head of the organization (or your direct superior)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2"/>
          <p:cNvSpPr txBox="1"/>
          <p:nvPr/>
        </p:nvSpPr>
        <p:spPr>
          <a:xfrm>
            <a:off x="300450" y="979675"/>
            <a:ext cx="8216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fulfill “MODUL BQ: Getting Work Experience Recognized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3"/>
          <p:cNvSpPr txBox="1">
            <a:spLocks noGrp="1"/>
          </p:cNvSpPr>
          <p:nvPr>
            <p:ph type="title"/>
          </p:nvPr>
        </p:nvSpPr>
        <p:spPr>
          <a:xfrm>
            <a:off x="719279" y="14710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/>
              <a:t>BQ Module </a:t>
            </a:r>
            <a:endParaRPr/>
          </a:p>
        </p:txBody>
      </p:sp>
      <p:pic>
        <p:nvPicPr>
          <p:cNvPr id="290" name="Google Shape;29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804" y="2289835"/>
            <a:ext cx="7785731" cy="1846659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3"/>
          <p:cNvSpPr/>
          <p:nvPr/>
        </p:nvSpPr>
        <p:spPr>
          <a:xfrm>
            <a:off x="3398084" y="3133725"/>
            <a:ext cx="2343150" cy="9144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4"/>
          <p:cNvSpPr txBox="1"/>
          <p:nvPr/>
        </p:nvSpPr>
        <p:spPr>
          <a:xfrm>
            <a:off x="719279" y="2579752"/>
            <a:ext cx="7700760" cy="32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fulfill “MODUL BQ: INTERKULTURELLE KOMPETENZ” credit in Korea?</a:t>
            </a:r>
            <a:endParaRPr sz="2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None/>
            </a:pPr>
            <a:r>
              <a:rPr lang="en-US" sz="2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None/>
            </a:pPr>
            <a:r>
              <a:rPr lang="en-US" sz="2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“AUSLANDSPRAXIS UND PROJEKTARBEIT”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None/>
            </a:pPr>
            <a:r>
              <a:rPr lang="en-US" sz="2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(max</a:t>
            </a:r>
            <a:r>
              <a:rPr lang="en-US" sz="24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15LP)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4"/>
          <p:cNvSpPr txBox="1"/>
          <p:nvPr/>
        </p:nvSpPr>
        <p:spPr>
          <a:xfrm>
            <a:off x="719279" y="3429000"/>
            <a:ext cx="7705441" cy="27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“extra” content course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(3ECTS) taken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Korea—outside the major and minor subject—could be counted towards 3 ECTS of your “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Auslandspraxis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Projektarbeit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 credit (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unbenotet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Participation in various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workshops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(or excursions) in Korea organized by Dr. Myong Hoon Shin (TUCKU Director) could also be counted (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unbenotet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★ Please 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contact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Dr.Shin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and discuss regarding </a:t>
            </a:r>
            <a:r>
              <a:rPr lang="en-US" sz="20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credits!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"/>
          <p:cNvSpPr txBox="1"/>
          <p:nvPr/>
        </p:nvSpPr>
        <p:spPr>
          <a:xfrm>
            <a:off x="743400" y="1048722"/>
            <a:ext cx="7700760" cy="71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TO RECEIVE “AUSLANDSPRAXIS UND PROJEKTARBEIT” CREDIT (15LP)</a:t>
            </a:r>
            <a:endParaRPr/>
          </a:p>
        </p:txBody>
      </p:sp>
      <p:sp>
        <p:nvSpPr>
          <p:cNvPr id="305" name="Google Shape;305;p15"/>
          <p:cNvSpPr/>
          <p:nvPr/>
        </p:nvSpPr>
        <p:spPr>
          <a:xfrm>
            <a:off x="692953" y="1560945"/>
            <a:ext cx="7705440" cy="43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5"/>
          <p:cNvSpPr txBox="1"/>
          <p:nvPr/>
        </p:nvSpPr>
        <p:spPr>
          <a:xfrm>
            <a:off x="709200" y="2009119"/>
            <a:ext cx="7710480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3"/>
            </a:pP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Participation in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internship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(or a part-time job) could also be counted (</a:t>
            </a:r>
            <a:r>
              <a:rPr lang="en-US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unbenotet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(Max. 11ECTS)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"/>
              <a:buChar char="→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while you are in Korea, make sure to submit the “letter of proof” to 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Dr. Myong Hoon Shin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(TUCKU Director).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sng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5"/>
          <p:cNvSpPr txBox="1"/>
          <p:nvPr/>
        </p:nvSpPr>
        <p:spPr>
          <a:xfrm>
            <a:off x="724320" y="3991573"/>
            <a:ext cx="7379156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* For further information on the BQ credits refer to the guideline provided online 🡪 Website Korean Studies Tübingen &gt; Studium &gt; Studiengänge &gt; BA Koreanistik / Korean Studies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https://uni-tuebingen.de/fakultaeten/philosophische-fakultaet/fachbereiche/asien-orient-wissenschaften/koreanistik/studium/studiengaenge/ba-koreanistik-korean-studies/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6"/>
          <p:cNvSpPr txBox="1">
            <a:spLocks noGrp="1"/>
          </p:cNvSpPr>
          <p:nvPr>
            <p:ph type="title"/>
          </p:nvPr>
        </p:nvSpPr>
        <p:spPr>
          <a:xfrm>
            <a:off x="714240" y="1283234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u="sng"/>
              <a:t>Other Infos</a:t>
            </a:r>
            <a:endParaRPr sz="2400" b="1" u="sng"/>
          </a:p>
        </p:txBody>
      </p:sp>
      <p:sp>
        <p:nvSpPr>
          <p:cNvPr id="315" name="Google Shape;315;p16"/>
          <p:cNvSpPr txBox="1">
            <a:spLocks noGrp="1"/>
          </p:cNvSpPr>
          <p:nvPr>
            <p:ph type="body" idx="4294967295"/>
          </p:nvPr>
        </p:nvSpPr>
        <p:spPr>
          <a:xfrm>
            <a:off x="714250" y="2053475"/>
            <a:ext cx="7700700" cy="37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0588"/>
              <a:buNone/>
            </a:pPr>
            <a:r>
              <a:rPr lang="en-US" sz="3400" b="1"/>
              <a:t>BAföG</a:t>
            </a:r>
            <a:endParaRPr sz="3400"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/>
          </a:p>
          <a:p>
            <a:pPr marL="342900" lvl="0" indent="-3861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en-US" sz="2545"/>
              <a:t>If you need your BAföG form signed, it needs to be done </a:t>
            </a:r>
            <a:r>
              <a:rPr lang="en-US" sz="2545" b="1"/>
              <a:t>during the semester</a:t>
            </a:r>
            <a:r>
              <a:rPr lang="en-US" sz="2545"/>
              <a:t>. </a:t>
            </a:r>
            <a:endParaRPr sz="3345"/>
          </a:p>
          <a:p>
            <a:pPr marL="342900" lvl="0" indent="-273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Noto Sans Symbols"/>
              <a:buNone/>
            </a:pPr>
            <a:endParaRPr sz="2545"/>
          </a:p>
          <a:p>
            <a:pPr marL="342900" lvl="0" indent="-3861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en-US" sz="2545"/>
              <a:t>You must sign up for Prof. Yewon Lee’s office hours.</a:t>
            </a:r>
            <a:endParaRPr sz="3345"/>
          </a:p>
          <a:p>
            <a:pPr marL="228600" lvl="0" indent="-158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8571"/>
              <a:buNone/>
            </a:pPr>
            <a:endParaRPr sz="2545" u="sng">
              <a:solidFill>
                <a:schemeClr val="hlink"/>
              </a:solidFill>
              <a:hlinkClick r:id="rId3"/>
            </a:endParaRPr>
          </a:p>
          <a:p>
            <a:pPr marL="228600" lvl="0" indent="-2718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545" u="sng">
                <a:solidFill>
                  <a:schemeClr val="hlink"/>
                </a:solidFill>
                <a:hlinkClick r:id="rId3"/>
              </a:rPr>
              <a:t>https://uni-tuebingen.de/fakultaeten/philosophische-fakultaet/fachbereiche/asien-orient-wissenschaften/koreanistik/team/lee-yewon/</a:t>
            </a:r>
            <a:endParaRPr sz="2545"/>
          </a:p>
          <a:p>
            <a:pPr marL="342900" lvl="0" indent="-2730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Noto Sans Symbols"/>
              <a:buNone/>
            </a:pPr>
            <a:endParaRPr sz="2545"/>
          </a:p>
          <a:p>
            <a:pPr marL="342900" lvl="0" indent="-3861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en-US" sz="2545"/>
              <a:t> Come with the printed BAföG form and your </a:t>
            </a:r>
            <a:r>
              <a:rPr lang="en-US" sz="2545" b="1"/>
              <a:t>full transcript. </a:t>
            </a:r>
            <a:r>
              <a:rPr lang="en-US" sz="2545"/>
              <a:t>In case a course is missing, bring proof that you completed all your requirements.</a:t>
            </a:r>
            <a:endParaRPr sz="2545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7"/>
          <p:cNvSpPr txBox="1">
            <a:spLocks noGrp="1"/>
          </p:cNvSpPr>
          <p:nvPr>
            <p:ph type="title"/>
          </p:nvPr>
        </p:nvSpPr>
        <p:spPr>
          <a:xfrm>
            <a:off x="719280" y="1202105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u="sng"/>
              <a:t>For Korean Studies Majors: BA Thesis Writing</a:t>
            </a:r>
            <a:endParaRPr/>
          </a:p>
        </p:txBody>
      </p:sp>
      <p:sp>
        <p:nvSpPr>
          <p:cNvPr id="322" name="Google Shape;322;p17"/>
          <p:cNvSpPr txBox="1">
            <a:spLocks noGrp="1"/>
          </p:cNvSpPr>
          <p:nvPr>
            <p:ph type="body" idx="1"/>
          </p:nvPr>
        </p:nvSpPr>
        <p:spPr>
          <a:xfrm>
            <a:off x="714600" y="1883516"/>
            <a:ext cx="7934100" cy="391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lnSpcReduction="10000"/>
          </a:bodyPr>
          <a:lstStyle/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 least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semester before 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are planning to file your thesis, approach your prospective thesis advisor.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get their approval to go ahead and write the thesis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Three people are in charge of overseeing the BA thesis: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Prof. Dr. You Jae Lee (History – German or English)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Jun-Prof. Dr. </a:t>
            </a:r>
            <a:r>
              <a:rPr lang="en-US" sz="2000" b="0" i="0" u="none" strike="noStrike" cap="none" dirty="0" err="1">
                <a:latin typeface="Arial"/>
                <a:ea typeface="Arial"/>
                <a:cs typeface="Arial"/>
                <a:sym typeface="Arial"/>
              </a:rPr>
              <a:t>Yewon</a:t>
            </a:r>
            <a:r>
              <a:rPr lang="en-US" sz="2000" b="0" i="0" u="none" strike="noStrike" cap="none" dirty="0">
                <a:latin typeface="Arial"/>
                <a:ea typeface="Arial"/>
                <a:cs typeface="Arial"/>
                <a:sym typeface="Arial"/>
              </a:rPr>
              <a:t> Lee (Society – English)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Dr. Birgit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Geipel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(Culture – German or English)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8"/>
          <p:cNvSpPr txBox="1"/>
          <p:nvPr/>
        </p:nvSpPr>
        <p:spPr>
          <a:xfrm>
            <a:off x="714600" y="1027627"/>
            <a:ext cx="7936564" cy="66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41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Korean Studies Majors:</a:t>
            </a:r>
            <a:endParaRPr/>
          </a:p>
          <a:p>
            <a:pPr marL="0" marR="0" lvl="0" indent="0" algn="l" rtl="0">
              <a:lnSpc>
                <a:spcPct val="411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411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41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plan your study after getting back from Korea</a:t>
            </a:r>
            <a:endParaRPr sz="2400" b="1" u="sng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8"/>
          <p:cNvSpPr txBox="1">
            <a:spLocks noGrp="1"/>
          </p:cNvSpPr>
          <p:nvPr>
            <p:ph type="body" idx="1"/>
          </p:nvPr>
        </p:nvSpPr>
        <p:spPr>
          <a:xfrm>
            <a:off x="714600" y="2061355"/>
            <a:ext cx="7700760" cy="2421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RULE: for the 6th semester courses, you cannot get it recognized with other courses - 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 the 6th semester ones.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 need to take at least 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courses during the summer semester in Korean Studies Department 🡪 one is 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the other is 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(either in your 6th or 8th semester)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are considering writing your thesis with either Prof. You Jae Lee or Prof.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Yewon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Lee, it is highly recommended to take their 6 semester course</a:t>
            </a:r>
            <a:br>
              <a:rPr lang="en-US" sz="4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4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3584" y="4255846"/>
            <a:ext cx="2072151" cy="1892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"/>
          <p:cNvSpPr txBox="1"/>
          <p:nvPr/>
        </p:nvSpPr>
        <p:spPr>
          <a:xfrm>
            <a:off x="721620" y="1533819"/>
            <a:ext cx="7700760" cy="4580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Being able to take the Korean Language Course offered by universities for free is a unique feature of our exchange program ( For major and minor Korean Studies student )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215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waste that privilege</a:t>
            </a:r>
            <a:endParaRPr/>
          </a:p>
          <a:p>
            <a:pPr marL="343080" marR="0" lvl="0" indent="-215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Language will open up windows for you to have a deeper engagement with Korea!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"/>
          <p:cNvSpPr txBox="1">
            <a:spLocks noGrp="1"/>
          </p:cNvSpPr>
          <p:nvPr>
            <p:ph type="body" idx="1"/>
          </p:nvPr>
        </p:nvSpPr>
        <p:spPr>
          <a:xfrm>
            <a:off x="714240" y="1249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Fast Track / On Time: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🡪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already finished most of your minor’s requirements.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Even before </a:t>
            </a:r>
            <a:r>
              <a:rPr lang="en-US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starting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your 6th semester course, think about what your </a:t>
            </a: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thesis topic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 be. </a:t>
            </a:r>
            <a:endParaRPr/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have figured out the topic in the </a:t>
            </a:r>
            <a:r>
              <a:rPr lang="en-US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beginning of the 6</a:t>
            </a:r>
            <a:r>
              <a:rPr lang="en-US" sz="2000" b="0" i="0" u="sng" strike="noStrike" cap="none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semester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you could finish that semester. </a:t>
            </a:r>
            <a:endParaRPr/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not, at the latest </a:t>
            </a:r>
            <a:r>
              <a:rPr lang="en-US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the end of the 6th semester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go to the faculty you want to work with and discuss your possible topic - the</a:t>
            </a:r>
            <a:r>
              <a:rPr lang="en-US" sz="2000"/>
              <a:t>n, potentially,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finish in your 7th semester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0"/>
          <p:cNvSpPr txBox="1"/>
          <p:nvPr/>
        </p:nvSpPr>
        <p:spPr>
          <a:xfrm>
            <a:off x="719280" y="753776"/>
            <a:ext cx="7700700" cy="55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Normal Track: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🡪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 still have minor requirements to fulfill</a:t>
            </a:r>
            <a:endParaRPr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Fulfill </a:t>
            </a:r>
            <a:r>
              <a:rPr lang="en-US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your requirements (major/ minor) during the 6</a:t>
            </a:r>
            <a:r>
              <a:rPr lang="en-US" sz="16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8</a:t>
            </a:r>
            <a:r>
              <a:rPr lang="en-US" sz="16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semester. </a:t>
            </a:r>
            <a:endParaRPr/>
          </a:p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Write your thesis throughout 7th~ 8th semester. </a:t>
            </a:r>
            <a:endParaRPr sz="16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Behind Track: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Noto Sans Symbols"/>
              <a:buChar char="🡪"/>
            </a:pPr>
            <a:r>
              <a:rPr lang="en-US" sz="16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you still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need to make up for your 2nd &amp; 3rd semester content courses or your exchange year content course </a:t>
            </a:r>
            <a:endParaRPr/>
          </a:p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take </a:t>
            </a: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any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courses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>
                <a:solidFill>
                  <a:schemeClr val="dk1"/>
                </a:solidFill>
              </a:rPr>
              <a:t>under the modul KOR-BA-08 or KOR-BA-09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count it towards your 2</a:t>
            </a:r>
            <a:r>
              <a:rPr lang="en-US" sz="16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&amp; 3</a:t>
            </a:r>
            <a:r>
              <a:rPr lang="en-US" sz="16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rd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semester required content courses. But remember that all the 6 semester content course requirements can only be met by taking the 6 semester courses!</a:t>
            </a:r>
            <a:endParaRPr/>
          </a:p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en-US" sz="1600" u="sng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Recommendation for both </a:t>
            </a:r>
            <a:r>
              <a:rPr lang="en-US" sz="1600" b="1" u="sng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Normal Track </a:t>
            </a:r>
            <a:r>
              <a:rPr lang="en-US" sz="1600" u="sng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&amp; </a:t>
            </a:r>
            <a:r>
              <a:rPr lang="en-US" sz="1600" b="1" u="sng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Behind Track</a:t>
            </a:r>
            <a:r>
              <a:rPr lang="en-US" sz="16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—start thinking of your thesis topic early on &amp; approach the possible thesis advisor so that throughout the remaining years of your study you can </a:t>
            </a:r>
            <a:r>
              <a:rPr lang="en-US" sz="1600">
                <a:solidFill>
                  <a:srgbClr val="333333"/>
                </a:solidFill>
              </a:rPr>
              <a:t>develop your</a:t>
            </a:r>
            <a:r>
              <a:rPr lang="en-US" sz="16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thesis idea while fulfilling the course requirements</a:t>
            </a:r>
            <a:endParaRPr sz="160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1"/>
          <p:cNvSpPr txBox="1"/>
          <p:nvPr/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1"/>
          <p:cNvSpPr txBox="1"/>
          <p:nvPr/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2" name="Google Shape;35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238320" cy="692892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1"/>
          <p:cNvSpPr/>
          <p:nvPr/>
        </p:nvSpPr>
        <p:spPr>
          <a:xfrm>
            <a:off x="719279" y="312120"/>
            <a:ext cx="5699993" cy="155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Thank you for your attention!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1"/>
          <p:cNvSpPr/>
          <p:nvPr/>
        </p:nvSpPr>
        <p:spPr>
          <a:xfrm>
            <a:off x="86040" y="4617720"/>
            <a:ext cx="4048920" cy="20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Universität Tübingen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AOI, Abt. Koreanistik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Wilhelmstr. 133, 72074 Tübingen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E: koreanistik@uni-tuebingen.de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W: www.korea.uni-tuebingen.de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1"/>
          <p:cNvSpPr/>
          <p:nvPr/>
        </p:nvSpPr>
        <p:spPr>
          <a:xfrm rot="5400000">
            <a:off x="7581600" y="5680440"/>
            <a:ext cx="2924280" cy="22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Photo by Manuel Schönfeld_Fotolia_95673822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1"/>
          <p:cNvSpPr/>
          <p:nvPr/>
        </p:nvSpPr>
        <p:spPr>
          <a:xfrm>
            <a:off x="7439760" y="1815120"/>
            <a:ext cx="18432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160" y="1011431"/>
            <a:ext cx="8615680" cy="4977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360" y="872858"/>
            <a:ext cx="8717280" cy="539678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4"/>
          <p:cNvSpPr/>
          <p:nvPr/>
        </p:nvSpPr>
        <p:spPr>
          <a:xfrm>
            <a:off x="6573520" y="457200"/>
            <a:ext cx="1808480" cy="883920"/>
          </a:xfrm>
          <a:prstGeom prst="wedgeRectCallout">
            <a:avLst>
              <a:gd name="adj1" fmla="val -102855"/>
              <a:gd name="adj2" fmla="val 60201"/>
            </a:avLst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</a:pPr>
            <a:r>
              <a:rPr lang="en-US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Scroll Down!!</a:t>
            </a:r>
            <a:endParaRPr sz="20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4"/>
          <p:cNvSpPr/>
          <p:nvPr/>
        </p:nvSpPr>
        <p:spPr>
          <a:xfrm>
            <a:off x="438150" y="3867150"/>
            <a:ext cx="2495550" cy="1200150"/>
          </a:xfrm>
          <a:prstGeom prst="rect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1" name="Google Shape;211;p4"/>
          <p:cNvCxnSpPr/>
          <p:nvPr/>
        </p:nvCxnSpPr>
        <p:spPr>
          <a:xfrm flipH="1">
            <a:off x="3061724" y="4057650"/>
            <a:ext cx="918210" cy="409575"/>
          </a:xfrm>
          <a:prstGeom prst="straightConnector1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2" name="Google Shape;212;p4"/>
          <p:cNvSpPr txBox="1"/>
          <p:nvPr/>
        </p:nvSpPr>
        <p:spPr>
          <a:xfrm>
            <a:off x="4107958" y="3616076"/>
            <a:ext cx="4750018" cy="584775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Download the form in pdf and convert it into Word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Fill it out !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"/>
          <p:cNvSpPr/>
          <p:nvPr/>
        </p:nvSpPr>
        <p:spPr>
          <a:xfrm>
            <a:off x="533369" y="3141465"/>
            <a:ext cx="8072582" cy="18507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5"/>
          <p:cNvSpPr txBox="1">
            <a:spLocks noGrp="1"/>
          </p:cNvSpPr>
          <p:nvPr>
            <p:ph type="title"/>
          </p:nvPr>
        </p:nvSpPr>
        <p:spPr>
          <a:xfrm>
            <a:off x="719280" y="1087668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/>
              <a:t>Exchange Grade Transfer</a:t>
            </a:r>
            <a:endParaRPr/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>
            <a:off x="719280" y="1690254"/>
            <a:ext cx="7700760" cy="4426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After filling out the form, submit </a:t>
            </a: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THREE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documents listed below as a </a:t>
            </a:r>
            <a:r>
              <a:rPr lang="en-US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single file</a:t>
            </a: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this link (also on website):</a:t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https://unitc-my.sharepoint.com/:f:/g/personal/ankla01_cloud_uni-tuebingen_de/EhM2t3b1KOBGu9AKM1VUrUQB39oiNd-i_MpHYDm-TUpIng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word document form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that you filled out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</a:t>
            </a: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exchange year transcript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(also include content course transcripts if you want them to be recognized)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</a:t>
            </a: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language certificates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—Level 3 &amp; 4. (Also, Level 5 if it applies to you)</a:t>
            </a:r>
            <a:endParaRPr/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"/>
          <p:cNvSpPr txBox="1"/>
          <p:nvPr/>
        </p:nvSpPr>
        <p:spPr>
          <a:xfrm>
            <a:off x="714240" y="1128332"/>
            <a:ext cx="7700760" cy="359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41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Get Your Exchange Grade Transferred</a:t>
            </a:r>
            <a:r>
              <a:rPr lang="en-US" sz="2400" b="1" i="0" u="none" strike="noStrike" cap="none">
                <a:solidFill>
                  <a:srgbClr val="2D2015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4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6"/>
          <p:cNvSpPr txBox="1"/>
          <p:nvPr/>
        </p:nvSpPr>
        <p:spPr>
          <a:xfrm>
            <a:off x="721620" y="1676738"/>
            <a:ext cx="7700760" cy="4580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grades are </a:t>
            </a: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automatically transferred into our university system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fill out the </a:t>
            </a: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“exchange grades” word document 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that applies to you (on the website)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this immediately upon your return to </a:t>
            </a:r>
            <a:r>
              <a:rPr lang="en-US" sz="1800">
                <a:solidFill>
                  <a:schemeClr val="dk1"/>
                </a:solidFill>
              </a:rPr>
              <a:t>T</a:t>
            </a:r>
            <a:r>
              <a:rPr lang="en-US" sz="1800" u="sng">
                <a:solidFill>
                  <a:schemeClr val="dk1"/>
                </a:solidFill>
              </a:rPr>
              <a:t>übingen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!!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Fill out the form </a:t>
            </a:r>
            <a:r>
              <a:rPr lang="en-US" sz="1800">
                <a:solidFill>
                  <a:schemeClr val="dk1"/>
                </a:solidFill>
              </a:rPr>
              <a:t>with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both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your language courses and content course(s)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Important Reminder: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ECTs in Korea are a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 6 ECTs course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terms of course load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So, you </a:t>
            </a:r>
            <a:r>
              <a:rPr lang="en-US" sz="1800" b="1" u="sng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must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have taken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final exam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and/or submit a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final paper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(You cannot fail </a:t>
            </a:r>
            <a:r>
              <a:rPr lang="en-US" sz="1800">
                <a:solidFill>
                  <a:schemeClr val="dk1"/>
                </a:solidFill>
              </a:rPr>
              <a:t>your Korean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course and ask for 3ECTS credit in</a:t>
            </a:r>
            <a:r>
              <a:rPr lang="en-US" sz="1800">
                <a:solidFill>
                  <a:schemeClr val="dk1"/>
                </a:solidFill>
              </a:rPr>
              <a:t> Germany because you did part of the work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should have brought all the language certificates and transcripts (both in </a:t>
            </a:r>
            <a:r>
              <a:rPr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English and Korean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* Except for Ewha and Yonsei University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"/>
          <p:cNvSpPr txBox="1">
            <a:spLocks noGrp="1"/>
          </p:cNvSpPr>
          <p:nvPr>
            <p:ph type="title"/>
          </p:nvPr>
        </p:nvSpPr>
        <p:spPr>
          <a:xfrm>
            <a:off x="810720" y="1056989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/>
              <a:t>Exchange Grade Transfer – Extra Content Courses</a:t>
            </a:r>
            <a:endParaRPr/>
          </a:p>
        </p:txBody>
      </p:sp>
      <p:sp>
        <p:nvSpPr>
          <p:cNvPr id="232" name="Google Shape;232;p7"/>
          <p:cNvSpPr txBox="1">
            <a:spLocks noGrp="1"/>
          </p:cNvSpPr>
          <p:nvPr>
            <p:ph type="body" idx="1"/>
          </p:nvPr>
        </p:nvSpPr>
        <p:spPr>
          <a:xfrm>
            <a:off x="638000" y="1712385"/>
            <a:ext cx="7700760" cy="4926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34326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want to acknowledge the extra content courses you took in Korea to count as one of the content courses—one of the courses you were supposed to have taken during 2</a:t>
            </a:r>
            <a:r>
              <a:rPr lang="en-US" sz="2000" b="0" i="0" u="none" strike="noStrike" cap="none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3</a:t>
            </a:r>
            <a:r>
              <a:rPr lang="en-US" sz="2000" b="0" i="0" u="none" strike="noStrike" cap="none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rd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semester</a:t>
            </a:r>
            <a:r>
              <a:rPr lang="en-US" sz="2000"/>
              <a:t> but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failed to pass—this is possible. Write down the exact module name based on Tübingen study plan in the word document. (ex. Modul Kor-BA-09:Aufbaumodul/ PS Gesellschaft Koreas)</a:t>
            </a:r>
            <a:endParaRPr/>
          </a:p>
          <a:p>
            <a:pPr marL="343080" marR="0" lvl="0" indent="-2538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Extra content courses took in Korea (not related to your major or minor subjects) </a:t>
            </a:r>
            <a:r>
              <a:rPr lang="en-US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also be counted towards your </a:t>
            </a: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Interkulturelle Kompetenz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write down the module name as “Modul BQ:Interkulturelle Kompetenz” and fill out the rest</a:t>
            </a:r>
            <a:endParaRPr/>
          </a:p>
          <a:p>
            <a:pPr marL="36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en-US" sz="2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If the course was conducted by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Dr. Myong Hoon Shin (TUCKU Director)</a:t>
            </a:r>
            <a:r>
              <a:rPr lang="en-US" sz="2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, please contact Dr.Shin </a:t>
            </a:r>
            <a:r>
              <a:rPr lang="en-US" sz="2000">
                <a:solidFill>
                  <a:srgbClr val="333333"/>
                </a:solidFill>
              </a:rPr>
              <a:t>to get</a:t>
            </a:r>
            <a:r>
              <a:rPr lang="en-US" sz="2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the credit appea</a:t>
            </a:r>
            <a:r>
              <a:rPr lang="en-US" sz="2000">
                <a:solidFill>
                  <a:srgbClr val="333333"/>
                </a:solidFill>
              </a:rPr>
              <a:t>r in your German transcript</a:t>
            </a:r>
            <a:r>
              <a:rPr lang="en-US" sz="2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marL="36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</a:pPr>
            <a:r>
              <a:rPr lang="en-US" sz="2000">
                <a:solidFill>
                  <a:srgbClr val="333333"/>
                </a:solidFill>
              </a:rPr>
              <a:t>     </a:t>
            </a:r>
            <a:r>
              <a:rPr lang="en-US" sz="2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(Don’t fill it out on the transfer form and don’t </a:t>
            </a:r>
            <a:r>
              <a:rPr lang="en-US" sz="2000">
                <a:solidFill>
                  <a:srgbClr val="333333"/>
                </a:solidFill>
              </a:rPr>
              <a:t>email Prof.Lee for these particular courses. Dr. Shin is in charge.</a:t>
            </a:r>
            <a:r>
              <a:rPr lang="en-US" sz="2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0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238" name="Google Shape;238;p8"/>
          <p:cNvSpPr txBox="1">
            <a:spLocks noGrp="1"/>
          </p:cNvSpPr>
          <p:nvPr>
            <p:ph type="body" idx="1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9" name="Google Shape;239;p8"/>
          <p:cNvGraphicFramePr/>
          <p:nvPr/>
        </p:nvGraphicFramePr>
        <p:xfrm>
          <a:off x="367860" y="945929"/>
          <a:ext cx="8104775" cy="5298275"/>
        </p:xfrm>
        <a:graphic>
          <a:graphicData uri="http://schemas.openxmlformats.org/drawingml/2006/table">
            <a:tbl>
              <a:tblPr firstRow="1" firstCol="1" bandRow="1">
                <a:noFill/>
                <a:tableStyleId>{D103E7FE-F163-4BEB-BAA8-84DBD179FF66}</a:tableStyleId>
              </a:tblPr>
              <a:tblGrid>
                <a:gridCol w="113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40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12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40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First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Last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Student ID Number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What year did you start your education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Are You a Major or Minor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Module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course name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 (as appears in the Korean transcript)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ECTS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Year course was taken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Grades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Write down additional information that you would like to communicate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300"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KOR-BA-04: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Koreanisch Mittelstufe I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9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SS 2020 (for example)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8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KOR-BA-05: Koreanisch Mittelstufe II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9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WS 2020-2021 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(for example)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30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KOR-BA-10: Auslandsmodul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PS Wahlpflicht Modernes Korea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3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0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BQ: Interkulturelle Kompetenz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Auslandpraxis und Projektarbeit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unbenoted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15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12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40" name="Google Shape;240;p8"/>
          <p:cNvSpPr txBox="1"/>
          <p:nvPr/>
        </p:nvSpPr>
        <p:spPr>
          <a:xfrm>
            <a:off x="485775" y="2486025"/>
            <a:ext cx="3467616" cy="52322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first language course grade is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always based on the first course you took</a:t>
            </a:r>
            <a:endParaRPr/>
          </a:p>
        </p:txBody>
      </p:sp>
      <p:sp>
        <p:nvSpPr>
          <p:cNvPr id="241" name="Google Shape;241;p8"/>
          <p:cNvSpPr txBox="1"/>
          <p:nvPr/>
        </p:nvSpPr>
        <p:spPr>
          <a:xfrm>
            <a:off x="485775" y="3167390"/>
            <a:ext cx="3467616" cy="52322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did Level 5, the second language course will be graded as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2" name="Google Shape;242;p8"/>
          <p:cNvCxnSpPr/>
          <p:nvPr/>
        </p:nvCxnSpPr>
        <p:spPr>
          <a:xfrm>
            <a:off x="3733800" y="2590800"/>
            <a:ext cx="34290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43" name="Google Shape;243;p8"/>
          <p:cNvCxnSpPr/>
          <p:nvPr/>
        </p:nvCxnSpPr>
        <p:spPr>
          <a:xfrm>
            <a:off x="3733800" y="3314700"/>
            <a:ext cx="342900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250" name="Google Shape;250;p9"/>
          <p:cNvSpPr txBox="1">
            <a:spLocks noGrp="1"/>
          </p:cNvSpPr>
          <p:nvPr>
            <p:ph type="body" idx="1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1" name="Google Shape;251;p9"/>
          <p:cNvGraphicFramePr/>
          <p:nvPr/>
        </p:nvGraphicFramePr>
        <p:xfrm>
          <a:off x="367860" y="945929"/>
          <a:ext cx="8104775" cy="5298275"/>
        </p:xfrm>
        <a:graphic>
          <a:graphicData uri="http://schemas.openxmlformats.org/drawingml/2006/table">
            <a:tbl>
              <a:tblPr firstRow="1" firstCol="1" bandRow="1">
                <a:noFill/>
                <a:tableStyleId>{D103E7FE-F163-4BEB-BAA8-84DBD179FF66}</a:tableStyleId>
              </a:tblPr>
              <a:tblGrid>
                <a:gridCol w="113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6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40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12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40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First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Last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Student ID Number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What year did you start your education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Are You a Major or Minor in the Department of Korean Studies?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Module Name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course name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 (as appears in the Korean transcript)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ECTS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Year course was taken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Grades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Write down additional information that you would like to communicate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300"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KOR-BA-04: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Koreanisch Mittelstufe I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9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SS 2020 (for example)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8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KOR-BA-05: Koreanisch Mittelstufe II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9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WS 2020-2021 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(for example)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30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KOR-BA-10: Auslandsmodul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PS </a:t>
                      </a:r>
                      <a:r>
                        <a:rPr lang="en-US" sz="800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          </a:ext>
                          </a:extLst>
                        </a:rPr>
                        <a:t>Wahlpflicht</a:t>
                      </a:r>
                      <a:r>
                        <a:rPr lang="en-US" sz="800" u="none" strike="noStrike" cap="none"/>
                        <a:t> Modernes Korea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3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07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Modul BQ: Interkulturelle Kompetenz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Auslandpraxis und Projektarbeit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unbenoted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15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12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/>
                        <a:t> </a:t>
                      </a:r>
                      <a:endParaRPr sz="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9475" marR="49475" marT="0" marB="0"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2" name="Google Shape;252;p9"/>
          <p:cNvSpPr/>
          <p:nvPr/>
        </p:nvSpPr>
        <p:spPr>
          <a:xfrm>
            <a:off x="4074160" y="4775200"/>
            <a:ext cx="1127760" cy="914400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3" name="Google Shape;253;p9"/>
          <p:cNvCxnSpPr/>
          <p:nvPr/>
        </p:nvCxnSpPr>
        <p:spPr>
          <a:xfrm>
            <a:off x="3228975" y="4981575"/>
            <a:ext cx="647700" cy="152746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4" name="Google Shape;254;p9"/>
          <p:cNvSpPr txBox="1"/>
          <p:nvPr/>
        </p:nvSpPr>
        <p:spPr>
          <a:xfrm>
            <a:off x="1209592" y="4767099"/>
            <a:ext cx="2050500" cy="27690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Extra Content Course Only!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54;p9">
            <a:extLst>
              <a:ext uri="{FF2B5EF4-FFF2-40B4-BE49-F238E27FC236}">
                <a16:creationId xmlns:a16="http://schemas.microsoft.com/office/drawing/2014/main" id="{B39A1863-0D60-4925-0BE4-57E095360603}"/>
              </a:ext>
            </a:extLst>
          </p:cNvPr>
          <p:cNvSpPr txBox="1"/>
          <p:nvPr/>
        </p:nvSpPr>
        <p:spPr>
          <a:xfrm>
            <a:off x="1209592" y="3914773"/>
            <a:ext cx="2050500" cy="646290"/>
          </a:xfrm>
          <a:prstGeom prst="rect">
            <a:avLst/>
          </a:prstGeom>
          <a:solidFill>
            <a:srgbClr val="F2DADA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course you take must be broadly in the topic of Korea (minors too)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" name="Google Shape;253;p9">
            <a:extLst>
              <a:ext uri="{FF2B5EF4-FFF2-40B4-BE49-F238E27FC236}">
                <a16:creationId xmlns:a16="http://schemas.microsoft.com/office/drawing/2014/main" id="{A86D1C0B-0F45-28BF-4368-300FF3BAE864}"/>
              </a:ext>
            </a:extLst>
          </p:cNvPr>
          <p:cNvCxnSpPr/>
          <p:nvPr/>
        </p:nvCxnSpPr>
        <p:spPr>
          <a:xfrm>
            <a:off x="3260092" y="4199818"/>
            <a:ext cx="647700" cy="152746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2308</Words>
  <Application>Microsoft Office PowerPoint</Application>
  <PresentationFormat>화면 슬라이드 쇼(4:3)</PresentationFormat>
  <Paragraphs>394</Paragraphs>
  <Slides>22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22</vt:i4>
      </vt:variant>
    </vt:vector>
  </HeadingPairs>
  <TitlesOfParts>
    <vt:vector size="30" baseType="lpstr">
      <vt:lpstr>Noto Sans Symbols</vt:lpstr>
      <vt:lpstr>Arial</vt:lpstr>
      <vt:lpstr>Calibri</vt:lpstr>
      <vt:lpstr>Libre Franklin</vt:lpstr>
      <vt:lpstr>Times New Roman</vt:lpstr>
      <vt:lpstr>Office Theme</vt:lpstr>
      <vt:lpstr>Office Theme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Exchange Grade Transfer</vt:lpstr>
      <vt:lpstr>PowerPoint 프레젠테이션</vt:lpstr>
      <vt:lpstr>Exchange Grade Transfer – Extra Content Courses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BQ Module </vt:lpstr>
      <vt:lpstr>PowerPoint 프레젠테이션</vt:lpstr>
      <vt:lpstr>PowerPoint 프레젠테이션</vt:lpstr>
      <vt:lpstr>Other Infos</vt:lpstr>
      <vt:lpstr>For Korean Studies Majors: BA Thesis Writing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christian zander</dc:creator>
  <cp:lastModifiedBy>김윤정</cp:lastModifiedBy>
  <cp:revision>5</cp:revision>
  <dcterms:created xsi:type="dcterms:W3CDTF">2010-09-13T12:09:07Z</dcterms:created>
  <dcterms:modified xsi:type="dcterms:W3CDTF">2024-01-17T11:19:47Z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BBDO Services GmbH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</vt:i4>
  </property>
  <property fmtid="{D5CDD505-2E9C-101B-9397-08002B2CF9AE}" pid="9" name="PresentationFormat">
    <vt:lpwstr>Bildschirmpräsentation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19</vt:i4>
  </property>
</Properties>
</file>