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CFD93E-3838-46CA-9ADA-8E5E1BFC6F10}" v="15" dt="2026-04-01T20:55:01.1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30" d="100"/>
          <a:sy n="30" d="100"/>
        </p:scale>
        <p:origin x="2910" y="-54"/>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4/2/2026</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txBody>
          <a:bodyPr/>
          <a:lstStyle/>
          <a:p>
            <a:endParaRPr lang="de-DE"/>
          </a:p>
        </p:txBody>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4/2/2026</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ausstellungen.deutsche-digitale-bibliothek.de/buecher-der-nat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7" y="973740"/>
            <a:ext cx="10127948" cy="400110"/>
          </a:xfrm>
          <a:prstGeom prst="rect">
            <a:avLst/>
          </a:prstGeom>
          <a:noFill/>
        </p:spPr>
        <p:txBody>
          <a:bodyPr wrap="square" lIns="91440" tIns="45720" rIns="91440" bIns="45720" rtlCol="0" anchor="t">
            <a:spAutoFit/>
          </a:bodyPr>
          <a:lstStyle/>
          <a:p>
            <a:r>
              <a:rPr lang="de-DE" sz="2000" b="1" dirty="0">
                <a:ln w="3175">
                  <a:noFill/>
                </a:ln>
                <a:solidFill>
                  <a:srgbClr val="A51E37"/>
                </a:solidFill>
                <a:latin typeface="Arial"/>
                <a:ea typeface="Bangla MN" charset="0"/>
                <a:cs typeface="Arial"/>
              </a:rPr>
              <a:t>Bücher der Natur. Transkulturelle Ästhetik mittelalterlicher Naturkunden</a:t>
            </a:r>
            <a:endParaRPr lang="en-US" sz="2000" b="1" dirty="0">
              <a:ln w="3175">
                <a:noFill/>
              </a:ln>
              <a:solidFill>
                <a:srgbClr val="A51E37"/>
              </a:solidFill>
              <a:latin typeface="Arial"/>
              <a:ea typeface="Bangla MN" charset="0"/>
              <a:cs typeface="Arial"/>
            </a:endParaRPr>
          </a:p>
        </p:txBody>
      </p:sp>
      <p:sp>
        <p:nvSpPr>
          <p:cNvPr id="115" name="TextBox 114"/>
          <p:cNvSpPr txBox="1"/>
          <p:nvPr/>
        </p:nvSpPr>
        <p:spPr>
          <a:xfrm>
            <a:off x="745314" y="1548530"/>
            <a:ext cx="8677848" cy="369332"/>
          </a:xfrm>
          <a:prstGeom prst="rect">
            <a:avLst/>
          </a:prstGeom>
          <a:noFill/>
        </p:spPr>
        <p:txBody>
          <a:bodyPr wrap="square" lIns="91440" tIns="45720" rIns="91440" bIns="45720" rtlCol="0" anchor="t">
            <a:spAutoFit/>
          </a:bodyPr>
          <a:lstStyle/>
          <a:p>
            <a:r>
              <a:rPr lang="en-US" sz="1800" b="1" dirty="0">
                <a:latin typeface="Arial"/>
                <a:ea typeface="Bangla MN" charset="0"/>
                <a:cs typeface="Arial"/>
              </a:rPr>
              <a:t>Prof. Dr. Regula Forster, Dr. Jan Stellmann</a:t>
            </a:r>
            <a:endParaRPr lang="en-US" sz="18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646331"/>
          </a:xfrm>
          <a:prstGeom prst="rect">
            <a:avLst/>
          </a:prstGeom>
          <a:noFill/>
        </p:spPr>
        <p:txBody>
          <a:bodyPr wrap="square" lIns="91440" tIns="45720" rIns="91440" bIns="45720" rtlCol="0" anchor="t">
            <a:spAutoFit/>
          </a:bodyPr>
          <a:lstStyle/>
          <a:p>
            <a:r>
              <a:rPr lang="en-US" sz="1800" dirty="0" err="1">
                <a:latin typeface="Arial"/>
                <a:ea typeface="Bangla MN" charset="0"/>
                <a:cs typeface="Arial"/>
              </a:rPr>
              <a:t>Philosophische</a:t>
            </a:r>
            <a:r>
              <a:rPr lang="en-US" sz="1800" dirty="0">
                <a:latin typeface="Arial"/>
                <a:ea typeface="Bangla MN" charset="0"/>
                <a:cs typeface="Arial"/>
              </a:rPr>
              <a:t> </a:t>
            </a:r>
            <a:r>
              <a:rPr lang="en-US" sz="1800" dirty="0" err="1">
                <a:latin typeface="Arial"/>
                <a:ea typeface="Bangla MN" charset="0"/>
                <a:cs typeface="Arial"/>
              </a:rPr>
              <a:t>Fakultät</a:t>
            </a:r>
            <a:r>
              <a:rPr lang="en-US" sz="1800" dirty="0">
                <a:latin typeface="Arial"/>
                <a:ea typeface="Bangla MN" charset="0"/>
                <a:cs typeface="Arial"/>
              </a:rPr>
              <a:t>/FB 2:Asien-Orient-Wissenschaften/</a:t>
            </a:r>
            <a:r>
              <a:rPr lang="en-US" sz="1800" dirty="0" err="1">
                <a:latin typeface="Arial"/>
                <a:ea typeface="Bangla MN" charset="0"/>
                <a:cs typeface="Arial"/>
              </a:rPr>
              <a:t>Islamische</a:t>
            </a:r>
            <a:r>
              <a:rPr lang="en-US" sz="1800" dirty="0">
                <a:latin typeface="Arial"/>
                <a:ea typeface="Bangla MN" charset="0"/>
                <a:cs typeface="Arial"/>
              </a:rPr>
              <a:t> </a:t>
            </a:r>
            <a:r>
              <a:rPr lang="en-US" sz="1800" dirty="0" err="1">
                <a:latin typeface="Arial"/>
                <a:ea typeface="Bangla MN" charset="0"/>
                <a:cs typeface="Arial"/>
              </a:rPr>
              <a:t>Geschichte</a:t>
            </a:r>
            <a:r>
              <a:rPr lang="en-US" sz="1800" dirty="0">
                <a:latin typeface="Arial"/>
                <a:ea typeface="Bangla MN" charset="0"/>
                <a:cs typeface="Arial"/>
              </a:rPr>
              <a:t> und Kultur </a:t>
            </a:r>
            <a:r>
              <a:rPr lang="en-US" sz="1800" dirty="0" err="1">
                <a:latin typeface="Arial"/>
                <a:ea typeface="Bangla MN" charset="0"/>
                <a:cs typeface="Arial"/>
              </a:rPr>
              <a:t>bzw</a:t>
            </a:r>
            <a:r>
              <a:rPr lang="en-US" sz="1800" dirty="0">
                <a:latin typeface="Arial"/>
                <a:ea typeface="Bangla MN" charset="0"/>
                <a:cs typeface="Arial"/>
              </a:rPr>
              <a:t>. FB 4: </a:t>
            </a:r>
            <a:r>
              <a:rPr lang="en-US" sz="1800" dirty="0" err="1">
                <a:latin typeface="Arial"/>
                <a:ea typeface="Bangla MN" charset="0"/>
                <a:cs typeface="Arial"/>
              </a:rPr>
              <a:t>Neuphilologie</a:t>
            </a:r>
            <a:r>
              <a:rPr lang="en-US" sz="1800" dirty="0">
                <a:latin typeface="Arial"/>
                <a:ea typeface="Bangla MN" charset="0"/>
                <a:cs typeface="Arial"/>
              </a:rPr>
              <a:t>/</a:t>
            </a:r>
            <a:r>
              <a:rPr lang="en-US" sz="1800" dirty="0" err="1">
                <a:latin typeface="Arial"/>
                <a:ea typeface="Bangla MN" charset="0"/>
                <a:cs typeface="Arial"/>
              </a:rPr>
              <a:t>Deutsches</a:t>
            </a:r>
            <a:r>
              <a:rPr lang="en-US" sz="1800" dirty="0">
                <a:latin typeface="Arial"/>
                <a:ea typeface="Bangla MN" charset="0"/>
                <a:cs typeface="Arial"/>
              </a:rPr>
              <a:t> Seminar, Universität Tübingen </a:t>
            </a:r>
            <a:endParaRPr lang="en-US" sz="18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93004" y="4214812"/>
              <a:ext cx="5486400" cy="4670360"/>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Interdisziplinäres Hauptseminar (WS 2025/26) der Islamwissenschaft und der germanistischen Mediävistik zum Thema </a:t>
              </a:r>
              <a:r>
                <a:rPr lang="de-DE" sz="2000" dirty="0" err="1">
                  <a:solidFill>
                    <a:schemeClr val="bg1">
                      <a:lumMod val="50000"/>
                    </a:schemeClr>
                  </a:solidFill>
                  <a:latin typeface="Arial"/>
                  <a:cs typeface="Arial"/>
                </a:rPr>
                <a:t>Naturenzyklopädik</a:t>
              </a:r>
              <a:r>
                <a:rPr lang="de-DE" sz="2000" dirty="0">
                  <a:solidFill>
                    <a:schemeClr val="bg1">
                      <a:lumMod val="50000"/>
                    </a:schemeClr>
                  </a:solidFill>
                  <a:latin typeface="Arial"/>
                  <a:cs typeface="Arial"/>
                </a:rPr>
                <a:t> des Mittelalters, inspiriert durch Fragen des SFB 1391 Andere Ästhetik. Statt klassischer studienbegleitender und Prüfungsleistungen haben die Studierenden </a:t>
              </a:r>
              <a:r>
                <a:rPr lang="de-DE" sz="2000" dirty="0" err="1">
                  <a:solidFill>
                    <a:schemeClr val="bg1">
                      <a:lumMod val="50000"/>
                    </a:schemeClr>
                  </a:solidFill>
                  <a:latin typeface="Arial"/>
                  <a:cs typeface="Arial"/>
                </a:rPr>
                <a:t>Vitrinentexte</a:t>
              </a:r>
              <a:r>
                <a:rPr lang="de-DE" sz="2000" dirty="0">
                  <a:solidFill>
                    <a:schemeClr val="bg1">
                      <a:lumMod val="50000"/>
                    </a:schemeClr>
                  </a:solidFill>
                  <a:latin typeface="Arial"/>
                  <a:cs typeface="Arial"/>
                </a:rPr>
                <a:t> für eine analoge und digitale Ausstellung verfasst sowie vertiefende Texte bzw. weitere Materialien erarbeitet. Gegenstand waren naturkundliche Bücher des Spätmittelalters und der Frühen Neuzeit. Die Studierenden haben sich im Lauf des Semesters für eine längere Zeit selbständig mit ihren Objekten beschäftigt und eigenverantwortlich – mit regelmäßiger Rückkopplung in den Seminarsitzungen – erforscht.</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93006" y="10288726"/>
              <a:ext cx="5486400" cy="3104992"/>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Projekt reagiert auf drei Herausforderungen: </a:t>
              </a:r>
            </a:p>
            <a:p>
              <a:pPr marL="457200" indent="-457200">
                <a:buAutoNum type="arabicPeriod"/>
              </a:pPr>
              <a:r>
                <a:rPr lang="de-DE" sz="2000" dirty="0">
                  <a:solidFill>
                    <a:schemeClr val="bg1">
                      <a:lumMod val="50000"/>
                    </a:schemeClr>
                  </a:solidFill>
                  <a:latin typeface="Arial"/>
                  <a:cs typeface="Arial"/>
                </a:rPr>
                <a:t>dass viele Studierende keine Erfahrungen im Umgang mit historischen Büchern haben; </a:t>
              </a:r>
            </a:p>
            <a:p>
              <a:pPr marL="457200" indent="-457200">
                <a:buAutoNum type="arabicPeriod"/>
              </a:pPr>
              <a:r>
                <a:rPr lang="de-DE" sz="2000" dirty="0">
                  <a:solidFill>
                    <a:schemeClr val="bg1">
                      <a:lumMod val="50000"/>
                    </a:schemeClr>
                  </a:solidFill>
                  <a:latin typeface="Arial"/>
                  <a:cs typeface="Arial"/>
                </a:rPr>
                <a:t>dass die Studienleistungen und Prüfungsformen in unseren Fächern vor allem auf spezielle Fachkompetenzen abzielen und weniger auf praxisorientierte Kompetenzen, die auch für außeruniversitäre Berufsfelder relevant sind;</a:t>
              </a:r>
            </a:p>
            <a:p>
              <a:pPr marL="457200" indent="-457200">
                <a:buAutoNum type="arabicPeriod"/>
              </a:pPr>
              <a:r>
                <a:rPr lang="de-DE" sz="2000" dirty="0">
                  <a:solidFill>
                    <a:schemeClr val="bg1">
                      <a:lumMod val="50000"/>
                    </a:schemeClr>
                  </a:solidFill>
                  <a:latin typeface="Arial"/>
                  <a:cs typeface="Arial"/>
                </a:rPr>
                <a:t>dass naturkundliche Texte des Spätmittelalters und der Frühen Neuzeit nur selten als ästhetische Objekte, die der Untersuchung wert sind, wahrgenommen werden.</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8"/>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93006" y="16604396"/>
              <a:ext cx="5486400" cy="5039958"/>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Projekt verfolgt entsprechend drei (Lern-)Ziele:</a:t>
              </a:r>
            </a:p>
            <a:p>
              <a:pPr marL="457200" indent="-457200">
                <a:buAutoNum type="arabicPeriod"/>
              </a:pPr>
              <a:r>
                <a:rPr lang="de-DE" sz="2000" dirty="0">
                  <a:solidFill>
                    <a:schemeClr val="bg1">
                      <a:lumMod val="50000"/>
                    </a:schemeClr>
                  </a:solidFill>
                  <a:latin typeface="Arial"/>
                  <a:cs typeface="Arial"/>
                </a:rPr>
                <a:t>wissenschaftliche Kompetenzen im Umgang mit historischen Texten;</a:t>
              </a:r>
            </a:p>
            <a:p>
              <a:pPr marL="457200" indent="-457200">
                <a:buAutoNum type="arabicPeriod"/>
              </a:pPr>
              <a:r>
                <a:rPr lang="de-DE" sz="2000" dirty="0">
                  <a:solidFill>
                    <a:schemeClr val="bg1">
                      <a:lumMod val="50000"/>
                    </a:schemeClr>
                  </a:solidFill>
                  <a:latin typeface="Arial"/>
                  <a:cs typeface="Arial"/>
                </a:rPr>
                <a:t>praktische Kompetenzen in der Vermittlung von Wissen an ein breiteres, nicht-akademisches Publikum;</a:t>
              </a:r>
            </a:p>
            <a:p>
              <a:pPr marL="457200" indent="-457200">
                <a:buAutoNum type="arabicPeriod"/>
              </a:pPr>
              <a:r>
                <a:rPr lang="de-DE" sz="2000" dirty="0">
                  <a:solidFill>
                    <a:schemeClr val="bg1">
                      <a:lumMod val="50000"/>
                    </a:schemeClr>
                  </a:solidFill>
                  <a:latin typeface="Arial"/>
                  <a:cs typeface="Arial"/>
                </a:rPr>
                <a:t>Ästhetische Urteils- und Reflexionsfähigkeiten stärken.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Außerdem sollte über das Thema, die – </a:t>
              </a:r>
              <a:r>
                <a:rPr lang="de-DE" sz="2000" dirty="0" err="1">
                  <a:solidFill>
                    <a:schemeClr val="bg1">
                      <a:lumMod val="50000"/>
                    </a:schemeClr>
                  </a:solidFill>
                  <a:latin typeface="Arial"/>
                  <a:cs typeface="Arial"/>
                </a:rPr>
                <a:t>alteritären</a:t>
              </a:r>
              <a:r>
                <a:rPr lang="de-DE" sz="2000" dirty="0">
                  <a:solidFill>
                    <a:schemeClr val="bg1">
                      <a:lumMod val="50000"/>
                    </a:schemeClr>
                  </a:solidFill>
                  <a:latin typeface="Arial"/>
                  <a:cs typeface="Arial"/>
                </a:rPr>
                <a:t> – mittelalterlichen Naturkunden, für andere Zugänge zur Natur sensibilisiert werden (vor dem Hintergrund gegenwärtiger vielfältiger Naturkrisen: Biodiversität, Klima usw.).</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2888293"/>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Die gemeinsame Lehrveranstaltung nutzt als Ausgangspunkt Handschriften, Inkunabeln und Faksimiles von naturkundlichen Werken aus dem Bestand der Universitätsbibliothek Tübingen. Der Wechsel des Ausstellungsformats vom konkreten Objekt zur digitalen Repräsentation lässt nachvollziehbar werden, dass das gleiche Wissen in unterschiedlicher Form unterschiedliche Zugänge bedingt: das potentiell greifbare, historische Buch kontrastiert dabei mit dem virtuell durchblätterbaren digitalen Objekt. Den Studierenden kann so konkret gemacht werden, wie ihre eigenen Lektüreerfahrungen ihre Wahrnehmung und ihren Wissenshorizont prägen. Statt der in den philologischen Disziplinen üblichen Hausarbeiten befassen sich die Studierenden in diesem Seminar damit, ein konkretes Objekt – eine Handschrift oder einen frühen Druck – zu beschreiben und ihre wissenschaftlichen Erkenntnisse so aufzubereiten, dass dabei zwei Ausstellungstexte entstehen, einer für die physische Vitrine und einer für den digitalen Raum. Des Weiteren entstehen Texte für die </a:t>
              </a:r>
              <a:r>
                <a:rPr lang="de-DE" sz="2000" dirty="0" err="1">
                  <a:solidFill>
                    <a:schemeClr val="bg1">
                      <a:lumMod val="50000"/>
                    </a:schemeClr>
                  </a:solidFill>
                  <a:latin typeface="Arial"/>
                  <a:cs typeface="Arial"/>
                </a:rPr>
                <a:t>Social</a:t>
              </a:r>
              <a:r>
                <a:rPr lang="de-DE" sz="2000" dirty="0">
                  <a:solidFill>
                    <a:schemeClr val="bg1">
                      <a:lumMod val="50000"/>
                    </a:schemeClr>
                  </a:solidFill>
                  <a:latin typeface="Arial"/>
                  <a:cs typeface="Arial"/>
                </a:rPr>
                <a:t> Media-Auftritte des SFB 1391 sowie der germanistischen Mediävistik.</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9778" y="7708301"/>
              <a:ext cx="9398434" cy="1714633"/>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Die Lehrveranstaltung ist damit auf verschiedenen Ebenen innovativ: In Bezug auf die Objekte, da Naturkunden selten Thema von Lehrveranstaltungen sind, in der Aufnahme des aktuellen ‘material turn’, in der Engführung mit dem Ansatz des SFB 1391 ‘Andere Ästhetik’ und damit als sehr konkretes Beispiel für forschungsorientierte Lehre, in der Reflexion über Bedingungen des virtuellen Raums und in der Bezugnahme auf moderne lyrische Prosa sowie die aktuelle Debatte über den angemessenen Umgang mit der uns umgebenden Natur.</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9512041"/>
              </a:xfrm>
              <a:prstGeom prst="rect">
                <a:avLst/>
              </a:prstGeom>
              <a:noFill/>
            </p:spPr>
            <p:txBody>
              <a:bodyPr wrap="square" lIns="91440" tIns="45720" rIns="91440" bIns="45720" rtlCol="0" anchor="t">
                <a:spAutoFit/>
              </a:bodyPr>
              <a:lstStyle/>
              <a:p>
                <a:pPr marL="241935" indent="-241935">
                  <a:buFont typeface="Arial" panose="020B0604020202020204" pitchFamily="34" charset="0"/>
                  <a:buChar char="•"/>
                </a:pPr>
                <a:r>
                  <a:rPr lang="de-DE" sz="2000" dirty="0">
                    <a:solidFill>
                      <a:schemeClr val="bg1">
                        <a:lumMod val="50000"/>
                      </a:schemeClr>
                    </a:solidFill>
                    <a:latin typeface="Arial"/>
                    <a:cs typeface="Arial"/>
                  </a:rPr>
                  <a:t>Erfolgserlebnisse: Die Ausstellungseröffnung (mit Lesung der Lyrikerin </a:t>
                </a:r>
                <a:r>
                  <a:rPr lang="de-DE" sz="2000" dirty="0" err="1">
                    <a:solidFill>
                      <a:schemeClr val="bg1">
                        <a:lumMod val="50000"/>
                      </a:schemeClr>
                    </a:solidFill>
                    <a:latin typeface="Arial"/>
                    <a:cs typeface="Arial"/>
                  </a:rPr>
                  <a:t>Nasima</a:t>
                </a:r>
                <a:r>
                  <a:rPr lang="de-DE" sz="2000" dirty="0">
                    <a:solidFill>
                      <a:schemeClr val="bg1">
                        <a:lumMod val="50000"/>
                      </a:schemeClr>
                    </a:solidFill>
                    <a:latin typeface="Arial"/>
                    <a:cs typeface="Arial"/>
                  </a:rPr>
                  <a:t> Sophia </a:t>
                </a:r>
                <a:r>
                  <a:rPr lang="de-DE" sz="2000" dirty="0" err="1">
                    <a:solidFill>
                      <a:schemeClr val="bg1">
                        <a:lumMod val="50000"/>
                      </a:schemeClr>
                    </a:solidFill>
                    <a:latin typeface="Arial"/>
                    <a:cs typeface="Arial"/>
                  </a:rPr>
                  <a:t>Razizadaeh</a:t>
                </a:r>
                <a:r>
                  <a:rPr lang="de-DE" sz="2000" dirty="0">
                    <a:solidFill>
                      <a:schemeClr val="bg1">
                        <a:lumMod val="50000"/>
                      </a:schemeClr>
                    </a:solidFill>
                    <a:latin typeface="Arial"/>
                    <a:cs typeface="Arial"/>
                  </a:rPr>
                  <a:t>) am 28. Januar 2026 im historischen Lesesaal der UB war ein herausragender Erfolg mit überwältigendem Publikumsinteresse. Die Studierenden haben zahlreiche tolle Texte geschrieben und weitere höchst gelungene Beiträge zur Ausstellung erarbeitet. Die von Michelle Schmuck von der UB Tübingen erarbeitete anspruchsvolle digitale Ausstellung sorgt dafür, dass die Ergebnisse der Studierenden langfristig öffentlich sichtbar bleiben. Viele Texte wurden durch das Engagement von Rosalie </a:t>
                </a:r>
                <a:r>
                  <a:rPr lang="de-DE" sz="2000" dirty="0" err="1">
                    <a:solidFill>
                      <a:schemeClr val="bg1">
                        <a:lumMod val="50000"/>
                      </a:schemeClr>
                    </a:solidFill>
                    <a:latin typeface="Arial"/>
                    <a:cs typeface="Arial"/>
                  </a:rPr>
                  <a:t>Strlek</a:t>
                </a:r>
                <a:r>
                  <a:rPr lang="de-DE" sz="2000" dirty="0">
                    <a:solidFill>
                      <a:schemeClr val="bg1">
                        <a:lumMod val="50000"/>
                      </a:schemeClr>
                    </a:solidFill>
                    <a:latin typeface="Arial"/>
                    <a:cs typeface="Arial"/>
                  </a:rPr>
                  <a:t> (Seminarteilnehmerin) in Leichte Sprache ‚übersetzt‘, was einen Erfolg für gelingende Inklusion an der zuweilen inklusionsträgen Uni Tübingen darstellt. Das Miteinander aller Beteiligten war nicht immer reibungslos, aber höchst erfolgreich. Viele Studierende haben, wie erhofft und geplant, die unter „Zielsetzung“ genannten Kompetenzen erworben und eigenständig weiterentwickelt.</a:t>
                </a:r>
              </a:p>
              <a:p>
                <a:pPr marL="241935" indent="-241935">
                  <a:buFont typeface="Arial" panose="020B0604020202020204" pitchFamily="34" charset="0"/>
                  <a:buChar char="•"/>
                </a:pPr>
                <a:r>
                  <a:rPr lang="de-DE" sz="2000" dirty="0">
                    <a:solidFill>
                      <a:schemeClr val="bg1">
                        <a:lumMod val="50000"/>
                      </a:schemeClr>
                    </a:solidFill>
                    <a:latin typeface="Arial"/>
                    <a:cs typeface="Arial"/>
                  </a:rPr>
                  <a:t>Schwierigkeiten: Das Zeitmanagement war nicht immer leicht, weil alle Prüfungsleistungen im Semester geschrieben und ‚korrigiert‘ werden mussten (auf beiden Seiten mit nicht notwendig mehr, aber anderem, ungewohntem Aufwand). Es gab Herausforderungen in der Arbeit mit den Objekten, die aber in der Regel als produktive Hürden gemeistert worden sind.</a:t>
                </a:r>
              </a:p>
              <a:p>
                <a:pPr marL="241935" indent="-241935">
                  <a:buFont typeface="Arial" panose="020B0604020202020204" pitchFamily="34" charset="0"/>
                  <a:buChar char="•"/>
                </a:pPr>
                <a:r>
                  <a:rPr lang="de-DE" sz="2000" dirty="0">
                    <a:solidFill>
                      <a:schemeClr val="bg1">
                        <a:lumMod val="50000"/>
                      </a:schemeClr>
                    </a:solidFill>
                    <a:latin typeface="Arial"/>
                    <a:cs typeface="Arial"/>
                  </a:rPr>
                  <a:t>Offene Fragen: Offen ist die Frage, wie sich das erfolgreiche Format in der Lehre verstetigen lässt, ohne dass der höhere Aufwand bei tendenziell knapper werdenden Zeitressourcen zu Überforderung führt.</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432094" y="18191109"/>
              <a:ext cx="3958007" cy="2936014"/>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Einbezug studentischer Perspektiven/Rückmeldungen</a:t>
              </a:r>
            </a:p>
            <a:p>
              <a:endParaRPr lang="de-DE" sz="2000" dirty="0">
                <a:solidFill>
                  <a:schemeClr val="bg1">
                    <a:lumMod val="50000"/>
                  </a:schemeClr>
                </a:solidFill>
                <a:latin typeface="Arial"/>
                <a:cs typeface="Arial"/>
              </a:endParaRPr>
            </a:p>
            <a:p>
              <a:pPr marL="342900" indent="-342900">
                <a:buFont typeface="Arial"/>
                <a:buChar char="•"/>
              </a:pPr>
              <a:r>
                <a:rPr lang="de-DE" sz="2000" dirty="0">
                  <a:solidFill>
                    <a:schemeClr val="bg1">
                      <a:lumMod val="50000"/>
                    </a:schemeClr>
                  </a:solidFill>
                  <a:latin typeface="Arial"/>
                  <a:cs typeface="Arial"/>
                </a:rPr>
                <a:t>Liegen Ihnen studentische Perspektiven/Rückmeldungen vor?</a:t>
              </a:r>
            </a:p>
            <a:p>
              <a:pPr marL="1818742" lvl="1" indent="-342900">
                <a:buFont typeface="Arial"/>
                <a:buChar char="•"/>
              </a:pPr>
              <a:r>
                <a:rPr lang="de-DE" sz="2000" dirty="0">
                  <a:solidFill>
                    <a:schemeClr val="bg1">
                      <a:lumMod val="50000"/>
                    </a:schemeClr>
                  </a:solidFill>
                  <a:latin typeface="Arial"/>
                  <a:cs typeface="Arial"/>
                </a:rPr>
                <a:t>Ja, es liegen z.B. die Begrüßung zur Ausstellungseröffnung von einer Seminarteilnehmerin vor, eine umfangreiche Reflexion von Rosalie </a:t>
              </a:r>
              <a:r>
                <a:rPr lang="de-DE" sz="2000" dirty="0" err="1">
                  <a:solidFill>
                    <a:schemeClr val="bg1">
                      <a:lumMod val="50000"/>
                    </a:schemeClr>
                  </a:solidFill>
                  <a:latin typeface="Arial"/>
                  <a:cs typeface="Arial"/>
                </a:rPr>
                <a:t>Strlek</a:t>
              </a:r>
              <a:r>
                <a:rPr lang="de-DE" sz="2000" dirty="0">
                  <a:solidFill>
                    <a:schemeClr val="bg1">
                      <a:lumMod val="50000"/>
                    </a:schemeClr>
                  </a:solidFill>
                  <a:latin typeface="Arial"/>
                  <a:cs typeface="Arial"/>
                </a:rPr>
                <a:t> und Evaluationen.</a:t>
              </a:r>
            </a:p>
            <a:p>
              <a:pPr marL="1818742" lvl="1" indent="-342900">
                <a:buFont typeface="Arial"/>
                <a:buChar char="•"/>
              </a:pPr>
              <a:r>
                <a:rPr lang="de-DE" sz="2000" dirty="0">
                  <a:solidFill>
                    <a:schemeClr val="bg1">
                      <a:lumMod val="50000"/>
                    </a:schemeClr>
                  </a:solidFill>
                  <a:latin typeface="Arial"/>
                  <a:cs typeface="Arial"/>
                </a:rPr>
                <a:t>Letztlich ist die beste Rückmeldung die digitale Ausstellung: </a:t>
              </a:r>
              <a:r>
                <a:rPr lang="de-DE" sz="2000" dirty="0">
                  <a:solidFill>
                    <a:schemeClr val="bg1">
                      <a:lumMod val="50000"/>
                    </a:schemeClr>
                  </a:solidFill>
                  <a:latin typeface="Arial"/>
                  <a:cs typeface="Arial"/>
                  <a:hlinkClick r:id="rId4"/>
                </a:rPr>
                <a:t>https://ausstellungen.deutsche-digitale-bibliothek.de/buecher-der-natur</a:t>
              </a:r>
              <a:r>
                <a:rPr lang="de-DE" sz="2000" dirty="0">
                  <a:solidFill>
                    <a:schemeClr val="bg1">
                      <a:lumMod val="50000"/>
                    </a:schemeClr>
                  </a:solidFill>
                  <a:latin typeface="Arial"/>
                  <a:cs typeface="Arial"/>
                </a:rPr>
                <a:t> </a:t>
              </a:r>
            </a:p>
            <a:p>
              <a:pPr marL="342900" indent="-342900">
                <a:buFont typeface="Arial"/>
                <a:buChar char="•"/>
              </a:pPr>
              <a:r>
                <a:rPr lang="de-DE" sz="2000" dirty="0">
                  <a:solidFill>
                    <a:schemeClr val="bg1">
                      <a:lumMod val="50000"/>
                    </a:schemeClr>
                  </a:solidFill>
                  <a:latin typeface="Arial"/>
                  <a:cs typeface="Arial"/>
                </a:rPr>
                <a:t>Inwieweit können bzw. möchten Sie diese Eindrücke in folgenden Projektschritten berücksichtigen?</a:t>
              </a:r>
            </a:p>
            <a:p>
              <a:pPr marL="1818742" lvl="1" indent="-342900">
                <a:buFont typeface="Arial"/>
                <a:buChar char="•"/>
              </a:pPr>
              <a:r>
                <a:rPr lang="de-DE" sz="2000" dirty="0">
                  <a:solidFill>
                    <a:schemeClr val="bg1">
                      <a:lumMod val="50000"/>
                    </a:schemeClr>
                  </a:solidFill>
                  <a:latin typeface="Arial"/>
                  <a:cs typeface="Arial"/>
                </a:rPr>
                <a:t>Wir haben die Eindrücke für eine – auch kritische – Reflexion genutzt, was wir, sollte sich die Gelegenheit für die Wiederholung des Formats ergeben, (noch) besser machen können.</a:t>
              </a:r>
            </a:p>
            <a:p>
              <a:pPr marL="342900" indent="-342900">
                <a:buFont typeface="Arial"/>
                <a:buChar char="•"/>
              </a:pPr>
              <a:r>
                <a:rPr lang="de-DE" sz="2000" dirty="0">
                  <a:solidFill>
                    <a:schemeClr val="bg1">
                      <a:lumMod val="50000"/>
                    </a:schemeClr>
                  </a:solidFill>
                  <a:latin typeface="Arial"/>
                  <a:cs typeface="Arial"/>
                </a:rPr>
                <a:t>O-Töne</a:t>
              </a:r>
            </a:p>
            <a:p>
              <a:pPr marL="1818742" lvl="1" indent="-342900">
                <a:buFont typeface="Arial"/>
                <a:buChar char="•"/>
              </a:pPr>
              <a:r>
                <a:rPr lang="de-DE" sz="2000" dirty="0">
                  <a:solidFill>
                    <a:schemeClr val="bg1">
                      <a:lumMod val="50000"/>
                    </a:schemeClr>
                  </a:solidFill>
                  <a:latin typeface="Arial"/>
                  <a:cs typeface="Arial"/>
                </a:rPr>
                <a:t>Das Urheberrecht liegt bei den Studierenden, zu denen wir gern Kontakt herstellen.</a:t>
              </a:r>
            </a:p>
          </p:txBody>
        </p:sp>
      </p:grpSp>
      <p:pic>
        <p:nvPicPr>
          <p:cNvPr id="29" name="Grafik 28" descr="Ein Bild, das Kinderkunst, Clipart, Darstellung, Text enthält.&#10;&#10;KI-generierte Inhalte können fehlerhaft sein.">
            <a:extLst>
              <a:ext uri="{FF2B5EF4-FFF2-40B4-BE49-F238E27FC236}">
                <a16:creationId xmlns:a16="http://schemas.microsoft.com/office/drawing/2014/main" id="{776750EC-64B3-0E9C-F43E-2BA8D4E2E028}"/>
              </a:ext>
            </a:extLst>
          </p:cNvPr>
          <p:cNvPicPr>
            <a:picLocks noChangeAspect="1"/>
          </p:cNvPicPr>
          <p:nvPr/>
        </p:nvPicPr>
        <p:blipFill>
          <a:blip r:embed="rId5" cstate="print">
            <a:extLst>
              <a:ext uri="{28A0092B-C50C-407E-A947-70E740481C1C}">
                <a14:useLocalDpi xmlns:a14="http://schemas.microsoft.com/office/drawing/2010/main" val="0"/>
              </a:ext>
            </a:extLst>
          </a:blip>
          <a:srcRect l="5491" r="5893"/>
          <a:stretch>
            <a:fillRect/>
          </a:stretch>
        </p:blipFill>
        <p:spPr>
          <a:xfrm>
            <a:off x="12485654" y="14798235"/>
            <a:ext cx="3600000" cy="5078099"/>
          </a:xfrm>
          <a:prstGeom prst="rect">
            <a:avLst/>
          </a:prstGeom>
        </p:spPr>
      </p:pic>
      <p:pic>
        <p:nvPicPr>
          <p:cNvPr id="32" name="Grafik 31">
            <a:extLst>
              <a:ext uri="{FF2B5EF4-FFF2-40B4-BE49-F238E27FC236}">
                <a16:creationId xmlns:a16="http://schemas.microsoft.com/office/drawing/2014/main" id="{1A01AE7F-87BE-AA4D-D089-00365EE1E648}"/>
              </a:ext>
            </a:extLst>
          </p:cNvPr>
          <p:cNvPicPr>
            <a:picLocks noChangeAspect="1"/>
          </p:cNvPicPr>
          <p:nvPr/>
        </p:nvPicPr>
        <p:blipFill>
          <a:blip r:embed="rId6"/>
          <a:stretch>
            <a:fillRect/>
          </a:stretch>
        </p:blipFill>
        <p:spPr>
          <a:xfrm>
            <a:off x="16173268" y="14713188"/>
            <a:ext cx="3600000" cy="5096687"/>
          </a:xfrm>
          <a:prstGeom prst="rect">
            <a:avLst/>
          </a:prstGeom>
        </p:spPr>
      </p:pic>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871</Words>
  <Application>Microsoft Office PowerPoint</Application>
  <PresentationFormat>Benutzerdefiniert</PresentationFormat>
  <Paragraphs>37</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Regula Forster</dc:creator>
  <cp:lastModifiedBy>Regula Forster</cp:lastModifiedBy>
  <cp:revision>83</cp:revision>
  <dcterms:created xsi:type="dcterms:W3CDTF">2012-08-24T00:53:15Z</dcterms:created>
  <dcterms:modified xsi:type="dcterms:W3CDTF">2026-04-02T07:00:22Z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