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1" autoAdjust="0"/>
    <p:restoredTop sz="94694"/>
  </p:normalViewPr>
  <p:slideViewPr>
    <p:cSldViewPr>
      <p:cViewPr>
        <p:scale>
          <a:sx n="20" d="100"/>
          <a:sy n="20" d="100"/>
        </p:scale>
        <p:origin x="1852" y="-16"/>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3/27/2025</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3/27/2025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3/27/2025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3/27/2025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3/27/2025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3/27/2025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3/27/2025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3/27/2025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3/27/2025</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42646" y="973740"/>
            <a:ext cx="13073365" cy="584775"/>
          </a:xfrm>
          <a:prstGeom prst="rect">
            <a:avLst/>
          </a:prstGeom>
          <a:noFill/>
        </p:spPr>
        <p:txBody>
          <a:bodyPr wrap="square" lIns="91440" tIns="45720" rIns="91440" bIns="45720" rtlCol="0" anchor="t">
            <a:spAutoFit/>
          </a:bodyPr>
          <a:lstStyle/>
          <a:p>
            <a:pPr algn="l"/>
            <a:r>
              <a:rPr lang="en-US" sz="3200" b="1" dirty="0" err="1">
                <a:ln w="3175">
                  <a:noFill/>
                </a:ln>
                <a:solidFill>
                  <a:srgbClr val="A51E37"/>
                </a:solidFill>
                <a:latin typeface="Arial"/>
                <a:ea typeface="Bangla MN" charset="0"/>
                <a:cs typeface="Arial"/>
              </a:rPr>
              <a:t>Projekttitel</a:t>
            </a:r>
            <a:r>
              <a:rPr lang="en-US" sz="3200" b="1" dirty="0">
                <a:ln w="3175">
                  <a:noFill/>
                </a:ln>
                <a:solidFill>
                  <a:srgbClr val="A51E37"/>
                </a:solidFill>
                <a:latin typeface="Arial"/>
                <a:ea typeface="Bangla MN" charset="0"/>
                <a:cs typeface="Arial"/>
              </a:rPr>
              <a:t>: </a:t>
            </a:r>
            <a:r>
              <a:rPr lang="de-DE" sz="2800" b="1" i="0" u="none" strike="noStrike" baseline="0" dirty="0">
                <a:solidFill>
                  <a:srgbClr val="000000"/>
                </a:solidFill>
                <a:latin typeface="Arial" panose="020B0604020202020204" pitchFamily="34" charset="0"/>
              </a:rPr>
              <a:t>Verwandlung von Lehrstoff in ein Theaterstück </a:t>
            </a:r>
            <a:endParaRPr lang="en-US" sz="4400" b="1" dirty="0">
              <a:ln w="3175">
                <a:noFill/>
              </a:ln>
              <a:solidFill>
                <a:srgbClr val="A51E37"/>
              </a:solidFill>
              <a:latin typeface="Arial"/>
              <a:ea typeface="Bangla MN" charset="0"/>
              <a:cs typeface="Arial"/>
            </a:endParaRPr>
          </a:p>
        </p:txBody>
      </p:sp>
      <p:sp>
        <p:nvSpPr>
          <p:cNvPr id="115" name="TextBox 114"/>
          <p:cNvSpPr txBox="1"/>
          <p:nvPr/>
        </p:nvSpPr>
        <p:spPr>
          <a:xfrm>
            <a:off x="745314" y="1548530"/>
            <a:ext cx="11241898" cy="461665"/>
          </a:xfrm>
          <a:prstGeom prst="rect">
            <a:avLst/>
          </a:prstGeom>
          <a:noFill/>
        </p:spPr>
        <p:txBody>
          <a:bodyPr wrap="square" lIns="91440" tIns="45720" rIns="91440" bIns="45720" rtlCol="0" anchor="t">
            <a:spAutoFit/>
          </a:bodyPr>
          <a:lstStyle/>
          <a:p>
            <a:r>
              <a:rPr lang="en-US" sz="2400" b="1" dirty="0" err="1">
                <a:latin typeface="Arial"/>
                <a:ea typeface="Bangla MN" charset="0"/>
                <a:cs typeface="Arial"/>
              </a:rPr>
              <a:t>Autoren</a:t>
            </a:r>
            <a:r>
              <a:rPr lang="en-US" sz="2400" b="1" dirty="0">
                <a:latin typeface="Arial"/>
                <a:ea typeface="Bangla MN" charset="0"/>
                <a:cs typeface="Arial"/>
              </a:rPr>
              <a:t>/</a:t>
            </a:r>
            <a:r>
              <a:rPr lang="en-US" sz="2400" b="1" dirty="0" err="1">
                <a:latin typeface="Arial"/>
                <a:ea typeface="Bangla MN" charset="0"/>
                <a:cs typeface="Arial"/>
              </a:rPr>
              <a:t>Autorinnen</a:t>
            </a:r>
            <a:r>
              <a:rPr lang="en-US" sz="2400" b="1" dirty="0">
                <a:latin typeface="Arial"/>
                <a:ea typeface="Bangla MN" charset="0"/>
                <a:cs typeface="Arial"/>
              </a:rPr>
              <a:t>: Prof. Dr. U. Offenberger (</a:t>
            </a:r>
            <a:r>
              <a:rPr lang="en-US" sz="2400" b="1" dirty="0" err="1">
                <a:latin typeface="Arial"/>
                <a:ea typeface="Bangla MN" charset="0"/>
                <a:cs typeface="Arial"/>
              </a:rPr>
              <a:t>Seminarleitung</a:t>
            </a:r>
            <a:r>
              <a:rPr lang="en-US" sz="2400" b="1" dirty="0">
                <a:latin typeface="Arial"/>
                <a:ea typeface="Bangla MN" charset="0"/>
                <a:cs typeface="Arial"/>
              </a:rPr>
              <a:t>)</a:t>
            </a:r>
            <a:endParaRPr lang="en-US" sz="24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9366407" cy="400110"/>
          </a:xfrm>
          <a:prstGeom prst="rect">
            <a:avLst/>
          </a:prstGeom>
          <a:noFill/>
        </p:spPr>
        <p:txBody>
          <a:bodyPr wrap="square" lIns="91440" tIns="45720" rIns="91440" bIns="45720" rtlCol="0" anchor="t">
            <a:spAutoFit/>
          </a:bodyPr>
          <a:lstStyle/>
          <a:p>
            <a:r>
              <a:rPr lang="en-US" sz="2000" dirty="0">
                <a:latin typeface="Arial"/>
                <a:ea typeface="Bangla MN" charset="0"/>
                <a:cs typeface="Arial"/>
              </a:rPr>
              <a:t>WISO-</a:t>
            </a:r>
            <a:r>
              <a:rPr lang="en-US" sz="2000" dirty="0" err="1">
                <a:latin typeface="Arial"/>
                <a:ea typeface="Bangla MN" charset="0"/>
                <a:cs typeface="Arial"/>
              </a:rPr>
              <a:t>Fakultät</a:t>
            </a:r>
            <a:r>
              <a:rPr lang="en-US" sz="2000" dirty="0">
                <a:latin typeface="Arial"/>
                <a:ea typeface="Bangla MN" charset="0"/>
                <a:cs typeface="Arial"/>
              </a:rPr>
              <a:t>, </a:t>
            </a:r>
            <a:r>
              <a:rPr lang="en-US" sz="2000" dirty="0" err="1">
                <a:latin typeface="Arial"/>
                <a:ea typeface="Bangla MN" charset="0"/>
                <a:cs typeface="Arial"/>
              </a:rPr>
              <a:t>Methodenzentrum</a:t>
            </a:r>
            <a:r>
              <a:rPr lang="en-US" sz="2000" dirty="0">
                <a:latin typeface="Arial"/>
                <a:ea typeface="Bangla MN" charset="0"/>
                <a:cs typeface="Arial"/>
              </a:rPr>
              <a:t>, Universität Tübingen </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318253"/>
            <a:chOff x="707853" y="3173376"/>
            <a:chExt cx="6471963" cy="5753934"/>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1193004" y="4214812"/>
              <a:ext cx="5486400" cy="2976447"/>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Aufbauend auf Vorarbeiten 2023 und 2024 wurde in dem interdisziplinär besuchten Masterseminar ein Theaterstück erarbeitet und aufgeführt, das den Lehrstoff in ein künstlerisches Format überführt. Im Seminar wurden </a:t>
              </a:r>
              <a:r>
                <a:rPr lang="de-DE" sz="2000" dirty="0" err="1">
                  <a:solidFill>
                    <a:schemeClr val="bg1">
                      <a:lumMod val="50000"/>
                    </a:schemeClr>
                  </a:solidFill>
                  <a:latin typeface="Arial"/>
                  <a:cs typeface="Arial"/>
                </a:rPr>
                <a:t>zunächste</a:t>
              </a:r>
              <a:r>
                <a:rPr lang="de-DE" sz="2000" dirty="0">
                  <a:solidFill>
                    <a:schemeClr val="bg1">
                      <a:lumMod val="50000"/>
                    </a:schemeClr>
                  </a:solidFill>
                  <a:latin typeface="Arial"/>
                  <a:cs typeface="Arial"/>
                </a:rPr>
                <a:t> Texte gelesen und dann Szenen geprobt, die aus den Inhalten der Seminartexte zu einem Bühnenstück umgearbeitet wurden. Das Stück wurde im Februar 2025 dreimal aufgeführt, wobei die Studierenden als Laien auf der Bühne standen.</a:t>
              </a: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839393" y="2992950"/>
            <a:ext cx="7707963" cy="7318037"/>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1193006" y="10288726"/>
              <a:ext cx="5486400" cy="1085485"/>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Auf welche lehrbezogene Herausforderung reagiert Ihr Projekt?</a:t>
              </a:r>
            </a:p>
            <a:p>
              <a:endParaRPr lang="de-DE" sz="2000" dirty="0">
                <a:solidFill>
                  <a:schemeClr val="bg1">
                    <a:lumMod val="50000"/>
                  </a:schemeClr>
                </a:solidFill>
                <a:latin typeface="Arial" panose="020B0604020202020204" pitchFamily="34" charset="0"/>
                <a:cs typeface="Arial" panose="020B0604020202020204" pitchFamily="34" charset="0"/>
              </a:endParaRPr>
            </a:p>
            <a:p>
              <a:pPr marL="241935" indent="-241935">
                <a:buFont typeface="Arial" panose="020B0604020202020204" pitchFamily="34" charset="0"/>
                <a:buChar char="•"/>
              </a:pPr>
              <a:r>
                <a:rPr lang="de-DE" sz="2000" dirty="0">
                  <a:solidFill>
                    <a:schemeClr val="bg1">
                      <a:lumMod val="50000"/>
                    </a:schemeClr>
                  </a:solidFill>
                  <a:latin typeface="Arial"/>
                  <a:cs typeface="Arial"/>
                </a:rPr>
                <a:t>Lehr-Lernsituationen </a:t>
              </a: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2" y="3053959"/>
            <a:ext cx="5927894" cy="7310513"/>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1193006" y="16604396"/>
              <a:ext cx="5486400" cy="2709341"/>
            </a:xfrm>
            <a:prstGeom prst="rect">
              <a:avLst/>
            </a:prstGeom>
            <a:noFill/>
          </p:spPr>
          <p:txBody>
            <a:bodyPr wrap="square" lIns="91440" tIns="45720" rIns="91440" bIns="45720" rtlCol="0" anchor="t">
              <a:spAutoFit/>
            </a:bodyPr>
            <a:lstStyle/>
            <a:p>
              <a:pPr marL="241935" indent="-241935">
                <a:buFont typeface="Arial" panose="020B0604020202020204" pitchFamily="34" charset="0"/>
                <a:buChar char="•"/>
              </a:pPr>
              <a:r>
                <a:rPr lang="de-DE" sz="2000" dirty="0">
                  <a:solidFill>
                    <a:schemeClr val="bg1">
                      <a:lumMod val="50000"/>
                    </a:schemeClr>
                  </a:solidFill>
                  <a:latin typeface="Arial"/>
                  <a:cs typeface="Arial"/>
                </a:rPr>
                <a:t>Förderung kritischen Denkens</a:t>
              </a:r>
            </a:p>
            <a:p>
              <a:pPr marL="241935" indent="-241935">
                <a:buFont typeface="Arial" panose="020B0604020202020204" pitchFamily="34" charset="0"/>
                <a:buChar char="•"/>
              </a:pPr>
              <a:r>
                <a:rPr lang="de-DE" sz="2000" dirty="0">
                  <a:solidFill>
                    <a:schemeClr val="bg1">
                      <a:lumMod val="50000"/>
                    </a:schemeClr>
                  </a:solidFill>
                  <a:latin typeface="Arial"/>
                  <a:cs typeface="Arial"/>
                </a:rPr>
                <a:t>Projektbasiertes und gruppenbezogenes Lernen </a:t>
              </a:r>
            </a:p>
            <a:p>
              <a:pPr marL="241935" indent="-241935">
                <a:buFont typeface="Arial" panose="020B0604020202020204" pitchFamily="34" charset="0"/>
                <a:buChar char="•"/>
              </a:pPr>
              <a:r>
                <a:rPr lang="de-DE" sz="2000" dirty="0">
                  <a:solidFill>
                    <a:schemeClr val="bg1">
                      <a:lumMod val="50000"/>
                    </a:schemeClr>
                  </a:solidFill>
                  <a:latin typeface="Arial"/>
                  <a:cs typeface="Arial"/>
                </a:rPr>
                <a:t>Studierende als </a:t>
              </a:r>
              <a:r>
                <a:rPr lang="de-DE" sz="2000" dirty="0" err="1">
                  <a:solidFill>
                    <a:schemeClr val="bg1">
                      <a:lumMod val="50000"/>
                    </a:schemeClr>
                  </a:solidFill>
                  <a:latin typeface="Arial"/>
                  <a:cs typeface="Arial"/>
                </a:rPr>
                <a:t>Akteur:innen</a:t>
              </a:r>
              <a:r>
                <a:rPr lang="de-DE" sz="2000" dirty="0">
                  <a:solidFill>
                    <a:schemeClr val="bg1">
                      <a:lumMod val="50000"/>
                    </a:schemeClr>
                  </a:solidFill>
                  <a:latin typeface="Arial"/>
                  <a:cs typeface="Arial"/>
                </a:rPr>
                <a:t> von Wissenschaftskommunikation</a:t>
              </a:r>
            </a:p>
            <a:p>
              <a:pPr marL="241935" indent="-241935">
                <a:buFont typeface="Arial" panose="020B0604020202020204" pitchFamily="34" charset="0"/>
                <a:buChar char="•"/>
              </a:pPr>
              <a:r>
                <a:rPr lang="de-DE" sz="2000" dirty="0">
                  <a:solidFill>
                    <a:schemeClr val="bg1">
                      <a:lumMod val="50000"/>
                    </a:schemeClr>
                  </a:solidFill>
                  <a:latin typeface="Arial"/>
                  <a:cs typeface="Arial"/>
                </a:rPr>
                <a:t>Künstlerisch-ästhetische Rahmung des Themas</a:t>
              </a:r>
            </a:p>
            <a:p>
              <a:pPr marL="241935" indent="-241935">
                <a:buFont typeface="Arial" panose="020B0604020202020204" pitchFamily="34" charset="0"/>
                <a:buChar char="•"/>
              </a:pPr>
              <a:r>
                <a:rPr lang="de-DE" sz="2000" dirty="0">
                  <a:solidFill>
                    <a:schemeClr val="bg1">
                      <a:lumMod val="50000"/>
                    </a:schemeClr>
                  </a:solidFill>
                  <a:latin typeface="Arial"/>
                  <a:cs typeface="Arial"/>
                </a:rPr>
                <a:t>intensives biographisches und Erfahrungslernen und Immersion</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439399" cy="9155069"/>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355806" y="4214812"/>
              <a:ext cx="12801600" cy="1189297"/>
            </a:xfrm>
            <a:prstGeom prst="rect">
              <a:avLst/>
            </a:prstGeom>
            <a:noFill/>
          </p:spPr>
          <p:txBody>
            <a:bodyPr wrap="square" lIns="91440" tIns="45720" rIns="91440" bIns="45720" rtlCol="0" anchor="t">
              <a:spAutoFit/>
            </a:bodyPr>
            <a:lstStyle/>
            <a:p>
              <a:pPr marL="342900" indent="-342900" algn="ctr">
                <a:buFont typeface="Arial" panose="020B0604020202020204" pitchFamily="34" charset="0"/>
                <a:buChar char="•"/>
              </a:pPr>
              <a:r>
                <a:rPr lang="de-DE" sz="2000" dirty="0">
                  <a:solidFill>
                    <a:schemeClr val="bg1">
                      <a:lumMod val="50000"/>
                    </a:schemeClr>
                  </a:solidFill>
                  <a:latin typeface="Arial"/>
                  <a:cs typeface="Arial"/>
                </a:rPr>
                <a:t>Entwicklung eines kunstbasierten Science-</a:t>
              </a:r>
              <a:r>
                <a:rPr lang="de-DE" sz="2000" dirty="0" err="1">
                  <a:solidFill>
                    <a:schemeClr val="bg1">
                      <a:lumMod val="50000"/>
                    </a:schemeClr>
                  </a:solidFill>
                  <a:latin typeface="Arial"/>
                  <a:cs typeface="Arial"/>
                </a:rPr>
                <a:t>to</a:t>
              </a:r>
              <a:r>
                <a:rPr lang="de-DE" sz="2000" dirty="0">
                  <a:solidFill>
                    <a:schemeClr val="bg1">
                      <a:lumMod val="50000"/>
                    </a:schemeClr>
                  </a:solidFill>
                  <a:latin typeface="Arial"/>
                  <a:cs typeface="Arial"/>
                </a:rPr>
                <a:t>-Public-Formates als integraler Bestandteil des Seminars</a:t>
              </a:r>
            </a:p>
            <a:p>
              <a:pPr marL="342900" indent="-342900" algn="ctr">
                <a:buFont typeface="Arial" panose="020B0604020202020204" pitchFamily="34" charset="0"/>
                <a:buChar char="•"/>
              </a:pPr>
              <a:r>
                <a:rPr lang="de-DE" sz="2000" dirty="0">
                  <a:solidFill>
                    <a:schemeClr val="bg1">
                      <a:lumMod val="50000"/>
                    </a:schemeClr>
                  </a:solidFill>
                  <a:latin typeface="Arial"/>
                  <a:cs typeface="Arial"/>
                </a:rPr>
                <a:t>Studierende als Akteur*innen für Wissenschaftskommunikation</a:t>
              </a:r>
            </a:p>
            <a:p>
              <a:pPr marL="342900" indent="-342900" algn="ctr">
                <a:buFont typeface="Arial" panose="020B0604020202020204" pitchFamily="34" charset="0"/>
                <a:buChar char="•"/>
              </a:pPr>
              <a:r>
                <a:rPr lang="de-DE" sz="2000" dirty="0">
                  <a:solidFill>
                    <a:schemeClr val="bg1">
                      <a:lumMod val="50000"/>
                    </a:schemeClr>
                  </a:solidFill>
                  <a:latin typeface="Arial"/>
                  <a:cs typeface="Arial"/>
                </a:rPr>
                <a:t>Theaterpädagogische Arbeit vertieft Auseinandersetzung mit Lehrstoff und bringt eine neue Dimension hinein</a:t>
              </a:r>
            </a:p>
            <a:p>
              <a:pPr algn="ctr"/>
              <a:endParaRPr lang="de-DE" sz="2000" dirty="0">
                <a:solidFill>
                  <a:schemeClr val="bg1">
                    <a:lumMod val="50000"/>
                  </a:schemeClr>
                </a:solidFill>
                <a:latin typeface="Arial"/>
                <a:cs typeface="Arial"/>
              </a:endParaRP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89778" y="7708301"/>
              <a:ext cx="9398434" cy="775108"/>
            </a:xfrm>
            <a:prstGeom prst="rect">
              <a:avLst/>
            </a:prstGeom>
            <a:noFill/>
          </p:spPr>
          <p:txBody>
            <a:bodyPr wrap="square" lIns="91440" tIns="45720" rIns="91440" bIns="45720" rtlCol="0" anchor="t">
              <a:spAutoFit/>
            </a:bodyPr>
            <a:lstStyle/>
            <a:p>
              <a:pPr marL="342900" indent="-342900" algn="ctr">
                <a:buFont typeface="Arial" panose="020B0604020202020204" pitchFamily="34" charset="0"/>
                <a:buChar char="•"/>
              </a:pPr>
              <a:r>
                <a:rPr lang="de-DE" sz="2000" dirty="0">
                  <a:solidFill>
                    <a:schemeClr val="bg1">
                      <a:lumMod val="50000"/>
                    </a:schemeClr>
                  </a:solidFill>
                  <a:latin typeface="Arial"/>
                  <a:cs typeface="Arial"/>
                </a:rPr>
                <a:t>Kunstbasierte Science-</a:t>
              </a:r>
              <a:r>
                <a:rPr lang="de-DE" sz="2000" dirty="0" err="1">
                  <a:solidFill>
                    <a:schemeClr val="bg1">
                      <a:lumMod val="50000"/>
                    </a:schemeClr>
                  </a:solidFill>
                  <a:latin typeface="Arial"/>
                  <a:cs typeface="Arial"/>
                </a:rPr>
                <a:t>to</a:t>
              </a:r>
              <a:r>
                <a:rPr lang="de-DE" sz="2000" dirty="0">
                  <a:solidFill>
                    <a:schemeClr val="bg1">
                      <a:lumMod val="50000"/>
                    </a:schemeClr>
                  </a:solidFill>
                  <a:latin typeface="Arial"/>
                  <a:cs typeface="Arial"/>
                </a:rPr>
                <a:t>-Public-Formate haben bislang Seltenheitscharakter </a:t>
              </a:r>
            </a:p>
            <a:p>
              <a:pPr marL="342900" indent="-342900" algn="ctr">
                <a:buFont typeface="Arial" panose="020B0604020202020204" pitchFamily="34" charset="0"/>
                <a:buChar char="•"/>
              </a:pPr>
              <a:r>
                <a:rPr lang="de-DE" sz="2000" dirty="0">
                  <a:solidFill>
                    <a:schemeClr val="bg1">
                      <a:lumMod val="50000"/>
                    </a:schemeClr>
                  </a:solidFill>
                  <a:latin typeface="Arial"/>
                  <a:cs typeface="Arial"/>
                </a:rPr>
                <a:t>Die maßgebliche Einbindung von Studierenden in alle Phasen des Projektes stellt eine wesentliche Erweiterung tradierter Lehr-Lernformate dar.</a:t>
              </a:r>
              <a:r>
                <a:rPr lang="de-DE"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de-DE" sz="2000" dirty="0">
                <a:solidFill>
                  <a:schemeClr val="bg1">
                    <a:lumMod val="50000"/>
                  </a:schemeClr>
                </a:solidFill>
                <a:latin typeface="Arial"/>
                <a:cs typeface="Arial"/>
              </a:endParaRP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3214806" y="4214812"/>
                <a:ext cx="5486400" cy="2640224"/>
              </a:xfrm>
              <a:prstGeom prst="rect">
                <a:avLst/>
              </a:prstGeom>
              <a:noFill/>
            </p:spPr>
            <p:txBody>
              <a:bodyPr wrap="square" lIns="91440" tIns="45720" rIns="91440" bIns="45720" rtlCol="0" anchor="t">
                <a:spAutoFit/>
              </a:bodyPr>
              <a:lstStyle/>
              <a:p>
                <a:pPr marL="342900" indent="-342900">
                  <a:buFont typeface="Arial" panose="020B0604020202020204" pitchFamily="34" charset="0"/>
                  <a:buChar char="•"/>
                </a:pPr>
                <a:r>
                  <a:rPr lang="de-DE" sz="2000" dirty="0">
                    <a:solidFill>
                      <a:schemeClr val="bg1">
                        <a:lumMod val="50000"/>
                      </a:schemeClr>
                    </a:solidFill>
                    <a:latin typeface="Arial"/>
                    <a:cs typeface="Arial"/>
                  </a:rPr>
                  <a:t>Gelungene Bühnenauftritte, viel Publikum (3 Aufführungen, 150 Gäste)</a:t>
                </a:r>
              </a:p>
              <a:p>
                <a:pPr marL="342900" indent="-342900">
                  <a:buFont typeface="Arial" panose="020B0604020202020204" pitchFamily="34" charset="0"/>
                  <a:buChar char="•"/>
                </a:pPr>
                <a:r>
                  <a:rPr lang="de-DE" sz="2000" dirty="0">
                    <a:solidFill>
                      <a:schemeClr val="bg1">
                        <a:lumMod val="50000"/>
                      </a:schemeClr>
                    </a:solidFill>
                    <a:latin typeface="Arial"/>
                    <a:cs typeface="Arial"/>
                  </a:rPr>
                  <a:t>Hohe intrinsische Motivation der Studierenden</a:t>
                </a:r>
              </a:p>
              <a:p>
                <a:pPr marL="342900" indent="-342900">
                  <a:buFont typeface="Arial" panose="020B0604020202020204" pitchFamily="34" charset="0"/>
                  <a:buChar char="•"/>
                </a:pPr>
                <a:r>
                  <a:rPr lang="de-DE" sz="2000" dirty="0">
                    <a:solidFill>
                      <a:schemeClr val="bg1">
                        <a:lumMod val="50000"/>
                      </a:schemeClr>
                    </a:solidFill>
                    <a:latin typeface="Arial"/>
                    <a:cs typeface="Arial"/>
                  </a:rPr>
                  <a:t>Gelungene Zusammenarbeit mit theaterpädagogischer und fachlicher Seminarleitung</a:t>
                </a:r>
              </a:p>
              <a:p>
                <a:pPr marL="342900" indent="-342900">
                  <a:buFont typeface="Arial" panose="020B0604020202020204" pitchFamily="34" charset="0"/>
                  <a:buChar char="•"/>
                </a:pPr>
                <a:endParaRPr lang="de-DE" sz="2000" dirty="0">
                  <a:solidFill>
                    <a:schemeClr val="bg1">
                      <a:lumMod val="50000"/>
                    </a:schemeClr>
                  </a:solidFill>
                  <a:latin typeface="Arial"/>
                  <a:cs typeface="Arial"/>
                </a:endParaRPr>
              </a:p>
              <a:p>
                <a:pPr marL="342900" indent="-342900">
                  <a:buFont typeface="Arial" panose="020B0604020202020204" pitchFamily="34" charset="0"/>
                  <a:buChar char="•"/>
                </a:pPr>
                <a:endParaRPr lang="de-DE" sz="2000" dirty="0">
                  <a:solidFill>
                    <a:schemeClr val="bg1">
                      <a:lumMod val="50000"/>
                    </a:schemeClr>
                  </a:solidFill>
                  <a:latin typeface="Arial"/>
                  <a:cs typeface="Arial"/>
                </a:endParaRP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4"/>
            <a:ext cx="9679597" cy="9163942"/>
            <a:chOff x="15814341" y="17806908"/>
            <a:chExt cx="5101627" cy="4306346"/>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6432094" y="18191109"/>
              <a:ext cx="3958007" cy="3471150"/>
            </a:xfrm>
            <a:prstGeom prst="rect">
              <a:avLst/>
            </a:prstGeom>
            <a:noFill/>
          </p:spPr>
          <p:txBody>
            <a:bodyPr wrap="square" lIns="91440" tIns="45720" rIns="91440" bIns="45720" rtlCol="0" anchor="t">
              <a:spAutoFit/>
            </a:bodyPr>
            <a:lstStyle/>
            <a:p>
              <a:r>
                <a:rPr lang="de-DE" sz="2000" dirty="0">
                  <a:solidFill>
                    <a:schemeClr val="bg1">
                      <a:lumMod val="50000"/>
                    </a:schemeClr>
                  </a:solidFill>
                  <a:cs typeface="Arial"/>
                </a:rPr>
                <a:t>Einbezug studentischer Perspektiven/Rückmeldungen – einige O-Töne </a:t>
              </a:r>
              <a:r>
                <a:rPr lang="de-DE" sz="2000">
                  <a:solidFill>
                    <a:schemeClr val="bg1">
                      <a:lumMod val="50000"/>
                    </a:schemeClr>
                  </a:solidFill>
                  <a:cs typeface="Arial"/>
                </a:rPr>
                <a:t>von Seminarteilnehmenden:</a:t>
              </a:r>
              <a:endParaRPr lang="de-DE" sz="2000" dirty="0">
                <a:solidFill>
                  <a:schemeClr val="bg1">
                    <a:lumMod val="50000"/>
                  </a:schemeClr>
                </a:solidFill>
                <a:cs typeface="Arial"/>
              </a:endParaRPr>
            </a:p>
            <a:p>
              <a:endParaRPr lang="de-DE" sz="2000" dirty="0">
                <a:solidFill>
                  <a:schemeClr val="bg1">
                    <a:lumMod val="50000"/>
                  </a:schemeClr>
                </a:solidFill>
                <a:cs typeface="Arial"/>
              </a:endParaRPr>
            </a:p>
            <a:p>
              <a:pPr marL="342900" indent="-342900" algn="l">
                <a:buFont typeface="Arial" panose="020B0604020202020204" pitchFamily="34" charset="0"/>
                <a:buChar char="•"/>
              </a:pPr>
              <a:r>
                <a:rPr lang="de-DE" sz="1800" b="0" i="0" u="none" strike="noStrike" baseline="0" dirty="0">
                  <a:solidFill>
                    <a:srgbClr val="000000"/>
                  </a:solidFill>
                </a:rPr>
                <a:t>Nicht nur ich selbst entwickelte durch dieses Projekt eine ganz neue Freude am Lernen – das Projekt weckte auch bei anderen Menschen in meinem persönlichen Umfeld großes Interesse an den Seminarinhalten.</a:t>
              </a:r>
            </a:p>
            <a:p>
              <a:pPr marL="342900" indent="-342900" algn="l">
                <a:buFont typeface="Arial" panose="020B0604020202020204" pitchFamily="34" charset="0"/>
                <a:buChar char="•"/>
              </a:pPr>
              <a:r>
                <a:rPr lang="de-DE" sz="1800" b="0" i="0" u="none" strike="noStrike" baseline="0" dirty="0">
                  <a:solidFill>
                    <a:srgbClr val="000000"/>
                  </a:solidFill>
                </a:rPr>
                <a:t>Die gemeinsame Arbeit am Theaterstück schweißte unsere Seminargruppe zusammen und schuf ein äußerst förderliches Lernklima, wie ich es aus anderen Seminaren nicht kenne. Die Art des kollaborativen und engen Zusammenarbeitens – explizit auch mit den Dozentinnen – ließ mich meine eigenen Ideen und Beiträge als besonders wertvoll für einen Gruppenprozess empfinden.  </a:t>
              </a:r>
            </a:p>
            <a:p>
              <a:pPr marL="342900" indent="-342900" algn="l">
                <a:buFont typeface="Arial" panose="020B0604020202020204" pitchFamily="34" charset="0"/>
                <a:buChar char="•"/>
              </a:pPr>
              <a:r>
                <a:rPr lang="de-DE" sz="1800" b="0" i="0" u="none" strike="noStrike" baseline="0" dirty="0">
                  <a:solidFill>
                    <a:srgbClr val="000000"/>
                  </a:solidFill>
                </a:rPr>
                <a:t>Wir haben im Seminar viel in der Gruppe über die historischen Hintergründe und die Figuren des Stücks gesprochen. Darauf folgte der intrinsisch motivierte Transfer, die neu kennengelernten Inhalte zum Leben zu erwecken. Durch diese Herangehensweise konnte ich die Komplexität der Themenbereiche und die zum Teil kontroversen Standpunkte der Figuren im Stück sehr gut kennenlernen und nachhaltig verinnerlichen. </a:t>
              </a:r>
            </a:p>
            <a:p>
              <a:pPr marL="342900" indent="-342900" algn="l">
                <a:buFont typeface="Arial" panose="020B0604020202020204" pitchFamily="34" charset="0"/>
                <a:buChar char="•"/>
              </a:pPr>
              <a:r>
                <a:rPr lang="de-DE" sz="1800" b="0" i="0" u="none" strike="noStrike" baseline="0" dirty="0">
                  <a:solidFill>
                    <a:srgbClr val="000000"/>
                  </a:solidFill>
                </a:rPr>
                <a:t>Nachdem wir ein Grundwissen über das Leben von ausgewählten historischen Figuren erlangt hatten, eröffnete ein Theater-Workshop die Möglichkeit, tief in die Figuren hineinzuschlüpfen. Dieser Perspektivwechsel half mir, ihre Sichtweisen, Ängste, Engagement sowie die gesellschaftlichen Strukturen, die zu ihrem Ausschluss führten, besser nachzuvollziehen. Aufgrund dessen herrschte hohe Motivation, mich intensiver mit den Seminarinhalten zu beschäftigen und mein Wissen weiter zu vertiefen. </a:t>
              </a:r>
              <a:endParaRPr lang="de-DE" sz="1800" dirty="0">
                <a:solidFill>
                  <a:srgbClr val="000000"/>
                </a:solidFill>
              </a:endParaRPr>
            </a:p>
          </p:txBody>
        </p:sp>
      </p:gr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44805BA-D12A-4863-ADB7-A72C28FC077D}">
  <ds:schemaRefs>
    <ds:schemaRef ds:uri="http://schemas.microsoft.com/sharepoint/v3/contenttype/forms"/>
  </ds:schemaRefs>
</ds:datastoreItem>
</file>

<file path=customXml/itemProps2.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444</Words>
  <Application>Microsoft Office PowerPoint</Application>
  <PresentationFormat>Benutzerdefiniert</PresentationFormat>
  <Paragraphs>35</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Al Bayan Plain</vt:lpstr>
      <vt:lpstr>Arial</vt:lpstr>
      <vt:lpstr>Calibri</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
  <cp:lastModifiedBy/>
  <cp:revision>82</cp:revision>
  <dcterms:created xsi:type="dcterms:W3CDTF">2012-08-24T00:53:15Z</dcterms:created>
  <dcterms:modified xsi:type="dcterms:W3CDTF">2025-03-27T16:53:01Z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