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6575C3-A954-EF03-87EF-E55B71717738}" v="31" dt="2025-05-07T11:57:18.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varScale="1">
        <p:scale>
          <a:sx n="37" d="100"/>
          <a:sy n="37" d="100"/>
        </p:scale>
        <p:origin x="4068" y="144"/>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5/9/2025</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5/9/2025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5/9/2025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5/9/2025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5/9/2025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6" y="973740"/>
            <a:ext cx="15587965" cy="584775"/>
          </a:xfrm>
          <a:prstGeom prst="rect">
            <a:avLst/>
          </a:prstGeom>
          <a:noFill/>
        </p:spPr>
        <p:txBody>
          <a:bodyPr wrap="square" lIns="91440" tIns="45720" rIns="91440" bIns="45720" rtlCol="0" anchor="t">
            <a:spAutoFit/>
          </a:bodyPr>
          <a:lstStyle/>
          <a:p>
            <a:r>
              <a:rPr lang="de-DE" sz="3200" b="1" dirty="0">
                <a:ln w="3175">
                  <a:noFill/>
                </a:ln>
                <a:solidFill>
                  <a:srgbClr val="A51E37"/>
                </a:solidFill>
                <a:latin typeface="Arial"/>
                <a:ea typeface="Bangla MN" charset="0"/>
                <a:cs typeface="Arial"/>
              </a:rPr>
              <a:t>Kommunikation in den Naturwissenschaften: Mit/Trotz KI reflektiert schreiben</a:t>
            </a:r>
            <a:endParaRPr lang="en-US" sz="3200" b="1" dirty="0">
              <a:ln w="3175">
                <a:noFill/>
              </a:ln>
              <a:solidFill>
                <a:srgbClr val="A51E37"/>
              </a:solidFill>
              <a:latin typeface="Arial"/>
              <a:ea typeface="Bangla MN" charset="0"/>
              <a:cs typeface="Arial"/>
            </a:endParaRPr>
          </a:p>
        </p:txBody>
      </p:sp>
      <p:sp>
        <p:nvSpPr>
          <p:cNvPr id="115" name="TextBox 114"/>
          <p:cNvSpPr txBox="1"/>
          <p:nvPr/>
        </p:nvSpPr>
        <p:spPr>
          <a:xfrm>
            <a:off x="745314" y="1548530"/>
            <a:ext cx="867784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Tanja Budde</a:t>
            </a:r>
            <a:r>
              <a:rPr lang="en-US" sz="2400" b="1" baseline="30000" dirty="0">
                <a:latin typeface="Arial"/>
                <a:ea typeface="Bangla MN" charset="0"/>
                <a:cs typeface="Arial"/>
              </a:rPr>
              <a:t>1</a:t>
            </a:r>
            <a:r>
              <a:rPr lang="en-US" sz="2400" b="1" dirty="0">
                <a:latin typeface="Arial"/>
                <a:ea typeface="Bangla MN" charset="0"/>
                <a:cs typeface="Arial"/>
              </a:rPr>
              <a:t>, Dennis Hoksch</a:t>
            </a:r>
            <a:r>
              <a:rPr lang="en-US" sz="2400" b="1" baseline="30000" dirty="0">
                <a:latin typeface="Arial"/>
                <a:ea typeface="Bangla MN" charset="0"/>
                <a:cs typeface="Arial"/>
              </a:rPr>
              <a:t>1</a:t>
            </a:r>
            <a:r>
              <a:rPr lang="en-US" sz="2400" b="1" dirty="0">
                <a:latin typeface="Arial"/>
                <a:ea typeface="Bangla MN" charset="0"/>
                <a:cs typeface="Arial"/>
              </a:rPr>
              <a:t>, Sandra Dietz</a:t>
            </a:r>
            <a:r>
              <a:rPr lang="en-US" sz="2400" b="1" baseline="30000" dirty="0">
                <a:latin typeface="Arial"/>
                <a:ea typeface="Bangla MN" charset="0"/>
                <a:cs typeface="Arial"/>
              </a:rPr>
              <a:t>2</a:t>
            </a: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11434211" cy="707886"/>
          </a:xfrm>
          <a:prstGeom prst="rect">
            <a:avLst/>
          </a:prstGeom>
          <a:noFill/>
        </p:spPr>
        <p:txBody>
          <a:bodyPr wrap="square" lIns="91440" tIns="45720" rIns="91440" bIns="45720" rtlCol="0" anchor="t">
            <a:spAutoFit/>
          </a:bodyPr>
          <a:lstStyle/>
          <a:p>
            <a:r>
              <a:rPr lang="de-DE" sz="2000" dirty="0">
                <a:latin typeface="Arial"/>
                <a:ea typeface="Bangla MN" charset="0"/>
                <a:cs typeface="Arial"/>
              </a:rPr>
              <a:t>1 Dezernat III, Diversitätsorientiertes Schreibzentrum</a:t>
            </a:r>
            <a:br>
              <a:rPr lang="de-DE" sz="2000" dirty="0">
                <a:latin typeface="Arial"/>
                <a:ea typeface="Bangla MN" charset="0"/>
                <a:cs typeface="Arial"/>
              </a:rPr>
            </a:br>
            <a:r>
              <a:rPr lang="de-DE" sz="2000" dirty="0">
                <a:latin typeface="Arial"/>
                <a:ea typeface="Bangla MN" charset="0"/>
                <a:cs typeface="Arial"/>
              </a:rPr>
              <a:t>2 Mathematisch-Naturwissenschaftliche Fakultät, FB Biologie, Institut für Evolution und Ökologie</a:t>
            </a:r>
            <a:r>
              <a:rPr lang="en-US" sz="2000" dirty="0">
                <a:latin typeface="Arial"/>
                <a:ea typeface="Bangla MN" charset="0"/>
                <a:cs typeface="Arial"/>
              </a:rPr>
              <a:t>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062541" y="4144422"/>
              <a:ext cx="5762586" cy="4186385"/>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am FB Biologie für alle Studierenden im Studiengang B.Sc. verpflichtende Seminar „Kommunikation in den Naturwissenschaften“ vermittelt basale Inhalte rund um das Thema „wissenschaftliches Schreiben“. Das Seminar wird jährlich für rund 100 Studierende von insgesamt 5 Dozierenden angeboten. Dieses bereits fest etablierte Seminar soll im Rahmen eines Transferprojets um das Themenfeld „Nutzung generativer KI-Tools während des Schreibprozesses“ erweitert werden. Um dieses Ziel zu erreichen, wurden zu o.g.  Themenfeld vier Lehr-Lerneinheiten (Recherche, Strukturierung, Themenfindung &amp; </a:t>
              </a:r>
              <a:r>
                <a:rPr lang="de-DE" sz="2000" dirty="0" err="1">
                  <a:solidFill>
                    <a:schemeClr val="bg1">
                      <a:lumMod val="50000"/>
                    </a:schemeClr>
                  </a:solidFill>
                  <a:latin typeface="Arial"/>
                  <a:cs typeface="Arial"/>
                </a:rPr>
                <a:t>Prompting</a:t>
              </a:r>
              <a:r>
                <a:rPr lang="de-DE" sz="2000" dirty="0">
                  <a:solidFill>
                    <a:schemeClr val="bg1">
                      <a:lumMod val="50000"/>
                    </a:schemeClr>
                  </a:solidFill>
                  <a:latin typeface="Arial"/>
                  <a:cs typeface="Arial"/>
                </a:rPr>
                <a:t>, Texte überarbeiten mit Hilfe von KI-Tools) entwickelt und im WiSe 24/25 in zwei Lerngruppen erprobt. </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1"/>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056748" y="10192105"/>
              <a:ext cx="5753101" cy="4872060"/>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Auf welche lehrbezogene Herausforderung reagiert Ihr Projekt?</a:t>
              </a:r>
            </a:p>
            <a:p>
              <a:endParaRPr lang="de-DE" sz="2000" dirty="0">
                <a:solidFill>
                  <a:schemeClr val="bg1">
                    <a:lumMod val="50000"/>
                  </a:schemeClr>
                </a:solidFill>
                <a:latin typeface="Arial"/>
                <a:cs typeface="Arial"/>
              </a:endParaRP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Generative KI-Tools sind mittlerweile breit verfügbar.</a:t>
              </a: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Seitens der Universität existieren zwar Leitlinien zum Umgang mit generativen KI Tools.</a:t>
              </a: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Gleichzeitig fehlt bisher ein offener und breit angelegter Diskurs am FB Biologie. So liegt z.B. das Festlegen von Regeln zur Nutzung und zur Dokumentation bisher in der Hand der einzelnen Dozierenden.</a:t>
              </a: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Studierende und Lehrende sind verunsichert, wie der (potentielle) Einsatz von generativen KI-Tools gerade bei schriftlichen Leistungen wie Abschlussarbeiten gehandhabt werden sollte.</a:t>
              </a: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Die Verunsicherung seitens der Studierenden ist groß, sie führt bis hin zu Ängsten vor Plagiatsvorwürfen oder dem Abwerten eigener schriftlicher Leistungen, da sie KI-generiert sein könnten. </a:t>
              </a:r>
            </a:p>
            <a:p>
              <a:endParaRPr lang="de-DE" sz="2000" dirty="0">
                <a:solidFill>
                  <a:schemeClr val="bg1">
                    <a:lumMod val="50000"/>
                  </a:schemeClr>
                </a:solidFill>
                <a:latin typeface="Arial"/>
                <a:cs typeface="Arial"/>
              </a:endParaRP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70"/>
            <a:ext cx="5927894" cy="7310517"/>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895236" y="16270225"/>
              <a:ext cx="6135852" cy="6205263"/>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am FB Biologie fest etablierte Seminar zu Grundlagen des wissenschaftlichen Schreibens „Kommunikation in den Naturwissenschaften“ soll um schreibdidaktische und fachlich zugeschnittene Lehr-Lerninhalte zum wissenschaftlichen Schreiben mithilfe von ausgewählten KI-Tools erweitert werden. Hierzu sollen Lehr-Lerneinheiten entwickelt und erprobt werden, die anschließend allen Dozierenden des Seminars zur Verfügung stehen. </a:t>
              </a:r>
            </a:p>
            <a:p>
              <a:r>
                <a:rPr lang="de-DE" sz="2000" dirty="0">
                  <a:solidFill>
                    <a:schemeClr val="bg1">
                      <a:lumMod val="50000"/>
                    </a:schemeClr>
                  </a:solidFill>
                  <a:latin typeface="Arial" panose="020B0604020202020204" pitchFamily="34" charset="0"/>
                  <a:cs typeface="Arial" panose="020B0604020202020204" pitchFamily="34" charset="0"/>
                </a:rPr>
                <a:t>Lernziele: Die Studierenden…</a:t>
              </a: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kennen eine Auswahl an KI-Tools und können für verschiedene Stadien im Schreibprozess geeignete Tools auswählen</a:t>
              </a: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reflektieren im Sinne der Leitlinien der Universität den Einsatz von KI-Tools kritisch und können Chancen und Risiken abwägen.</a:t>
              </a:r>
            </a:p>
            <a:p>
              <a:pPr marL="342900" indent="-342900">
                <a:buFont typeface="Arial" panose="020B0604020202020204" pitchFamily="34" charset="0"/>
                <a:buChar char="•"/>
              </a:pPr>
              <a:r>
                <a:rPr lang="de-DE" sz="2000" dirty="0">
                  <a:solidFill>
                    <a:schemeClr val="bg1">
                      <a:lumMod val="50000"/>
                    </a:schemeClr>
                  </a:solidFill>
                  <a:latin typeface="Arial" panose="020B0604020202020204" pitchFamily="34" charset="0"/>
                  <a:cs typeface="Arial" panose="020B0604020202020204" pitchFamily="34" charset="0"/>
                </a:rPr>
                <a:t>gewinnen durch den proaktiven Umgang mit dem Thema generative KI Sicherheit und gleichen ihre Erwartungshaltungen mit der Realität ab.</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4020958"/>
            </a:xfrm>
            <a:prstGeom prst="rect">
              <a:avLst/>
            </a:prstGeom>
            <a:noFill/>
          </p:spPr>
          <p:txBody>
            <a:bodyPr wrap="square" lIns="91440" tIns="45720" rIns="91440" bIns="45720" rtlCol="0" anchor="t">
              <a:spAutoFit/>
            </a:bodyPr>
            <a:lstStyle/>
            <a:p>
              <a:pPr algn="just"/>
              <a:r>
                <a:rPr lang="de-DE" sz="2000" dirty="0">
                  <a:solidFill>
                    <a:schemeClr val="bg1">
                      <a:lumMod val="50000"/>
                    </a:schemeClr>
                  </a:solidFill>
                  <a:latin typeface="Arial"/>
                  <a:cs typeface="Arial"/>
                </a:rPr>
                <a:t>Für das Grundlagenseminar „Kommunikation in den Naturwissenschaften“ wurden in Kooperation von Tanja Budde und Dennis </a:t>
              </a:r>
              <a:r>
                <a:rPr lang="de-DE" sz="2000" dirty="0" err="1">
                  <a:solidFill>
                    <a:schemeClr val="bg1">
                      <a:lumMod val="50000"/>
                    </a:schemeClr>
                  </a:solidFill>
                  <a:latin typeface="Arial"/>
                  <a:cs typeface="Arial"/>
                </a:rPr>
                <a:t>Hoksch</a:t>
              </a:r>
              <a:r>
                <a:rPr lang="de-DE" sz="2000" dirty="0">
                  <a:solidFill>
                    <a:schemeClr val="bg1">
                      <a:lumMod val="50000"/>
                    </a:schemeClr>
                  </a:solidFill>
                  <a:latin typeface="Arial"/>
                  <a:cs typeface="Arial"/>
                </a:rPr>
                <a:t> mit Sandra Dietz vier Lehr-Lerneinheiten entwickelt und im Laufe des WiSe 24/25 bereits in zwei Lerngruppen erprobt, die die Studierenden in verschiedenen Stadien des Schreibprozesses zum Einsatz von KI-Tools ermutigen. Dabei blieb die Verwendung dieser Tools stets optional. Das Ausprobieren verschiedener Einsatzszenarien der KI-Tools erfolgte vorwiegend in asynchronen Selbstlernphasen. In darauffolgenden Präsenzphasen wurde stets genügend Zeit für kritische Reflexion und offene Diskussion des Einsatzes eingeplant.</a:t>
              </a:r>
            </a:p>
            <a:p>
              <a:pPr algn="just"/>
              <a:endParaRPr lang="de-DE" sz="2000" dirty="0">
                <a:solidFill>
                  <a:schemeClr val="bg1">
                    <a:lumMod val="50000"/>
                  </a:schemeClr>
                </a:solidFill>
                <a:latin typeface="Arial"/>
                <a:cs typeface="Arial"/>
              </a:endParaRPr>
            </a:p>
            <a:p>
              <a:pPr algn="just"/>
              <a:r>
                <a:rPr lang="de-DE" sz="2000" dirty="0">
                  <a:solidFill>
                    <a:schemeClr val="bg1">
                      <a:lumMod val="50000"/>
                    </a:schemeClr>
                  </a:solidFill>
                  <a:latin typeface="Arial"/>
                  <a:cs typeface="Arial"/>
                </a:rPr>
                <a:t>Folgende Themen wurden abgedeckt:</a:t>
              </a:r>
            </a:p>
            <a:p>
              <a:pPr marL="342900" indent="-342900" algn="just">
                <a:buFont typeface="Arial" panose="020B0604020202020204" pitchFamily="34" charset="0"/>
                <a:buChar char="•"/>
              </a:pPr>
              <a:r>
                <a:rPr lang="de-DE" sz="2000" dirty="0">
                  <a:solidFill>
                    <a:schemeClr val="bg1">
                      <a:lumMod val="50000"/>
                    </a:schemeClr>
                  </a:solidFill>
                  <a:latin typeface="Arial"/>
                  <a:cs typeface="Arial"/>
                </a:rPr>
                <a:t>Recherche mit KI-Tools</a:t>
              </a:r>
            </a:p>
            <a:p>
              <a:pPr marL="342900" indent="-342900" algn="just">
                <a:buFont typeface="Arial" panose="020B0604020202020204" pitchFamily="34" charset="0"/>
                <a:buChar char="•"/>
              </a:pPr>
              <a:r>
                <a:rPr lang="de-DE" sz="2000" dirty="0">
                  <a:solidFill>
                    <a:schemeClr val="bg1">
                      <a:lumMod val="50000"/>
                    </a:schemeClr>
                  </a:solidFill>
                  <a:latin typeface="Arial"/>
                  <a:cs typeface="Arial"/>
                </a:rPr>
                <a:t>Strukturierung des Schreibprozesses und grundlegende Informationen zur Funktionsweise von KI-Tools</a:t>
              </a:r>
            </a:p>
            <a:p>
              <a:pPr marL="342900" indent="-342900" algn="just">
                <a:buFont typeface="Arial" panose="020B0604020202020204" pitchFamily="34" charset="0"/>
                <a:buChar char="•"/>
              </a:pPr>
              <a:r>
                <a:rPr lang="de-DE" sz="2000" dirty="0">
                  <a:solidFill>
                    <a:schemeClr val="bg1">
                      <a:lumMod val="50000"/>
                    </a:schemeClr>
                  </a:solidFill>
                  <a:latin typeface="Arial"/>
                  <a:cs typeface="Arial"/>
                </a:rPr>
                <a:t>Themenfindung und </a:t>
              </a:r>
              <a:r>
                <a:rPr lang="de-DE" sz="2000" dirty="0" err="1">
                  <a:solidFill>
                    <a:schemeClr val="bg1">
                      <a:lumMod val="50000"/>
                    </a:schemeClr>
                  </a:solidFill>
                  <a:latin typeface="Arial"/>
                  <a:cs typeface="Arial"/>
                </a:rPr>
                <a:t>Prompting</a:t>
              </a:r>
              <a:endParaRPr lang="de-DE" sz="2000" dirty="0">
                <a:solidFill>
                  <a:schemeClr val="bg1">
                    <a:lumMod val="50000"/>
                  </a:schemeClr>
                </a:solidFill>
                <a:latin typeface="Arial"/>
                <a:cs typeface="Arial"/>
              </a:endParaRPr>
            </a:p>
            <a:p>
              <a:pPr marL="342900" indent="-342900" algn="just">
                <a:buFont typeface="Arial" panose="020B0604020202020204" pitchFamily="34" charset="0"/>
                <a:buChar char="•"/>
              </a:pPr>
              <a:r>
                <a:rPr lang="de-DE" sz="2000" dirty="0">
                  <a:solidFill>
                    <a:schemeClr val="bg1">
                      <a:lumMod val="50000"/>
                    </a:schemeClr>
                  </a:solidFill>
                  <a:latin typeface="Arial"/>
                  <a:cs typeface="Arial"/>
                </a:rPr>
                <a:t>Texte überarbeiten mit Hilfe von KI-Tools</a:t>
              </a:r>
            </a:p>
            <a:p>
              <a:pPr algn="just"/>
              <a:endParaRPr lang="de-DE" sz="2000" dirty="0">
                <a:solidFill>
                  <a:schemeClr val="bg1">
                    <a:lumMod val="50000"/>
                  </a:schemeClr>
                </a:solidFill>
                <a:latin typeface="Arial"/>
                <a:cs typeface="Arial"/>
              </a:endParaRPr>
            </a:p>
            <a:p>
              <a:pPr algn="just"/>
              <a:r>
                <a:rPr lang="de-DE" sz="2000" dirty="0">
                  <a:solidFill>
                    <a:schemeClr val="bg1">
                      <a:lumMod val="50000"/>
                    </a:schemeClr>
                  </a:solidFill>
                  <a:latin typeface="Arial"/>
                  <a:cs typeface="Arial"/>
                </a:rPr>
                <a:t>Dabei wurden die bereits bestehenden Lehr-Lerneinheiten des Seminars um schreibdidaktisch angeleitete Übungen zu ‚KI im Schreibprozess‘ ergänzt. So gelang die Implementierung, ohne das aus zeitlichen Gründen andere, wichtige Elemente des Seminars gestrichen werden mussten.  </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10077" y="7118198"/>
              <a:ext cx="9398434" cy="5707615"/>
            </a:xfrm>
            <a:prstGeom prst="rect">
              <a:avLst/>
            </a:prstGeom>
            <a:noFill/>
          </p:spPr>
          <p:txBody>
            <a:bodyPr wrap="square" lIns="91440" tIns="45720" rIns="91440" bIns="45720" rtlCol="0" anchor="t">
              <a:spAutoFit/>
            </a:bodyPr>
            <a:lstStyle/>
            <a:p>
              <a:pPr algn="just"/>
              <a:r>
                <a:rPr lang="de-DE" sz="2000" dirty="0">
                  <a:solidFill>
                    <a:schemeClr val="bg1">
                      <a:lumMod val="50000"/>
                    </a:schemeClr>
                  </a:solidFill>
                  <a:latin typeface="Arial"/>
                  <a:cs typeface="Arial"/>
                </a:rPr>
                <a:t>Die Entwicklung und Verfügbarkeit generativer KI-Tools schreitet rasch voran, so dass es subjektiv, aber auch objektiv schwierig ist, „am Ball zu bleiben“ und mit der Entwicklung Schritt zu halten. Das Projekt zielt darauf ab, einen didaktischen Experimentierraum zu schaffen, in dem eine niedrigschwellige und schnell anpassbare Auseinandersetzung mit generativer KI ermöglicht wird. </a:t>
              </a:r>
            </a:p>
            <a:p>
              <a:pPr algn="just"/>
              <a:endParaRPr lang="de-DE" sz="2000" dirty="0">
                <a:solidFill>
                  <a:schemeClr val="bg1">
                    <a:lumMod val="50000"/>
                  </a:schemeClr>
                </a:solidFill>
                <a:latin typeface="Arial"/>
                <a:cs typeface="Arial"/>
              </a:endParaRPr>
            </a:p>
            <a:p>
              <a:pPr algn="just"/>
              <a:r>
                <a:rPr lang="de-DE" sz="2000" dirty="0">
                  <a:solidFill>
                    <a:schemeClr val="bg1">
                      <a:lumMod val="50000"/>
                    </a:schemeClr>
                  </a:solidFill>
                  <a:latin typeface="Arial"/>
                  <a:cs typeface="Arial"/>
                </a:rPr>
                <a:t>Zum Umgang mit KI fehlt es an handfesten Regelungen. Dabei ist fraglich, ob und in welcher Form es diese überhaupt geben kann. Die existierenden Leitlinien der Universität streben einen kritisch-reflexiven Umgang mit generativer KI im wissenschaftlichen Kontext an, gleichzeitig wird generative KI in Lehrveranstaltungen bisher wenig thematisiert.   </a:t>
              </a:r>
            </a:p>
            <a:p>
              <a:pPr algn="just"/>
              <a:endParaRPr lang="de-DE" sz="2000" dirty="0">
                <a:solidFill>
                  <a:schemeClr val="bg1">
                    <a:lumMod val="50000"/>
                  </a:schemeClr>
                </a:solidFill>
                <a:latin typeface="Arial"/>
                <a:cs typeface="Arial"/>
              </a:endParaRPr>
            </a:p>
            <a:p>
              <a:pPr algn="just"/>
              <a:r>
                <a:rPr lang="de-DE" sz="2000" dirty="0">
                  <a:solidFill>
                    <a:schemeClr val="bg1">
                      <a:lumMod val="50000"/>
                    </a:schemeClr>
                  </a:solidFill>
                  <a:latin typeface="Arial"/>
                  <a:cs typeface="Arial"/>
                </a:rPr>
                <a:t>Die Implementierung des Themas im Seminar „Kommunikation in den Naturwissenschaften“ soll genau hierzu den Grundstein legen und den TeilnehmerInnen ein Ausprobieren und Reflektieren im sicheren Raum einer unbenoteten Veranstaltung ermöglichen. Die Verbindung von fachlichen Inhalten, überfachlichen Schreibstrategien und der Möglichkeit, KI-Tools in verschiedenen Phasen des Schreibprozesses auszuprobieren, sorgt für Praxisnähe und ermöglich so anhand von realen Lerneinheiten den Erwerb überfachlicher Kompetenzen (z.B. KI-</a:t>
              </a:r>
              <a:r>
                <a:rPr lang="de-DE" sz="2000" dirty="0" err="1">
                  <a:solidFill>
                    <a:schemeClr val="bg1">
                      <a:lumMod val="50000"/>
                    </a:schemeClr>
                  </a:solidFill>
                  <a:latin typeface="Arial"/>
                  <a:cs typeface="Arial"/>
                </a:rPr>
                <a:t>Literacy</a:t>
              </a:r>
              <a:r>
                <a:rPr lang="de-DE" sz="2000" dirty="0">
                  <a:solidFill>
                    <a:schemeClr val="bg1">
                      <a:lumMod val="50000"/>
                    </a:schemeClr>
                  </a:solidFill>
                  <a:latin typeface="Arial"/>
                  <a:cs typeface="Arial"/>
                </a:rPr>
                <a:t>, Schreib- und Reflexionskompetenz) </a:t>
              </a:r>
            </a:p>
            <a:p>
              <a:pPr algn="just"/>
              <a:endParaRPr lang="de-DE" sz="2000" dirty="0">
                <a:solidFill>
                  <a:schemeClr val="bg1">
                    <a:lumMod val="50000"/>
                  </a:schemeClr>
                </a:solidFill>
                <a:latin typeface="Arial"/>
                <a:cs typeface="Arial"/>
              </a:endParaRPr>
            </a:p>
            <a:p>
              <a:pPr algn="just"/>
              <a:r>
                <a:rPr lang="de-DE" sz="2000" dirty="0">
                  <a:solidFill>
                    <a:schemeClr val="bg1">
                      <a:lumMod val="50000"/>
                    </a:schemeClr>
                  </a:solidFill>
                  <a:latin typeface="Arial"/>
                  <a:cs typeface="Arial"/>
                </a:rPr>
                <a:t>Im </a:t>
              </a:r>
              <a:r>
                <a:rPr lang="de-DE" sz="2000" dirty="0" err="1">
                  <a:solidFill>
                    <a:schemeClr val="bg1">
                      <a:lumMod val="50000"/>
                    </a:schemeClr>
                  </a:solidFill>
                  <a:latin typeface="Arial"/>
                  <a:cs typeface="Arial"/>
                </a:rPr>
                <a:t>SoSe</a:t>
              </a:r>
              <a:r>
                <a:rPr lang="de-DE" sz="2000" dirty="0">
                  <a:solidFill>
                    <a:schemeClr val="bg1">
                      <a:lumMod val="50000"/>
                    </a:schemeClr>
                  </a:solidFill>
                  <a:latin typeface="Arial"/>
                  <a:cs typeface="Arial"/>
                </a:rPr>
                <a:t> sollen die Einheiten in andere Seminargruppen des Moduls transferiert werden und so auch ein Diskurs zum Thema KI in der Lehre im Fach Biologie angeregt werden. Eine Ausweitung auf andere fachliche Kontexte ist möglich.</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32977" y="5283097"/>
                <a:ext cx="5486400" cy="5895295"/>
              </a:xfrm>
              <a:prstGeom prst="rect">
                <a:avLst/>
              </a:prstGeom>
              <a:noFill/>
            </p:spPr>
            <p:txBody>
              <a:bodyPr wrap="square" lIns="91440" tIns="45720" rIns="91440" bIns="45720" rtlCol="0" anchor="t">
                <a:spAutoFit/>
              </a:bodyPr>
              <a:lstStyle/>
              <a:p>
                <a:pPr marL="241935" indent="-241935">
                  <a:buFont typeface="Arial" panose="020B0604020202020204" pitchFamily="34" charset="0"/>
                  <a:buChar char="•"/>
                </a:pPr>
                <a:r>
                  <a:rPr lang="de-DE" sz="2000" dirty="0">
                    <a:solidFill>
                      <a:schemeClr val="bg1">
                        <a:lumMod val="50000"/>
                      </a:schemeClr>
                    </a:solidFill>
                    <a:latin typeface="Arial"/>
                    <a:cs typeface="Arial"/>
                  </a:rPr>
                  <a:t>Studierende der Biologie im 3. bis 5. FS stehen dem Thema generative KI sehr unterschiedlich gegenüber: Einige lehnen den Einsatz komplett ab, andere sind offen und experimentierfreudig und wieder andere sind sehr unsicher und haben sogar Ängste, ihre eigenen Leistungen könnten unberechtigterweise als KI-generiert angesehen werden</a:t>
                </a:r>
              </a:p>
              <a:p>
                <a:pPr marL="241935" indent="-241935">
                  <a:buFont typeface="Arial" panose="020B0604020202020204" pitchFamily="34" charset="0"/>
                  <a:buChar char="•"/>
                </a:pPr>
                <a:r>
                  <a:rPr lang="de-DE" sz="2000" dirty="0">
                    <a:solidFill>
                      <a:schemeClr val="bg1">
                        <a:lumMod val="50000"/>
                      </a:schemeClr>
                    </a:solidFill>
                    <a:latin typeface="Arial"/>
                    <a:cs typeface="Arial"/>
                  </a:rPr>
                  <a:t>Das Erproben verschiedener Tools für verschiedene Einsatzszenarien im Schreibprozess wurde in den beiden Lerngruppen gut angenommen. </a:t>
                </a:r>
              </a:p>
              <a:p>
                <a:pPr marL="241935" indent="-241935">
                  <a:buFont typeface="Arial" panose="020B0604020202020204" pitchFamily="34" charset="0"/>
                  <a:buChar char="•"/>
                </a:pPr>
                <a:r>
                  <a:rPr lang="de-DE" sz="2000" dirty="0">
                    <a:solidFill>
                      <a:schemeClr val="bg1">
                        <a:lumMod val="50000"/>
                      </a:schemeClr>
                    </a:solidFill>
                    <a:latin typeface="Arial"/>
                    <a:cs typeface="Arial"/>
                  </a:rPr>
                  <a:t>Es entstanden zumeist gute, zielführende und kritische Diskussionen über die gesammelten Erfahrungen und die Lerngruppen waren aufgeschlossen für einen offenen Austausch zu diesem Thema.</a:t>
                </a:r>
              </a:p>
              <a:p>
                <a:pPr marL="241935" indent="-241935">
                  <a:buFont typeface="Arial" panose="020B0604020202020204" pitchFamily="34" charset="0"/>
                  <a:buChar char="•"/>
                </a:pPr>
                <a:r>
                  <a:rPr lang="de-DE" sz="2000" dirty="0">
                    <a:solidFill>
                      <a:schemeClr val="bg1">
                        <a:lumMod val="50000"/>
                      </a:schemeClr>
                    </a:solidFill>
                    <a:latin typeface="Arial"/>
                    <a:cs typeface="Arial"/>
                  </a:rPr>
                  <a:t>Bei der mündlichen Evaluierung des Seminars seitens der Studierenden wurde die Implementierung des Themas KI durchweg positiv gesehen. </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dirty="0" err="1">
                    <a:solidFill>
                      <a:srgbClr val="C00000"/>
                    </a:solidFill>
                    <a:latin typeface="Arial"/>
                    <a:ea typeface="Bangla MN" charset="0"/>
                    <a:cs typeface="Arial"/>
                  </a:rPr>
                  <a:t>Perspektive</a:t>
                </a:r>
                <a:endParaRPr lang="en-US" sz="2400" dirty="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432094" y="18191109"/>
              <a:ext cx="3958007" cy="3225277"/>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O-Töne aus dem Gedächtnis zitiert: </a:t>
              </a:r>
            </a:p>
            <a:p>
              <a:pPr marL="342900" indent="-342900">
                <a:buFont typeface="Arial"/>
                <a:buChar char="•"/>
              </a:pPr>
              <a:r>
                <a:rPr lang="de-DE" sz="2000" i="1" dirty="0">
                  <a:latin typeface="Arial"/>
                  <a:cs typeface="Arial"/>
                </a:rPr>
                <a:t>„Ich habe mich vorher nicht getraut, KI zu nutzen. Durch die Einheiten im Seminar habe ich Selbstbewusstsein bekommen und werde KI jetzt öfter einsetzen.“</a:t>
              </a:r>
            </a:p>
            <a:p>
              <a:pPr marL="342900" indent="-342900">
                <a:buFont typeface="Arial"/>
                <a:buChar char="•"/>
              </a:pPr>
              <a:r>
                <a:rPr lang="de-DE" sz="2000" i="1" dirty="0">
                  <a:latin typeface="Arial"/>
                  <a:cs typeface="Arial"/>
                </a:rPr>
                <a:t>„Mein persönlicher Schatz aus der Veranstaltung: Elicit“</a:t>
              </a:r>
              <a:br>
                <a:rPr lang="de-DE" sz="2000" i="1" dirty="0">
                  <a:latin typeface="Arial"/>
                  <a:cs typeface="Arial"/>
                </a:rPr>
              </a:br>
              <a:endParaRPr lang="de-DE" sz="2000" i="1" dirty="0">
                <a:latin typeface="Arial"/>
                <a:cs typeface="Arial"/>
              </a:endParaRPr>
            </a:p>
            <a:p>
              <a:r>
                <a:rPr lang="de-DE" sz="2000" i="1" dirty="0">
                  <a:latin typeface="Arial"/>
                  <a:cs typeface="Arial"/>
                </a:rPr>
                <a:t>Schriftlich rückgemeldet auf die Frage „was gefällt Ihnen besonders gut?“: </a:t>
              </a:r>
            </a:p>
            <a:p>
              <a:pPr marL="342900" indent="-342900">
                <a:buFont typeface="Arial"/>
                <a:buChar char="•"/>
              </a:pPr>
              <a:r>
                <a:rPr lang="de-DE" sz="2000" i="1" dirty="0">
                  <a:latin typeface="Arial"/>
                  <a:cs typeface="Arial"/>
                </a:rPr>
                <a:t>„… Die Zusammenarbeit mit dem Schreibzentrum zum Thema KI hat mir auch gute Anregungen gegeben. Gerade bei einem sich so schnell entwickelnden Thema ist es sonst teils schwierig auf einem aktuellen Stand zu bleiben.“</a:t>
              </a:r>
            </a:p>
            <a:p>
              <a:pPr marL="342900" indent="-342900">
                <a:buFont typeface="Arial"/>
                <a:buChar char="•"/>
              </a:pPr>
              <a:r>
                <a:rPr lang="de-DE" sz="2000" i="1" dirty="0">
                  <a:latin typeface="Arial"/>
                  <a:cs typeface="Arial"/>
                </a:rPr>
                <a:t>„… Infos/Ausprobieren von KI Tools“</a:t>
              </a:r>
            </a:p>
            <a:p>
              <a:pPr marL="342900" indent="-342900">
                <a:buFont typeface="Arial"/>
                <a:buChar char="•"/>
              </a:pPr>
              <a:endParaRPr lang="de-DE" sz="2000" i="1" dirty="0">
                <a:latin typeface="Arial"/>
                <a:cs typeface="Arial"/>
              </a:endParaRPr>
            </a:p>
            <a:p>
              <a:r>
                <a:rPr lang="de-DE" sz="2000" dirty="0">
                  <a:latin typeface="Arial"/>
                  <a:cs typeface="Arial"/>
                </a:rPr>
                <a:t>Weitere schriftliche Rückmeldungen</a:t>
              </a:r>
            </a:p>
            <a:p>
              <a:pPr marL="342900" indent="-342900">
                <a:buFont typeface="Arial" panose="020B0604020202020204" pitchFamily="34" charset="0"/>
                <a:buChar char="•"/>
              </a:pPr>
              <a:r>
                <a:rPr lang="de-DE" sz="2000" i="1" dirty="0">
                  <a:latin typeface="Arial"/>
                  <a:cs typeface="Arial"/>
                </a:rPr>
                <a:t>„Ich fand es sehr gut, dass zu Beginn erklärt wurde wie generative </a:t>
              </a:r>
              <a:r>
                <a:rPr lang="de-DE" sz="2000" i="1" dirty="0" err="1">
                  <a:latin typeface="Arial"/>
                  <a:cs typeface="Arial"/>
                </a:rPr>
                <a:t>KI's</a:t>
              </a:r>
              <a:r>
                <a:rPr lang="de-DE" sz="2000" i="1" dirty="0">
                  <a:latin typeface="Arial"/>
                  <a:cs typeface="Arial"/>
                </a:rPr>
                <a:t> überhaupt arbeiten. Ich fand es außerdem hilfreich, dass spezielle Programme vorgestellt wurden, welche beim Schreiben unterstützen können.“</a:t>
              </a:r>
            </a:p>
            <a:p>
              <a:pPr marL="342900" indent="-342900">
                <a:buFont typeface="Arial" panose="020B0604020202020204" pitchFamily="34" charset="0"/>
                <a:buChar char="•"/>
              </a:pPr>
              <a:r>
                <a:rPr lang="de-DE" sz="2000" i="1" dirty="0">
                  <a:latin typeface="Arial"/>
                  <a:cs typeface="Arial"/>
                </a:rPr>
                <a:t>„Die verschiedenen Einsatzbereiche der KI beim Schreiben wurden meines Erachtens gut abgedeckt. Gut fand ich, dass auch Tools zur Recherche vorgestellt wurden.“</a:t>
              </a:r>
            </a:p>
          </p:txBody>
        </p:sp>
      </p:gr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957fcc5-14ca-4ecf-9842-9f00d595875c">
      <Terms xmlns="http://schemas.microsoft.com/office/infopath/2007/PartnerControls"/>
    </lcf76f155ced4ddcb4097134ff3c332f>
    <TaxCatchAll xmlns="e08cfc56-8307-41e5-898e-b333c51beff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99F1A435591F42BCDE2557FA51CDDA" ma:contentTypeVersion="12" ma:contentTypeDescription="Create a new document." ma:contentTypeScope="" ma:versionID="cdde661615f2f94c4f4a31d223d10a75">
  <xsd:schema xmlns:xsd="http://www.w3.org/2001/XMLSchema" xmlns:xs="http://www.w3.org/2001/XMLSchema" xmlns:p="http://schemas.microsoft.com/office/2006/metadata/properties" xmlns:ns2="f957fcc5-14ca-4ecf-9842-9f00d595875c" xmlns:ns3="e08cfc56-8307-41e5-898e-b333c51beffa" targetNamespace="http://schemas.microsoft.com/office/2006/metadata/properties" ma:root="true" ma:fieldsID="3b4daccbbaef4d16e72d6ad17cd8575b" ns2:_="" ns3:_="">
    <xsd:import namespace="f957fcc5-14ca-4ecf-9842-9f00d595875c"/>
    <xsd:import namespace="e08cfc56-8307-41e5-898e-b333c51beff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57fcc5-14ca-4ecf-9842-9f00d5958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08cfc56-8307-41e5-898e-b333c51beff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b7bc155-5585-422f-ad25-f18c9e20f553}" ma:internalName="TaxCatchAll" ma:showField="CatchAllData" ma:web="e08cfc56-8307-41e5-898e-b333c51bef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6A5D2D-35CD-4CDA-9520-2B9ED6DAA0ED}">
  <ds:schemaRefs>
    <ds:schemaRef ds:uri="http://purl.org/dc/terms/"/>
    <ds:schemaRef ds:uri="http://schemas.openxmlformats.org/package/2006/metadata/core-properties"/>
    <ds:schemaRef ds:uri="http://purl.org/dc/dcmitype/"/>
    <ds:schemaRef ds:uri="http://schemas.microsoft.com/office/infopath/2007/PartnerControls"/>
    <ds:schemaRef ds:uri="f957fcc5-14ca-4ecf-9842-9f00d595875c"/>
    <ds:schemaRef ds:uri="http://purl.org/dc/elements/1.1/"/>
    <ds:schemaRef ds:uri="http://schemas.microsoft.com/office/2006/metadata/properties"/>
    <ds:schemaRef ds:uri="e08cfc56-8307-41e5-898e-b333c51beffa"/>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3.xml><?xml version="1.0" encoding="utf-8"?>
<ds:datastoreItem xmlns:ds="http://schemas.openxmlformats.org/officeDocument/2006/customXml" ds:itemID="{1E247F38-EB47-43DD-9C96-6CC8B2D011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57fcc5-14ca-4ecf-9842-9f00d595875c"/>
    <ds:schemaRef ds:uri="e08cfc56-8307-41e5-898e-b333c51bef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1053</Words>
  <Application>Microsoft Office PowerPoint</Application>
  <PresentationFormat>Benutzerdefiniert</PresentationFormat>
  <Paragraphs>55</Paragraphs>
  <Slides>1</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Al Bayan Plain</vt:lpstr>
      <vt:lpstr>Arial</vt:lpstr>
      <vt:lpstr>Bangla MN</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86</cp:revision>
  <dcterms:created xsi:type="dcterms:W3CDTF">2012-08-24T00:53:15Z</dcterms:created>
  <dcterms:modified xsi:type="dcterms:W3CDTF">2025-05-09T06:54:39Z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0x0101008799F1A435591F42BCDE2557FA51CDDA</vt:lpwstr>
  </property>
  <property fmtid="{D5CDD505-2E9C-101B-9397-08002B2CF9AE}" pid="3" name="MediaServiceImageTags">
    <vt:lpwstr/>
  </property>
</Properties>
</file>