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27"/>
  </p:notesMasterIdLst>
  <p:handoutMasterIdLst>
    <p:handoutMasterId r:id="rId28"/>
  </p:handoutMasterIdLst>
  <p:sldIdLst>
    <p:sldId id="257" r:id="rId2"/>
    <p:sldId id="264" r:id="rId3"/>
    <p:sldId id="303" r:id="rId4"/>
    <p:sldId id="304" r:id="rId5"/>
    <p:sldId id="305" r:id="rId6"/>
    <p:sldId id="323" r:id="rId7"/>
    <p:sldId id="306" r:id="rId8"/>
    <p:sldId id="327" r:id="rId9"/>
    <p:sldId id="262" r:id="rId10"/>
    <p:sldId id="324" r:id="rId11"/>
    <p:sldId id="326" r:id="rId12"/>
    <p:sldId id="307" r:id="rId13"/>
    <p:sldId id="328" r:id="rId14"/>
    <p:sldId id="329" r:id="rId15"/>
    <p:sldId id="330" r:id="rId16"/>
    <p:sldId id="331" r:id="rId17"/>
    <p:sldId id="332" r:id="rId18"/>
    <p:sldId id="325" r:id="rId19"/>
    <p:sldId id="308" r:id="rId20"/>
    <p:sldId id="333" r:id="rId21"/>
    <p:sldId id="334" r:id="rId22"/>
    <p:sldId id="335" r:id="rId23"/>
    <p:sldId id="337" r:id="rId24"/>
    <p:sldId id="336" r:id="rId25"/>
    <p:sldId id="322" r:id="rId26"/>
  </p:sldIdLst>
  <p:sldSz cx="9144000" cy="6858000" type="screen4x3"/>
  <p:notesSz cx="6858000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ß-Stumm, Susanne" initials="RS" lastIdx="1" clrIdx="0">
    <p:extLst>
      <p:ext uri="{19B8F6BF-5375-455C-9EA6-DF929625EA0E}">
        <p15:presenceInfo xmlns:p15="http://schemas.microsoft.com/office/powerpoint/2012/main" userId="S-1-5-21-11565251-1700842699-1103137522-17087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415" autoAdjust="0"/>
  </p:normalViewPr>
  <p:slideViewPr>
    <p:cSldViewPr snapToGrid="0" snapToObjects="1">
      <p:cViewPr varScale="1">
        <p:scale>
          <a:sx n="127" d="100"/>
          <a:sy n="127" d="100"/>
        </p:scale>
        <p:origin x="1164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79" d="100"/>
          <a:sy n="79" d="100"/>
        </p:scale>
        <p:origin x="3300" y="96"/>
      </p:cViewPr>
      <p:guideLst>
        <p:guide orient="horz" pos="3127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altLang="de-DE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 altLang="de-DE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583"/>
            <a:ext cx="2971800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altLang="de-DE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428583"/>
            <a:ext cx="2971800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C5F90DF-6A9E-4B40-AC5C-9DA24FB9DB43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3931804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altLang="de-DE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 altLang="de-DE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7738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715153"/>
            <a:ext cx="548640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Textmasterformate durch Klicken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71800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altLang="de-DE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428583"/>
            <a:ext cx="2971800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79C094A-19E3-44DA-8B4D-5B0E8E16ECCA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6711509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9C094A-19E3-44DA-8B4D-5B0E8E16ECCA}" type="slidenum">
              <a:rPr lang="de-DE" altLang="de-DE" smtClean="0"/>
              <a:pPr/>
              <a:t>1</a:t>
            </a:fld>
            <a:endParaRPr lang="de-DE" alt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69923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9C094A-19E3-44DA-8B4D-5B0E8E16ECCA}" type="slidenum">
              <a:rPr lang="de-DE" altLang="de-DE" smtClean="0"/>
              <a:pPr/>
              <a:t>10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2888523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9C094A-19E3-44DA-8B4D-5B0E8E16ECCA}" type="slidenum">
              <a:rPr lang="de-DE" altLang="de-DE" smtClean="0"/>
              <a:pPr/>
              <a:t>11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563278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9C094A-19E3-44DA-8B4D-5B0E8E16ECCA}" type="slidenum">
              <a:rPr lang="de-DE" altLang="de-DE" smtClean="0"/>
              <a:pPr/>
              <a:t>12</a:t>
            </a:fld>
            <a:endParaRPr lang="de-DE" alt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73162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9C094A-19E3-44DA-8B4D-5B0E8E16ECCA}" type="slidenum">
              <a:rPr lang="de-DE" altLang="de-DE" smtClean="0"/>
              <a:pPr/>
              <a:t>13</a:t>
            </a:fld>
            <a:endParaRPr lang="de-DE" alt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95198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9C094A-19E3-44DA-8B4D-5B0E8E16ECCA}" type="slidenum">
              <a:rPr lang="de-DE" altLang="de-DE" smtClean="0"/>
              <a:pPr/>
              <a:t>14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2352938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9C094A-19E3-44DA-8B4D-5B0E8E16ECCA}" type="slidenum">
              <a:rPr lang="de-DE" altLang="de-DE" smtClean="0"/>
              <a:pPr/>
              <a:t>15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445212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9C094A-19E3-44DA-8B4D-5B0E8E16ECCA}" type="slidenum">
              <a:rPr lang="de-DE" altLang="de-DE" smtClean="0"/>
              <a:pPr/>
              <a:t>16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3237436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9C094A-19E3-44DA-8B4D-5B0E8E16ECCA}" type="slidenum">
              <a:rPr lang="de-DE" altLang="de-DE" smtClean="0"/>
              <a:pPr/>
              <a:t>17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6985882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9C094A-19E3-44DA-8B4D-5B0E8E16ECCA}" type="slidenum">
              <a:rPr lang="de-DE" altLang="de-DE" smtClean="0"/>
              <a:pPr/>
              <a:t>18</a:t>
            </a:fld>
            <a:endParaRPr lang="de-DE" alt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84508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9C094A-19E3-44DA-8B4D-5B0E8E16ECCA}" type="slidenum">
              <a:rPr lang="de-DE" altLang="de-DE" smtClean="0"/>
              <a:pPr/>
              <a:t>19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5921282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9C094A-19E3-44DA-8B4D-5B0E8E16ECCA}" type="slidenum">
              <a:rPr lang="de-DE" altLang="de-DE" smtClean="0"/>
              <a:pPr/>
              <a:t>2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9797685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9C094A-19E3-44DA-8B4D-5B0E8E16ECCA}" type="slidenum">
              <a:rPr lang="de-DE" altLang="de-DE" smtClean="0"/>
              <a:pPr/>
              <a:t>20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088935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9C094A-19E3-44DA-8B4D-5B0E8E16ECCA}" type="slidenum">
              <a:rPr lang="de-DE" altLang="de-DE" smtClean="0"/>
              <a:pPr/>
              <a:t>21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6787736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9C094A-19E3-44DA-8B4D-5B0E8E16ECCA}" type="slidenum">
              <a:rPr lang="de-DE" altLang="de-DE" smtClean="0"/>
              <a:pPr/>
              <a:t>22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64169028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9C094A-19E3-44DA-8B4D-5B0E8E16ECCA}" type="slidenum">
              <a:rPr lang="de-DE" altLang="de-DE" smtClean="0"/>
              <a:pPr/>
              <a:t>23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302186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9C094A-19E3-44DA-8B4D-5B0E8E16ECCA}" type="slidenum">
              <a:rPr lang="de-DE" altLang="de-DE" smtClean="0"/>
              <a:pPr/>
              <a:t>24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3585556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9C094A-19E3-44DA-8B4D-5B0E8E16ECCA}" type="slidenum">
              <a:rPr lang="de-DE" altLang="de-DE" smtClean="0"/>
              <a:pPr/>
              <a:t>25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0275719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9C094A-19E3-44DA-8B4D-5B0E8E16ECCA}" type="slidenum">
              <a:rPr lang="de-DE" altLang="de-DE" smtClean="0"/>
              <a:pPr/>
              <a:t>3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055593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9C094A-19E3-44DA-8B4D-5B0E8E16ECCA}" type="slidenum">
              <a:rPr lang="de-DE" altLang="de-DE" smtClean="0"/>
              <a:pPr/>
              <a:t>4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8839277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9C094A-19E3-44DA-8B4D-5B0E8E16ECCA}" type="slidenum">
              <a:rPr lang="de-DE" altLang="de-DE" smtClean="0"/>
              <a:pPr/>
              <a:t>5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4061803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9C094A-19E3-44DA-8B4D-5B0E8E16ECCA}" type="slidenum">
              <a:rPr lang="de-DE" altLang="de-DE" smtClean="0"/>
              <a:pPr/>
              <a:t>6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1229869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9C094A-19E3-44DA-8B4D-5B0E8E16ECCA}" type="slidenum">
              <a:rPr lang="de-DE" altLang="de-DE" smtClean="0"/>
              <a:pPr/>
              <a:t>7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2629348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9C094A-19E3-44DA-8B4D-5B0E8E16ECCA}" type="slidenum">
              <a:rPr lang="de-DE" altLang="de-DE" smtClean="0"/>
              <a:pPr/>
              <a:t>8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6108798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9C094A-19E3-44DA-8B4D-5B0E8E16ECCA}" type="slidenum">
              <a:rPr lang="de-DE" altLang="de-DE" smtClean="0"/>
              <a:pPr/>
              <a:t>9</a:t>
            </a:fld>
            <a:endParaRPr lang="de-DE" alt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0690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5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9138" y="6172200"/>
            <a:ext cx="7700962" cy="2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600" b="1"/>
            </a:lvl1pPr>
          </a:lstStyle>
          <a:p>
            <a:endParaRPr lang="de-DE" altLang="de-DE"/>
          </a:p>
        </p:txBody>
      </p:sp>
      <p:pic>
        <p:nvPicPr>
          <p:cNvPr id="4108" name="Picture 12" descr="xEKUT_WortBildMarke_W_RG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38" y="358775"/>
            <a:ext cx="2806700" cy="72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9" name="Line 13"/>
          <p:cNvSpPr>
            <a:spLocks noChangeShapeType="1"/>
          </p:cNvSpPr>
          <p:nvPr/>
        </p:nvSpPr>
        <p:spPr bwMode="auto">
          <a:xfrm>
            <a:off x="719138" y="1258888"/>
            <a:ext cx="7705725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11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719138" y="5194300"/>
            <a:ext cx="7700962" cy="401638"/>
          </a:xfrm>
        </p:spPr>
        <p:txBody>
          <a:bodyPr>
            <a:spAutoFit/>
          </a:bodyPr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de-DE" altLang="de-DE" noProof="0" smtClean="0"/>
              <a:t>Formatvorlage des Untertitelmasters durch Klicken bearbeiten</a:t>
            </a:r>
          </a:p>
        </p:txBody>
      </p:sp>
      <p:sp>
        <p:nvSpPr>
          <p:cNvPr id="4116" name="Rectangle 20"/>
          <p:cNvSpPr>
            <a:spLocks noGrp="1" noChangeArrowheads="1"/>
          </p:cNvSpPr>
          <p:nvPr>
            <p:ph type="ctrTitle" sz="quarter"/>
          </p:nvPr>
        </p:nvSpPr>
        <p:spPr>
          <a:xfrm>
            <a:off x="719138" y="4672013"/>
            <a:ext cx="7700962" cy="427037"/>
          </a:xfrm>
        </p:spPr>
        <p:txBody>
          <a:bodyPr/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altLang="de-DE" noProof="0" smtClean="0"/>
              <a:t>Titelmasterformat durch Klicken bearbeiten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4F65EE0-B0AC-4408-BF8E-B62BFCC11F7F}" type="slidenum">
              <a:rPr lang="de-DE" altLang="de-DE"/>
              <a:pPr/>
              <a:t>‹Nr.›</a:t>
            </a:fld>
            <a:r>
              <a:rPr lang="de-DE" altLang="de-DE"/>
              <a:t> | Autor/Verfasser/Thema/Rubrik/Titel etc.	© </a:t>
            </a:r>
            <a:fld id="{56732DDC-CAC5-49F1-BB1E-AAF50C903217}" type="datetime1">
              <a:rPr lang="de-DE" altLang="de-DE"/>
              <a:pPr/>
              <a:t>08.10.2019</a:t>
            </a:fld>
            <a:r>
              <a:rPr lang="de-DE" altLang="de-DE"/>
              <a:t>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4161475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499225" y="1292225"/>
            <a:ext cx="1925638" cy="48339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719138" y="1292225"/>
            <a:ext cx="5627687" cy="48339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57DB7FD-DD95-4B01-8300-0099C3D2786D}" type="slidenum">
              <a:rPr lang="de-DE" altLang="de-DE"/>
              <a:pPr/>
              <a:t>‹Nr.›</a:t>
            </a:fld>
            <a:r>
              <a:rPr lang="de-DE" altLang="de-DE"/>
              <a:t> | Autor/Verfasser/Thema/Rubrik/Titel etc.	© </a:t>
            </a:r>
            <a:fld id="{56732DDC-CAC5-49F1-BB1E-AAF50C903217}" type="datetime1">
              <a:rPr lang="de-DE" altLang="de-DE"/>
              <a:pPr/>
              <a:t>08.10.2019</a:t>
            </a:fld>
            <a:r>
              <a:rPr lang="de-DE" altLang="de-DE"/>
              <a:t>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266390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FFD098D-569E-444E-9A10-640A42772DB2}" type="slidenum">
              <a:rPr lang="de-DE" altLang="de-DE"/>
              <a:pPr/>
              <a:t>‹Nr.›</a:t>
            </a:fld>
            <a:r>
              <a:rPr lang="de-DE" altLang="de-DE"/>
              <a:t> | Autor/Verfasser/Thema/Rubrik/Titel etc.	© </a:t>
            </a:r>
            <a:fld id="{56732DDC-CAC5-49F1-BB1E-AAF50C903217}" type="datetime1">
              <a:rPr lang="de-DE" altLang="de-DE"/>
              <a:pPr/>
              <a:t>08.10.2019</a:t>
            </a:fld>
            <a:r>
              <a:rPr lang="de-DE" altLang="de-DE"/>
              <a:t>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3767125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0AC0557-088A-41EF-97EE-169BFB5FA3E2}" type="slidenum">
              <a:rPr lang="de-DE" altLang="de-DE"/>
              <a:pPr/>
              <a:t>‹Nr.›</a:t>
            </a:fld>
            <a:r>
              <a:rPr lang="de-DE" altLang="de-DE"/>
              <a:t> | Autor/Verfasser/Thema/Rubrik/Titel etc.	© </a:t>
            </a:r>
            <a:fld id="{56732DDC-CAC5-49F1-BB1E-AAF50C903217}" type="datetime1">
              <a:rPr lang="de-DE" altLang="de-DE"/>
              <a:pPr/>
              <a:t>08.10.2019</a:t>
            </a:fld>
            <a:r>
              <a:rPr lang="de-DE" altLang="de-DE"/>
              <a:t>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4057201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719138" y="1773238"/>
            <a:ext cx="3776662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3776663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B4259A7-328C-45B8-B3D6-E0A167944B6B}" type="slidenum">
              <a:rPr lang="de-DE" altLang="de-DE"/>
              <a:pPr/>
              <a:t>‹Nr.›</a:t>
            </a:fld>
            <a:r>
              <a:rPr lang="de-DE" altLang="de-DE"/>
              <a:t> | Autor/Verfasser/Thema/Rubrik/Titel etc.	© </a:t>
            </a:r>
            <a:fld id="{56732DDC-CAC5-49F1-BB1E-AAF50C903217}" type="datetime1">
              <a:rPr lang="de-DE" altLang="de-DE"/>
              <a:pPr/>
              <a:t>08.10.2019</a:t>
            </a:fld>
            <a:r>
              <a:rPr lang="de-DE" altLang="de-DE"/>
              <a:t>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4270569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3A5C548-426E-4897-974D-ACD6300FF415}" type="slidenum">
              <a:rPr lang="de-DE" altLang="de-DE"/>
              <a:pPr/>
              <a:t>‹Nr.›</a:t>
            </a:fld>
            <a:r>
              <a:rPr lang="de-DE" altLang="de-DE"/>
              <a:t> | Autor/Verfasser/Thema/Rubrik/Titel etc.	© </a:t>
            </a:r>
            <a:fld id="{56732DDC-CAC5-49F1-BB1E-AAF50C903217}" type="datetime1">
              <a:rPr lang="de-DE" altLang="de-DE"/>
              <a:pPr/>
              <a:t>08.10.2019</a:t>
            </a:fld>
            <a:r>
              <a:rPr lang="de-DE" altLang="de-DE"/>
              <a:t>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4091806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D38D6CF-F538-40F5-A690-60E3D7A51957}" type="slidenum">
              <a:rPr lang="de-DE" altLang="de-DE"/>
              <a:pPr/>
              <a:t>‹Nr.›</a:t>
            </a:fld>
            <a:r>
              <a:rPr lang="de-DE" altLang="de-DE"/>
              <a:t> | Autor/Verfasser/Thema/Rubrik/Titel etc.	© </a:t>
            </a:r>
            <a:fld id="{56732DDC-CAC5-49F1-BB1E-AAF50C903217}" type="datetime1">
              <a:rPr lang="de-DE" altLang="de-DE"/>
              <a:pPr/>
              <a:t>08.10.2019</a:t>
            </a:fld>
            <a:r>
              <a:rPr lang="de-DE" altLang="de-DE"/>
              <a:t>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4016730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C34269E-89F9-4578-82A2-12C975746C9D}" type="slidenum">
              <a:rPr lang="de-DE" altLang="de-DE"/>
              <a:pPr/>
              <a:t>‹Nr.›</a:t>
            </a:fld>
            <a:r>
              <a:rPr lang="de-DE" altLang="de-DE"/>
              <a:t> | Autor/Verfasser/Thema/Rubrik/Titel etc.	© </a:t>
            </a:r>
            <a:fld id="{56732DDC-CAC5-49F1-BB1E-AAF50C903217}" type="datetime1">
              <a:rPr lang="de-DE" altLang="de-DE"/>
              <a:pPr/>
              <a:t>08.10.2019</a:t>
            </a:fld>
            <a:r>
              <a:rPr lang="de-DE" altLang="de-DE"/>
              <a:t>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723244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E2067DB-084C-4E88-B914-4753A40B8428}" type="slidenum">
              <a:rPr lang="de-DE" altLang="de-DE"/>
              <a:pPr/>
              <a:t>‹Nr.›</a:t>
            </a:fld>
            <a:r>
              <a:rPr lang="de-DE" altLang="de-DE"/>
              <a:t> | Autor/Verfasser/Thema/Rubrik/Titel etc.	© </a:t>
            </a:r>
            <a:fld id="{56732DDC-CAC5-49F1-BB1E-AAF50C903217}" type="datetime1">
              <a:rPr lang="de-DE" altLang="de-DE"/>
              <a:pPr/>
              <a:t>08.10.2019</a:t>
            </a:fld>
            <a:r>
              <a:rPr lang="de-DE" altLang="de-DE"/>
              <a:t>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2262700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0AED444-FD97-4E58-9D0B-DB56D7137E1C}" type="slidenum">
              <a:rPr lang="de-DE" altLang="de-DE"/>
              <a:pPr/>
              <a:t>‹Nr.›</a:t>
            </a:fld>
            <a:r>
              <a:rPr lang="de-DE" altLang="de-DE"/>
              <a:t> | Autor/Verfasser/Thema/Rubrik/Titel etc.	© </a:t>
            </a:r>
            <a:fld id="{56732DDC-CAC5-49F1-BB1E-AAF50C903217}" type="datetime1">
              <a:rPr lang="de-DE" altLang="de-DE"/>
              <a:pPr/>
              <a:t>08.10.2019</a:t>
            </a:fld>
            <a:r>
              <a:rPr lang="de-DE" altLang="de-DE"/>
              <a:t>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2121331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Line 8"/>
          <p:cNvSpPr>
            <a:spLocks noChangeShapeType="1"/>
          </p:cNvSpPr>
          <p:nvPr/>
        </p:nvSpPr>
        <p:spPr bwMode="auto">
          <a:xfrm>
            <a:off x="719138" y="809625"/>
            <a:ext cx="7705725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086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1292225"/>
            <a:ext cx="7700962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de-DE" altLang="de-DE" smtClean="0"/>
              <a:t>Mastertitelformat bearbeiten</a:t>
            </a:r>
          </a:p>
        </p:txBody>
      </p:sp>
      <p:sp>
        <p:nvSpPr>
          <p:cNvPr id="3089" name="Line 17"/>
          <p:cNvSpPr>
            <a:spLocks noChangeShapeType="1"/>
          </p:cNvSpPr>
          <p:nvPr/>
        </p:nvSpPr>
        <p:spPr bwMode="auto">
          <a:xfrm>
            <a:off x="719138" y="6315075"/>
            <a:ext cx="7705725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090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9138" y="6519863"/>
            <a:ext cx="7705725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7702550" algn="r"/>
              </a:tabLst>
              <a:defRPr sz="1000"/>
            </a:lvl1pPr>
          </a:lstStyle>
          <a:p>
            <a:fld id="{99483A70-9A15-49CF-A8A8-9F70A8BADA58}" type="slidenum">
              <a:rPr lang="de-DE" altLang="de-DE"/>
              <a:pPr/>
              <a:t>‹Nr.›</a:t>
            </a:fld>
            <a:r>
              <a:rPr lang="de-DE" altLang="de-DE"/>
              <a:t> | Autor/Verfasser/Thema/Rubrik/Titel etc.	© </a:t>
            </a:r>
            <a:fld id="{56732DDC-CAC5-49F1-BB1E-AAF50C903217}" type="datetime1">
              <a:rPr lang="de-DE" altLang="de-DE"/>
              <a:pPr/>
              <a:t>08.10.2019</a:t>
            </a:fld>
            <a:r>
              <a:rPr lang="de-DE" altLang="de-DE"/>
              <a:t> Universität Tübingen</a:t>
            </a:r>
          </a:p>
        </p:txBody>
      </p:sp>
      <p:pic>
        <p:nvPicPr>
          <p:cNvPr id="3094" name="Picture 22" descr="xEKUT_WortBildMarke_W_RGB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38" y="179388"/>
            <a:ext cx="1763712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95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9138" y="1773238"/>
            <a:ext cx="7705725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Mastertextformat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9pPr>
    </p:titleStyle>
    <p:bodyStyle>
      <a:lvl1pPr marL="180975" indent="-180975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541338" indent="-180975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SzPct val="80000"/>
        <a:buChar char="-"/>
        <a:defRPr sz="2000">
          <a:solidFill>
            <a:schemeClr val="tx1"/>
          </a:solidFill>
          <a:latin typeface="+mn-lt"/>
        </a:defRPr>
      </a:lvl2pPr>
      <a:lvl3pPr marL="895350" indent="-174625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3pPr>
      <a:lvl4pPr marL="1260475" indent="-185738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4pPr>
      <a:lvl5pPr marL="1622425" indent="-18256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-"/>
        <a:defRPr sz="1200">
          <a:solidFill>
            <a:schemeClr val="tx1"/>
          </a:solidFill>
          <a:latin typeface="+mn-lt"/>
        </a:defRPr>
      </a:lvl5pPr>
      <a:lvl6pPr marL="2079625" indent="-18256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-"/>
        <a:defRPr sz="1200">
          <a:solidFill>
            <a:schemeClr val="tx1"/>
          </a:solidFill>
          <a:latin typeface="+mn-lt"/>
        </a:defRPr>
      </a:lvl6pPr>
      <a:lvl7pPr marL="2536825" indent="-18256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-"/>
        <a:defRPr sz="1200">
          <a:solidFill>
            <a:schemeClr val="tx1"/>
          </a:solidFill>
          <a:latin typeface="+mn-lt"/>
        </a:defRPr>
      </a:lvl7pPr>
      <a:lvl8pPr marL="2994025" indent="-18256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-"/>
        <a:defRPr sz="1200">
          <a:solidFill>
            <a:schemeClr val="tx1"/>
          </a:solidFill>
          <a:latin typeface="+mn-lt"/>
        </a:defRPr>
      </a:lvl8pPr>
      <a:lvl9pPr marL="3451225" indent="-18256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-"/>
        <a:defRPr sz="12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0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672575" y="5563773"/>
            <a:ext cx="7684994" cy="646331"/>
          </a:xfrm>
        </p:spPr>
        <p:txBody>
          <a:bodyPr/>
          <a:lstStyle/>
          <a:p>
            <a:r>
              <a:rPr lang="de-DE" dirty="0" smtClean="0">
                <a:solidFill>
                  <a:srgbClr val="C00000"/>
                </a:solidFill>
              </a:rPr>
              <a:t>Schriftgutverwaltung</a:t>
            </a:r>
            <a:r>
              <a:rPr lang="de-DE" b="0" dirty="0">
                <a:solidFill>
                  <a:schemeClr val="tx1"/>
                </a:solidFill>
              </a:rPr>
              <a:t/>
            </a:r>
            <a:br>
              <a:rPr lang="de-DE" b="0" dirty="0">
                <a:solidFill>
                  <a:schemeClr val="tx1"/>
                </a:solidFill>
              </a:rPr>
            </a:br>
            <a:r>
              <a:rPr lang="de-DE" sz="1400" b="0" dirty="0" smtClean="0">
                <a:solidFill>
                  <a:schemeClr val="tx1"/>
                </a:solidFill>
              </a:rPr>
              <a:t>Dr</a:t>
            </a:r>
            <a:r>
              <a:rPr lang="de-DE" sz="1400" b="0" dirty="0" smtClean="0">
                <a:solidFill>
                  <a:schemeClr val="tx1"/>
                </a:solidFill>
              </a:rPr>
              <a:t>. Susanne Rieß-Stumm</a:t>
            </a:r>
            <a:endParaRPr lang="de-DE" altLang="de-DE" sz="1400" dirty="0"/>
          </a:p>
        </p:txBody>
      </p:sp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719138" y="3681413"/>
            <a:ext cx="7700962" cy="179387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pic>
        <p:nvPicPr>
          <p:cNvPr id="5140" name="Picture 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4588" y="1688463"/>
            <a:ext cx="1905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44" name="Picture 24" descr="Universitätsarchiv wird wieder Abteilung der Universitätsbibliothe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388" y="1547731"/>
            <a:ext cx="2658712" cy="1755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6" name="Picture 26" descr="Bildergebnis für universitätsarchiv tübing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38" y="1502726"/>
            <a:ext cx="253365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D098D-569E-444E-9A10-640A42772DB2}" type="slidenum">
              <a:rPr lang="de-DE" altLang="de-DE"/>
              <a:pPr/>
              <a:t>10</a:t>
            </a:fld>
            <a:r>
              <a:rPr lang="de-DE" altLang="de-DE" dirty="0"/>
              <a:t> | </a:t>
            </a:r>
            <a:r>
              <a:rPr lang="de-DE" altLang="de-DE" dirty="0" smtClean="0"/>
              <a:t>Universitätsarchiv: Schriftgutverwaltung</a:t>
            </a:r>
            <a:endParaRPr lang="de-DE" altLang="de-DE" dirty="0"/>
          </a:p>
        </p:txBody>
      </p:sp>
      <p:sp>
        <p:nvSpPr>
          <p:cNvPr id="46088" name="Rectangle 8"/>
          <p:cNvSpPr>
            <a:spLocks noGrp="1" noChangeArrowheads="1"/>
          </p:cNvSpPr>
          <p:nvPr>
            <p:ph type="title"/>
          </p:nvPr>
        </p:nvSpPr>
        <p:spPr>
          <a:xfrm>
            <a:off x="719138" y="1288018"/>
            <a:ext cx="7700962" cy="369332"/>
          </a:xfrm>
        </p:spPr>
        <p:txBody>
          <a:bodyPr/>
          <a:lstStyle/>
          <a:p>
            <a:r>
              <a:rPr lang="de-DE" altLang="de-DE" dirty="0" smtClean="0"/>
              <a:t>Folgen fehlender Schriftgutverwaltung</a:t>
            </a:r>
            <a:endParaRPr lang="de-DE" altLang="de-DE" dirty="0"/>
          </a:p>
        </p:txBody>
      </p:sp>
      <p:sp>
        <p:nvSpPr>
          <p:cNvPr id="46089" name="Rectangle 9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endParaRPr lang="de-DE" altLang="de-DE" dirty="0" smtClean="0"/>
          </a:p>
          <a:p>
            <a:pPr lvl="1"/>
            <a:r>
              <a:rPr lang="de-DE" altLang="de-DE" dirty="0" smtClean="0"/>
              <a:t>Längere Zugriffszeiten</a:t>
            </a:r>
          </a:p>
          <a:p>
            <a:pPr lvl="1"/>
            <a:endParaRPr lang="de-DE" altLang="de-DE" dirty="0" smtClean="0"/>
          </a:p>
          <a:p>
            <a:pPr lvl="1"/>
            <a:r>
              <a:rPr lang="de-DE" altLang="de-DE" dirty="0" smtClean="0"/>
              <a:t>Fehlende Übersicht über Bearbeitungsabläufe</a:t>
            </a:r>
            <a:br>
              <a:rPr lang="de-DE" altLang="de-DE" dirty="0" smtClean="0"/>
            </a:br>
            <a:endParaRPr lang="de-DE" altLang="de-DE" dirty="0" smtClean="0"/>
          </a:p>
          <a:p>
            <a:pPr lvl="1"/>
            <a:r>
              <a:rPr lang="de-DE" altLang="de-DE" dirty="0" smtClean="0"/>
              <a:t>Informationsverlust durch unterlassene Dokumentation bzw. unerlaubte Kassation</a:t>
            </a:r>
            <a:br>
              <a:rPr lang="de-DE" altLang="de-DE" dirty="0" smtClean="0"/>
            </a:br>
            <a:endParaRPr lang="de-DE" altLang="de-DE" dirty="0" smtClean="0"/>
          </a:p>
          <a:p>
            <a:pPr lvl="1"/>
            <a:r>
              <a:rPr lang="de-DE" altLang="de-DE" dirty="0" smtClean="0"/>
              <a:t>Verwaltungshandeln wird intransparent und ineffektiv</a:t>
            </a:r>
          </a:p>
          <a:p>
            <a:pPr lvl="1"/>
            <a:endParaRPr lang="de-DE" altLang="de-DE" dirty="0" smtClean="0"/>
          </a:p>
        </p:txBody>
      </p:sp>
    </p:spTree>
    <p:extLst>
      <p:ext uri="{BB962C8B-B14F-4D97-AF65-F5344CB8AC3E}">
        <p14:creationId xmlns:p14="http://schemas.microsoft.com/office/powerpoint/2010/main" val="2826100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D098D-569E-444E-9A10-640A42772DB2}" type="slidenum">
              <a:rPr lang="de-DE" altLang="de-DE"/>
              <a:pPr/>
              <a:t>11</a:t>
            </a:fld>
            <a:r>
              <a:rPr lang="de-DE" altLang="de-DE" dirty="0"/>
              <a:t> | </a:t>
            </a:r>
            <a:r>
              <a:rPr lang="de-DE" altLang="de-DE" dirty="0" smtClean="0"/>
              <a:t>Universitätsarchiv: Schriftgutverwaltung</a:t>
            </a:r>
            <a:endParaRPr lang="de-DE" altLang="de-DE" dirty="0"/>
          </a:p>
        </p:txBody>
      </p:sp>
      <p:sp>
        <p:nvSpPr>
          <p:cNvPr id="46088" name="Rectangle 8"/>
          <p:cNvSpPr>
            <a:spLocks noGrp="1" noChangeArrowheads="1"/>
          </p:cNvSpPr>
          <p:nvPr>
            <p:ph type="title"/>
          </p:nvPr>
        </p:nvSpPr>
        <p:spPr>
          <a:xfrm>
            <a:off x="719138" y="1288018"/>
            <a:ext cx="7700962" cy="369332"/>
          </a:xfrm>
        </p:spPr>
        <p:txBody>
          <a:bodyPr/>
          <a:lstStyle/>
          <a:p>
            <a:r>
              <a:rPr lang="de-DE" altLang="de-DE" dirty="0" smtClean="0"/>
              <a:t>Probleme bei </a:t>
            </a:r>
            <a:r>
              <a:rPr lang="de-DE" altLang="de-DE" smtClean="0"/>
              <a:t>elektronischer Ablage</a:t>
            </a:r>
            <a:endParaRPr lang="de-DE" altLang="de-DE" dirty="0"/>
          </a:p>
        </p:txBody>
      </p:sp>
      <p:sp>
        <p:nvSpPr>
          <p:cNvPr id="46089" name="Rectangle 9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endParaRPr lang="de-DE" altLang="de-DE" dirty="0" smtClean="0"/>
          </a:p>
          <a:p>
            <a:pPr lvl="1"/>
            <a:r>
              <a:rPr lang="de-DE" altLang="de-DE" dirty="0" smtClean="0"/>
              <a:t>Dateien liegen in unterschiedlichen Formaten vor</a:t>
            </a:r>
          </a:p>
          <a:p>
            <a:pPr lvl="1"/>
            <a:endParaRPr lang="de-DE" altLang="de-DE" dirty="0" smtClean="0"/>
          </a:p>
          <a:p>
            <a:pPr lvl="1"/>
            <a:r>
              <a:rPr lang="de-DE" altLang="de-DE" dirty="0" smtClean="0"/>
              <a:t>Individuelle Benennung und Ablage von Dateien</a:t>
            </a:r>
            <a:br>
              <a:rPr lang="de-DE" altLang="de-DE" dirty="0" smtClean="0"/>
            </a:br>
            <a:endParaRPr lang="de-DE" altLang="de-DE" dirty="0" smtClean="0"/>
          </a:p>
          <a:p>
            <a:pPr lvl="1"/>
            <a:r>
              <a:rPr lang="de-DE" altLang="de-DE" dirty="0" smtClean="0"/>
              <a:t>Überschneidung von Informationen bei hybrider Aktenführung</a:t>
            </a:r>
            <a:br>
              <a:rPr lang="de-DE" altLang="de-DE" dirty="0" smtClean="0"/>
            </a:br>
            <a:endParaRPr lang="de-DE" altLang="de-DE" dirty="0" smtClean="0"/>
          </a:p>
          <a:p>
            <a:pPr lvl="1"/>
            <a:r>
              <a:rPr lang="de-DE" altLang="de-DE" dirty="0" smtClean="0"/>
              <a:t>Aufbewahrungsfristen werden nicht überwacht, vorschnelle Löschung von Dateien</a:t>
            </a:r>
          </a:p>
          <a:p>
            <a:pPr lvl="1"/>
            <a:endParaRPr lang="de-DE" altLang="de-DE" dirty="0" smtClean="0"/>
          </a:p>
        </p:txBody>
      </p:sp>
    </p:spTree>
    <p:extLst>
      <p:ext uri="{BB962C8B-B14F-4D97-AF65-F5344CB8AC3E}">
        <p14:creationId xmlns:p14="http://schemas.microsoft.com/office/powerpoint/2010/main" val="3790964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D098D-569E-444E-9A10-640A42772DB2}" type="slidenum">
              <a:rPr lang="de-DE" altLang="de-DE"/>
              <a:pPr/>
              <a:t>12</a:t>
            </a:fld>
            <a:r>
              <a:rPr lang="de-DE" altLang="de-DE" dirty="0"/>
              <a:t> </a:t>
            </a:r>
            <a:r>
              <a:rPr lang="de-DE" altLang="de-DE" dirty="0" smtClean="0"/>
              <a:t>Universitätsarchiv: Schriftgutverwaltung </a:t>
            </a:r>
            <a:endParaRPr lang="de-DE" altLang="de-DE" dirty="0"/>
          </a:p>
        </p:txBody>
      </p:sp>
      <p:sp>
        <p:nvSpPr>
          <p:cNvPr id="35855" name="Rectangle 15"/>
          <p:cNvSpPr>
            <a:spLocks noGrp="1" noChangeArrowheads="1"/>
          </p:cNvSpPr>
          <p:nvPr>
            <p:ph type="title"/>
          </p:nvPr>
        </p:nvSpPr>
        <p:spPr>
          <a:xfrm>
            <a:off x="719138" y="1288018"/>
            <a:ext cx="7700962" cy="369332"/>
          </a:xfrm>
        </p:spPr>
        <p:txBody>
          <a:bodyPr/>
          <a:lstStyle/>
          <a:p>
            <a:r>
              <a:rPr lang="de-DE" altLang="de-DE" dirty="0" smtClean="0"/>
              <a:t>Rahmenbedingungen und rechtliche Grundlagen</a:t>
            </a:r>
            <a:endParaRPr lang="de-DE" altLang="de-DE" dirty="0"/>
          </a:p>
        </p:txBody>
      </p:sp>
      <p:sp>
        <p:nvSpPr>
          <p:cNvPr id="35856" name="Rectangle 16"/>
          <p:cNvSpPr>
            <a:spLocks noGrp="1" noChangeArrowheads="1"/>
          </p:cNvSpPr>
          <p:nvPr>
            <p:ph type="body" idx="1"/>
          </p:nvPr>
        </p:nvSpPr>
        <p:spPr>
          <a:xfrm>
            <a:off x="719138" y="1798638"/>
            <a:ext cx="7700962" cy="45720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endParaRPr lang="de-DE" altLang="de-DE" dirty="0" smtClean="0"/>
          </a:p>
          <a:p>
            <a:pPr>
              <a:buFont typeface="Wingdings" panose="05000000000000000000" pitchFamily="2" charset="2"/>
              <a:buChar char="§"/>
            </a:pPr>
            <a:endParaRPr lang="de-DE" altLang="de-DE" dirty="0" smtClean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4899" y="2389267"/>
            <a:ext cx="3649830" cy="2409889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937071" y="2047954"/>
            <a:ext cx="341577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de-DE" dirty="0" smtClean="0"/>
              <a:t>grundsätzlich</a:t>
            </a:r>
            <a:br>
              <a:rPr lang="de-DE" dirty="0" smtClean="0"/>
            </a:br>
            <a:endParaRPr lang="de-DE" dirty="0" smtClean="0"/>
          </a:p>
          <a:p>
            <a:pPr marL="342900" indent="-342900">
              <a:buAutoNum type="arabicParenR"/>
            </a:pPr>
            <a:r>
              <a:rPr lang="de-DE" dirty="0" smtClean="0"/>
              <a:t>auf Bundesebene</a:t>
            </a:r>
            <a:br>
              <a:rPr lang="de-DE" dirty="0" smtClean="0"/>
            </a:br>
            <a:endParaRPr lang="de-DE" dirty="0" smtClean="0"/>
          </a:p>
          <a:p>
            <a:pPr marL="342900" indent="-342900">
              <a:buAutoNum type="arabicParenR"/>
            </a:pPr>
            <a:r>
              <a:rPr lang="de-DE" dirty="0" smtClean="0"/>
              <a:t>auf Landesebene</a:t>
            </a:r>
            <a:br>
              <a:rPr lang="de-DE" dirty="0" smtClean="0"/>
            </a:br>
            <a:endParaRPr lang="de-DE" dirty="0" smtClean="0"/>
          </a:p>
          <a:p>
            <a:pPr marL="342900" indent="-342900">
              <a:buAutoNum type="arabicParenR"/>
            </a:pPr>
            <a:r>
              <a:rPr lang="de-DE" dirty="0" smtClean="0"/>
              <a:t>an der Universität 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04192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D098D-569E-444E-9A10-640A42772DB2}" type="slidenum">
              <a:rPr lang="de-DE" altLang="de-DE"/>
              <a:pPr/>
              <a:t>13</a:t>
            </a:fld>
            <a:r>
              <a:rPr lang="de-DE" altLang="de-DE" dirty="0"/>
              <a:t> </a:t>
            </a:r>
            <a:r>
              <a:rPr lang="de-DE" altLang="de-DE" dirty="0" smtClean="0"/>
              <a:t>Universitätsarchiv: Schriftgutverwaltung </a:t>
            </a:r>
            <a:endParaRPr lang="de-DE" altLang="de-DE" dirty="0"/>
          </a:p>
        </p:txBody>
      </p:sp>
      <p:sp>
        <p:nvSpPr>
          <p:cNvPr id="35855" name="Rectangle 15"/>
          <p:cNvSpPr>
            <a:spLocks noGrp="1" noChangeArrowheads="1"/>
          </p:cNvSpPr>
          <p:nvPr>
            <p:ph type="title"/>
          </p:nvPr>
        </p:nvSpPr>
        <p:spPr>
          <a:xfrm>
            <a:off x="719138" y="1288018"/>
            <a:ext cx="7700962" cy="369332"/>
          </a:xfrm>
        </p:spPr>
        <p:txBody>
          <a:bodyPr/>
          <a:lstStyle/>
          <a:p>
            <a:r>
              <a:rPr lang="de-DE" altLang="de-DE" dirty="0" smtClean="0"/>
              <a:t>Grundsätzlich: DIN ISO 15489-1</a:t>
            </a:r>
            <a:endParaRPr lang="de-DE" altLang="de-DE" dirty="0"/>
          </a:p>
        </p:txBody>
      </p:sp>
      <p:sp>
        <p:nvSpPr>
          <p:cNvPr id="35856" name="Rectangle 16"/>
          <p:cNvSpPr>
            <a:spLocks noGrp="1" noChangeArrowheads="1"/>
          </p:cNvSpPr>
          <p:nvPr>
            <p:ph type="body" idx="1"/>
          </p:nvPr>
        </p:nvSpPr>
        <p:spPr>
          <a:xfrm>
            <a:off x="719138" y="1798638"/>
            <a:ext cx="7700962" cy="45720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endParaRPr lang="de-DE" altLang="de-DE" dirty="0" smtClean="0"/>
          </a:p>
          <a:p>
            <a:pPr>
              <a:buFont typeface="Wingdings" panose="05000000000000000000" pitchFamily="2" charset="2"/>
              <a:buChar char="§"/>
            </a:pPr>
            <a:endParaRPr lang="de-DE" altLang="de-DE" dirty="0" smtClean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866" y="1760210"/>
            <a:ext cx="6615613" cy="4202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691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D098D-569E-444E-9A10-640A42772DB2}" type="slidenum">
              <a:rPr lang="de-DE" altLang="de-DE"/>
              <a:pPr/>
              <a:t>14</a:t>
            </a:fld>
            <a:r>
              <a:rPr lang="de-DE" altLang="de-DE" dirty="0"/>
              <a:t> | </a:t>
            </a:r>
            <a:r>
              <a:rPr lang="de-DE" altLang="de-DE" dirty="0" smtClean="0"/>
              <a:t>Universitätsarchiv: Schriftgutverwaltung</a:t>
            </a:r>
            <a:endParaRPr lang="de-DE" altLang="de-DE" dirty="0"/>
          </a:p>
        </p:txBody>
      </p:sp>
      <p:sp>
        <p:nvSpPr>
          <p:cNvPr id="46088" name="Rectangle 8"/>
          <p:cNvSpPr>
            <a:spLocks noGrp="1" noChangeArrowheads="1"/>
          </p:cNvSpPr>
          <p:nvPr>
            <p:ph type="title"/>
          </p:nvPr>
        </p:nvSpPr>
        <p:spPr>
          <a:xfrm>
            <a:off x="719138" y="1288018"/>
            <a:ext cx="7700962" cy="369332"/>
          </a:xfrm>
        </p:spPr>
        <p:txBody>
          <a:bodyPr/>
          <a:lstStyle/>
          <a:p>
            <a:r>
              <a:rPr lang="de-DE" altLang="de-DE" dirty="0" smtClean="0"/>
              <a:t>Grundsätze</a:t>
            </a:r>
            <a:endParaRPr lang="de-DE" altLang="de-DE" dirty="0"/>
          </a:p>
        </p:txBody>
      </p:sp>
      <p:sp>
        <p:nvSpPr>
          <p:cNvPr id="46089" name="Rectangle 9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Symbol" panose="05050102010706020507" pitchFamily="18" charset="2"/>
              <a:buChar char="-"/>
            </a:pPr>
            <a:r>
              <a:rPr lang="de-DE" dirty="0" smtClean="0"/>
              <a:t> Schriftgutverwaltung = Führungsaufgabe</a:t>
            </a:r>
          </a:p>
          <a:p>
            <a:pPr>
              <a:buFont typeface="Symbol" panose="05050102010706020507" pitchFamily="18" charset="2"/>
              <a:buChar char="-"/>
            </a:pPr>
            <a:endParaRPr lang="de-DE" dirty="0" smtClean="0"/>
          </a:p>
          <a:p>
            <a:pPr>
              <a:buFont typeface="Symbol" panose="05050102010706020507" pitchFamily="18" charset="2"/>
              <a:buChar char="-"/>
            </a:pPr>
            <a:r>
              <a:rPr lang="de-DE" dirty="0" smtClean="0"/>
              <a:t>funktionierende Schriftgutverwaltung sichert </a:t>
            </a:r>
            <a:r>
              <a:rPr lang="de-DE" dirty="0"/>
              <a:t>die Erhaltung von </a:t>
            </a:r>
            <a:endParaRPr lang="de-DE" dirty="0" smtClean="0"/>
          </a:p>
          <a:p>
            <a:pPr lvl="1">
              <a:buFont typeface="Symbol" panose="05050102010706020507" pitchFamily="18" charset="2"/>
              <a:buChar char="-"/>
            </a:pPr>
            <a:r>
              <a:rPr lang="de-DE" b="1" dirty="0" smtClean="0"/>
              <a:t>Authentizität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b="1" dirty="0" smtClean="0"/>
              <a:t>Integrität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b="1" dirty="0" smtClean="0"/>
              <a:t>Zuverlässigkeit 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b="1" dirty="0" smtClean="0"/>
              <a:t>Benutzbarkeit </a:t>
            </a:r>
            <a:r>
              <a:rPr lang="de-DE" b="1" dirty="0"/>
              <a:t>von </a:t>
            </a:r>
            <a:r>
              <a:rPr lang="de-DE" b="1" dirty="0" smtClean="0"/>
              <a:t>Unterlagen</a:t>
            </a:r>
          </a:p>
          <a:p>
            <a:pPr lvl="1">
              <a:buFont typeface="Symbol" panose="05050102010706020507" pitchFamily="18" charset="2"/>
              <a:buChar char="-"/>
            </a:pPr>
            <a:endParaRPr lang="de-DE" dirty="0"/>
          </a:p>
          <a:p>
            <a:pPr>
              <a:buFont typeface="Symbol" panose="05050102010706020507" pitchFamily="18" charset="2"/>
              <a:buChar char="-"/>
            </a:pPr>
            <a:r>
              <a:rPr lang="de-DE" dirty="0" smtClean="0"/>
              <a:t>essentieller Sinn und Zweck von Schriftgutverwaltung ist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 smtClean="0"/>
              <a:t>die </a:t>
            </a:r>
            <a:r>
              <a:rPr lang="de-DE" dirty="0"/>
              <a:t>jederzeit gewährleistete Wiederauffindbarkeit von </a:t>
            </a:r>
            <a:r>
              <a:rPr lang="de-DE" dirty="0" smtClean="0"/>
              <a:t>Geschäftsfällen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 smtClean="0"/>
              <a:t>die </a:t>
            </a:r>
            <a:r>
              <a:rPr lang="de-DE" dirty="0"/>
              <a:t>Sichtbarkeit von deren jeweiligem </a:t>
            </a:r>
            <a:r>
              <a:rPr lang="de-DE" dirty="0" smtClean="0"/>
              <a:t>Bearbeitungsstand </a:t>
            </a:r>
            <a:br>
              <a:rPr lang="de-DE" dirty="0" smtClean="0"/>
            </a:br>
            <a:r>
              <a:rPr lang="de-DE" dirty="0" smtClean="0"/>
              <a:t>= </a:t>
            </a:r>
            <a:r>
              <a:rPr lang="de-DE" b="1" dirty="0" smtClean="0"/>
              <a:t>Nachvollziehbarkeit</a:t>
            </a:r>
            <a:r>
              <a:rPr lang="de-DE" b="1" dirty="0"/>
              <a:t>, </a:t>
            </a:r>
            <a:r>
              <a:rPr lang="de-DE" b="1" dirty="0" smtClean="0"/>
              <a:t>Rechtssicherheit</a:t>
            </a:r>
            <a:endParaRPr lang="de-DE" b="1" dirty="0"/>
          </a:p>
          <a:p>
            <a:pPr lvl="1"/>
            <a:endParaRPr lang="de-DE" altLang="de-DE" dirty="0" smtClean="0"/>
          </a:p>
        </p:txBody>
      </p:sp>
    </p:spTree>
    <p:extLst>
      <p:ext uri="{BB962C8B-B14F-4D97-AF65-F5344CB8AC3E}">
        <p14:creationId xmlns:p14="http://schemas.microsoft.com/office/powerpoint/2010/main" val="1740398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D098D-569E-444E-9A10-640A42772DB2}" type="slidenum">
              <a:rPr lang="de-DE" altLang="de-DE"/>
              <a:pPr/>
              <a:t>15</a:t>
            </a:fld>
            <a:r>
              <a:rPr lang="de-DE" altLang="de-DE" dirty="0"/>
              <a:t> | </a:t>
            </a:r>
            <a:r>
              <a:rPr lang="de-DE" altLang="de-DE" dirty="0" smtClean="0"/>
              <a:t>Universitätsarchiv: Schriftgutverwaltung</a:t>
            </a:r>
            <a:endParaRPr lang="de-DE" altLang="de-DE" dirty="0"/>
          </a:p>
        </p:txBody>
      </p:sp>
      <p:sp>
        <p:nvSpPr>
          <p:cNvPr id="46088" name="Rectangle 8"/>
          <p:cNvSpPr>
            <a:spLocks noGrp="1" noChangeArrowheads="1"/>
          </p:cNvSpPr>
          <p:nvPr>
            <p:ph type="title"/>
          </p:nvPr>
        </p:nvSpPr>
        <p:spPr>
          <a:xfrm>
            <a:off x="719138" y="1288018"/>
            <a:ext cx="7700962" cy="369332"/>
          </a:xfrm>
        </p:spPr>
        <p:txBody>
          <a:bodyPr/>
          <a:lstStyle/>
          <a:p>
            <a:r>
              <a:rPr lang="de-DE" altLang="de-DE" dirty="0" smtClean="0"/>
              <a:t>Bundesebene</a:t>
            </a:r>
            <a:endParaRPr lang="de-DE" altLang="de-DE" dirty="0"/>
          </a:p>
        </p:txBody>
      </p:sp>
      <p:sp>
        <p:nvSpPr>
          <p:cNvPr id="46089" name="Rectangle 9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Symbol" panose="05050102010706020507" pitchFamily="18" charset="2"/>
              <a:buChar char="-"/>
            </a:pPr>
            <a:r>
              <a:rPr lang="de-DE" dirty="0" smtClean="0"/>
              <a:t> Grundgesetz: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sz="1800" dirty="0" smtClean="0"/>
              <a:t>Art. 3 Abs. 1: Sicherstellung der Gleichbehandlung gleicher Vorgänge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sz="1800" dirty="0" smtClean="0"/>
              <a:t>Art. 20 Abs.3: Gebot der Aktenmäßigkeit und Transparenz des Verwaltungshandelns</a:t>
            </a:r>
            <a:br>
              <a:rPr lang="de-DE" sz="1800" dirty="0" smtClean="0"/>
            </a:br>
            <a:endParaRPr lang="de-DE" dirty="0" smtClean="0"/>
          </a:p>
          <a:p>
            <a:pPr>
              <a:buFont typeface="Symbol" panose="05050102010706020507" pitchFamily="18" charset="2"/>
              <a:buChar char="-"/>
            </a:pPr>
            <a:r>
              <a:rPr lang="de-DE" dirty="0" smtClean="0"/>
              <a:t>Bürgerliches Gesetzbuch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sz="1800" dirty="0" smtClean="0"/>
              <a:t>§ 858 Abs.1: Straftatbestand der unerlaubten Entwendung von Unterlagen fremden Eigentums (Verbotene Eigenmacht)</a:t>
            </a:r>
            <a:endParaRPr lang="de-DE" sz="1800" dirty="0"/>
          </a:p>
          <a:p>
            <a:pPr lvl="1">
              <a:buFont typeface="Symbol" panose="05050102010706020507" pitchFamily="18" charset="2"/>
              <a:buChar char="-"/>
            </a:pPr>
            <a:endParaRPr lang="de-DE" dirty="0"/>
          </a:p>
          <a:p>
            <a:pPr>
              <a:buFont typeface="Symbol" panose="05050102010706020507" pitchFamily="18" charset="2"/>
              <a:buChar char="-"/>
            </a:pPr>
            <a:r>
              <a:rPr lang="de-DE" dirty="0" smtClean="0"/>
              <a:t>Strafgesetzbuch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sz="1800" dirty="0" smtClean="0"/>
              <a:t>Art. 133 Abs.1: Straftatbestand der unerlaubten Entwendung und Vernichtung von dienstlichen Unterlagen (Verwahrungsbruch)</a:t>
            </a:r>
            <a:endParaRPr lang="de-DE" altLang="de-DE" dirty="0" smtClean="0"/>
          </a:p>
        </p:txBody>
      </p:sp>
    </p:spTree>
    <p:extLst>
      <p:ext uri="{BB962C8B-B14F-4D97-AF65-F5344CB8AC3E}">
        <p14:creationId xmlns:p14="http://schemas.microsoft.com/office/powerpoint/2010/main" val="521232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D098D-569E-444E-9A10-640A42772DB2}" type="slidenum">
              <a:rPr lang="de-DE" altLang="de-DE"/>
              <a:pPr/>
              <a:t>16</a:t>
            </a:fld>
            <a:r>
              <a:rPr lang="de-DE" altLang="de-DE" dirty="0"/>
              <a:t> | </a:t>
            </a:r>
            <a:r>
              <a:rPr lang="de-DE" altLang="de-DE" dirty="0" smtClean="0"/>
              <a:t>Universitätsarchiv: Schriftgutverwaltung</a:t>
            </a:r>
            <a:endParaRPr lang="de-DE" altLang="de-DE" dirty="0"/>
          </a:p>
        </p:txBody>
      </p:sp>
      <p:sp>
        <p:nvSpPr>
          <p:cNvPr id="46088" name="Rectangle 8"/>
          <p:cNvSpPr>
            <a:spLocks noGrp="1" noChangeArrowheads="1"/>
          </p:cNvSpPr>
          <p:nvPr>
            <p:ph type="title"/>
          </p:nvPr>
        </p:nvSpPr>
        <p:spPr>
          <a:xfrm>
            <a:off x="719138" y="1103352"/>
            <a:ext cx="7700962" cy="369332"/>
          </a:xfrm>
        </p:spPr>
        <p:txBody>
          <a:bodyPr/>
          <a:lstStyle/>
          <a:p>
            <a:r>
              <a:rPr lang="de-DE" altLang="de-DE" dirty="0" smtClean="0"/>
              <a:t>Landesebene</a:t>
            </a:r>
            <a:endParaRPr lang="de-DE" altLang="de-DE" dirty="0"/>
          </a:p>
        </p:txBody>
      </p:sp>
      <p:sp>
        <p:nvSpPr>
          <p:cNvPr id="46089" name="Rectangle 9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Symbol" panose="05050102010706020507" pitchFamily="18" charset="2"/>
              <a:buChar char="-"/>
            </a:pPr>
            <a:r>
              <a:rPr lang="de-DE" dirty="0" smtClean="0"/>
              <a:t> Archivgesetz: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sz="1800" dirty="0" smtClean="0"/>
              <a:t>§ 3 Abs.1: Abgabepflicht für aktenführende Stellen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sz="1800" dirty="0" smtClean="0"/>
              <a:t>§ 3 Abs.2: Unterlagen dürfen nur mit Zustimmung des Archivs vernichtet werden</a:t>
            </a:r>
            <a:br>
              <a:rPr lang="de-DE" sz="1800" dirty="0" smtClean="0"/>
            </a:br>
            <a:endParaRPr lang="de-DE" dirty="0" smtClean="0"/>
          </a:p>
          <a:p>
            <a:pPr>
              <a:buFont typeface="Symbol" panose="05050102010706020507" pitchFamily="18" charset="2"/>
              <a:buChar char="-"/>
            </a:pPr>
            <a:r>
              <a:rPr lang="de-DE" dirty="0" smtClean="0"/>
              <a:t>Datenschutzgesetz: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sz="1800" dirty="0" smtClean="0"/>
              <a:t>§ 14 Abs.5: Löschung personenbezogener Daten erst nach Anbietung an das Archiv</a:t>
            </a:r>
            <a:endParaRPr lang="de-DE" sz="1800" dirty="0"/>
          </a:p>
          <a:p>
            <a:pPr lvl="1">
              <a:buFont typeface="Symbol" panose="05050102010706020507" pitchFamily="18" charset="2"/>
              <a:buChar char="-"/>
            </a:pPr>
            <a:endParaRPr lang="de-DE" dirty="0"/>
          </a:p>
          <a:p>
            <a:pPr>
              <a:buFont typeface="Symbol" panose="05050102010706020507" pitchFamily="18" charset="2"/>
              <a:buChar char="-"/>
            </a:pPr>
            <a:r>
              <a:rPr lang="de-DE" dirty="0" smtClean="0"/>
              <a:t>Informationsfreiheitsgesetz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sz="1800" dirty="0" smtClean="0"/>
              <a:t>§1 Abs.1: Freier Zugang zu amtlichen Informationen</a:t>
            </a:r>
          </a:p>
          <a:p>
            <a:pPr lvl="1">
              <a:buFont typeface="Symbol" panose="05050102010706020507" pitchFamily="18" charset="2"/>
              <a:buChar char="-"/>
            </a:pPr>
            <a:endParaRPr lang="de-DE" altLang="de-DE" sz="1800" dirty="0"/>
          </a:p>
          <a:p>
            <a:pPr>
              <a:buFont typeface="Symbol" panose="05050102010706020507" pitchFamily="18" charset="2"/>
              <a:buChar char="-"/>
            </a:pPr>
            <a:r>
              <a:rPr lang="de-DE" altLang="de-DE" dirty="0" smtClean="0"/>
              <a:t>Verwaltungsverfahrensgesetz: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altLang="de-DE" sz="1800" dirty="0" smtClean="0"/>
              <a:t>§ 29 Abs.1: Anspruch auf Akteneinsicht der Beteiligten</a:t>
            </a:r>
          </a:p>
        </p:txBody>
      </p:sp>
    </p:spTree>
    <p:extLst>
      <p:ext uri="{BB962C8B-B14F-4D97-AF65-F5344CB8AC3E}">
        <p14:creationId xmlns:p14="http://schemas.microsoft.com/office/powerpoint/2010/main" val="717524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D098D-569E-444E-9A10-640A42772DB2}" type="slidenum">
              <a:rPr lang="de-DE" altLang="de-DE"/>
              <a:pPr/>
              <a:t>17</a:t>
            </a:fld>
            <a:r>
              <a:rPr lang="de-DE" altLang="de-DE" dirty="0"/>
              <a:t> | </a:t>
            </a:r>
            <a:r>
              <a:rPr lang="de-DE" altLang="de-DE" dirty="0" smtClean="0"/>
              <a:t>Universitätsarchiv: Schriftgutverwaltung</a:t>
            </a:r>
            <a:endParaRPr lang="de-DE" altLang="de-DE" dirty="0"/>
          </a:p>
        </p:txBody>
      </p:sp>
      <p:sp>
        <p:nvSpPr>
          <p:cNvPr id="46088" name="Rectangle 8"/>
          <p:cNvSpPr>
            <a:spLocks noGrp="1" noChangeArrowheads="1"/>
          </p:cNvSpPr>
          <p:nvPr>
            <p:ph type="title"/>
          </p:nvPr>
        </p:nvSpPr>
        <p:spPr>
          <a:xfrm>
            <a:off x="719138" y="1103352"/>
            <a:ext cx="7700962" cy="369332"/>
          </a:xfrm>
        </p:spPr>
        <p:txBody>
          <a:bodyPr/>
          <a:lstStyle/>
          <a:p>
            <a:r>
              <a:rPr lang="de-DE" altLang="de-DE" dirty="0" smtClean="0"/>
              <a:t>Universität</a:t>
            </a:r>
            <a:endParaRPr lang="de-DE" altLang="de-DE" dirty="0"/>
          </a:p>
        </p:txBody>
      </p:sp>
      <p:sp>
        <p:nvSpPr>
          <p:cNvPr id="46089" name="Rectangle 9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Symbol" panose="05050102010706020507" pitchFamily="18" charset="2"/>
              <a:buChar char="-"/>
            </a:pPr>
            <a:r>
              <a:rPr lang="de-DE" dirty="0" smtClean="0"/>
              <a:t> Dienst- und Geschäftsordnung der Zentralen Verwaltung vom 26.Mai 2008: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sz="1800" dirty="0" smtClean="0"/>
              <a:t>als Anregung für die Erarbeitung fakultätsinterner Regelungen   </a:t>
            </a:r>
          </a:p>
          <a:p>
            <a:pPr lvl="1">
              <a:buFont typeface="Symbol" panose="05050102010706020507" pitchFamily="18" charset="2"/>
              <a:buChar char="-"/>
            </a:pPr>
            <a:endParaRPr lang="de-DE" dirty="0" smtClean="0"/>
          </a:p>
          <a:p>
            <a:pPr>
              <a:buFont typeface="Symbol" panose="05050102010706020507" pitchFamily="18" charset="2"/>
              <a:buChar char="-"/>
            </a:pPr>
            <a:r>
              <a:rPr lang="de-DE" dirty="0" err="1" smtClean="0"/>
              <a:t>Registraturordnung</a:t>
            </a:r>
            <a:r>
              <a:rPr lang="de-DE" dirty="0" smtClean="0"/>
              <a:t> (Handbuch der Verwaltung, Universität Tübingen, Teil VI)</a:t>
            </a:r>
            <a:br>
              <a:rPr lang="de-DE" dirty="0" smtClean="0"/>
            </a:br>
            <a:endParaRPr lang="de-DE" dirty="0" smtClean="0"/>
          </a:p>
          <a:p>
            <a:pPr>
              <a:buFont typeface="Symbol" panose="05050102010706020507" pitchFamily="18" charset="2"/>
              <a:buChar char="-"/>
            </a:pPr>
            <a:r>
              <a:rPr lang="de-DE" dirty="0" smtClean="0"/>
              <a:t>Satzung des Universitätsarchivs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sz="1800" dirty="0" smtClean="0"/>
              <a:t>§ 2 Abs.1: Archivanbietung nicht mehr benötigter Unterlagen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sz="1800" dirty="0" smtClean="0"/>
              <a:t>§ 2 Abs.3: Vernichtung von Unterlagen nur mit vorheriger Zustimmung des Archivs</a:t>
            </a:r>
          </a:p>
          <a:p>
            <a:pPr lvl="1">
              <a:buFont typeface="Symbol" panose="05050102010706020507" pitchFamily="18" charset="2"/>
              <a:buChar char="-"/>
            </a:pPr>
            <a:endParaRPr lang="de-DE" altLang="de-DE" sz="1800" dirty="0"/>
          </a:p>
        </p:txBody>
      </p:sp>
    </p:spTree>
    <p:extLst>
      <p:ext uri="{BB962C8B-B14F-4D97-AF65-F5344CB8AC3E}">
        <p14:creationId xmlns:p14="http://schemas.microsoft.com/office/powerpoint/2010/main" val="387166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D098D-569E-444E-9A10-640A42772DB2}" type="slidenum">
              <a:rPr lang="de-DE" altLang="de-DE"/>
              <a:pPr/>
              <a:t>18</a:t>
            </a:fld>
            <a:r>
              <a:rPr lang="de-DE" altLang="de-DE" dirty="0"/>
              <a:t> </a:t>
            </a:r>
            <a:r>
              <a:rPr lang="de-DE" altLang="de-DE" dirty="0" smtClean="0"/>
              <a:t>Universitätsarchiv: Aussonderung </a:t>
            </a:r>
            <a:endParaRPr lang="de-DE" altLang="de-DE" dirty="0"/>
          </a:p>
        </p:txBody>
      </p:sp>
      <p:sp>
        <p:nvSpPr>
          <p:cNvPr id="35855" name="Rectangle 15"/>
          <p:cNvSpPr>
            <a:spLocks noGrp="1" noChangeArrowheads="1"/>
          </p:cNvSpPr>
          <p:nvPr>
            <p:ph type="title"/>
          </p:nvPr>
        </p:nvSpPr>
        <p:spPr>
          <a:xfrm>
            <a:off x="719138" y="1288018"/>
            <a:ext cx="7700962" cy="369332"/>
          </a:xfrm>
        </p:spPr>
        <p:txBody>
          <a:bodyPr/>
          <a:lstStyle/>
          <a:p>
            <a:r>
              <a:rPr lang="de-DE" altLang="de-DE" dirty="0" smtClean="0"/>
              <a:t>Analoge und digitale Aktenablage</a:t>
            </a:r>
            <a:endParaRPr lang="de-DE" altLang="de-DE" dirty="0"/>
          </a:p>
        </p:txBody>
      </p:sp>
      <p:sp>
        <p:nvSpPr>
          <p:cNvPr id="35856" name="Rectangle 16"/>
          <p:cNvSpPr>
            <a:spLocks noGrp="1" noChangeArrowheads="1"/>
          </p:cNvSpPr>
          <p:nvPr>
            <p:ph type="body" idx="1"/>
          </p:nvPr>
        </p:nvSpPr>
        <p:spPr>
          <a:xfrm>
            <a:off x="719138" y="1798638"/>
            <a:ext cx="7700962" cy="45720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endParaRPr lang="de-DE" altLang="de-DE" dirty="0" smtClean="0"/>
          </a:p>
          <a:p>
            <a:pPr>
              <a:buFont typeface="Wingdings" panose="05000000000000000000" pitchFamily="2" charset="2"/>
              <a:buChar char="§"/>
            </a:pPr>
            <a:endParaRPr lang="de-DE" altLang="de-DE" dirty="0" smtClean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3379" y="2073301"/>
            <a:ext cx="5048250" cy="3467100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1602089" y="5342817"/>
            <a:ext cx="60153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/>
              <a:t>Quelle: Akte, Vorgang und Vermerk. Ein kurzer Leitfaden zur Vorgangsbearbeitung und Schriftgutverwaltung, Mannheim </a:t>
            </a:r>
            <a:r>
              <a:rPr lang="de-DE" sz="800" dirty="0" smtClean="0"/>
              <a:t>2018, S. 12.</a:t>
            </a:r>
            <a:endParaRPr lang="de-DE" sz="800" dirty="0"/>
          </a:p>
        </p:txBody>
      </p:sp>
    </p:spTree>
    <p:extLst>
      <p:ext uri="{BB962C8B-B14F-4D97-AF65-F5344CB8AC3E}">
        <p14:creationId xmlns:p14="http://schemas.microsoft.com/office/powerpoint/2010/main" val="1913495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D098D-569E-444E-9A10-640A42772DB2}" type="slidenum">
              <a:rPr lang="de-DE" altLang="de-DE"/>
              <a:pPr/>
              <a:t>19</a:t>
            </a:fld>
            <a:r>
              <a:rPr lang="de-DE" altLang="de-DE" dirty="0"/>
              <a:t> | </a:t>
            </a:r>
            <a:r>
              <a:rPr lang="de-DE" altLang="de-DE" dirty="0" smtClean="0"/>
              <a:t>Universitätsarchiv: Schriftgutverwaltung</a:t>
            </a:r>
            <a:endParaRPr lang="de-DE" altLang="de-DE" dirty="0"/>
          </a:p>
        </p:txBody>
      </p:sp>
      <p:sp>
        <p:nvSpPr>
          <p:cNvPr id="46088" name="Rectangle 8"/>
          <p:cNvSpPr>
            <a:spLocks noGrp="1" noChangeArrowheads="1"/>
          </p:cNvSpPr>
          <p:nvPr>
            <p:ph type="title"/>
          </p:nvPr>
        </p:nvSpPr>
        <p:spPr>
          <a:xfrm>
            <a:off x="719138" y="1288018"/>
            <a:ext cx="7700962" cy="369332"/>
          </a:xfrm>
        </p:spPr>
        <p:txBody>
          <a:bodyPr/>
          <a:lstStyle/>
          <a:p>
            <a:r>
              <a:rPr lang="de-DE" altLang="de-DE" dirty="0" smtClean="0"/>
              <a:t>Grundsätzlich</a:t>
            </a:r>
            <a:endParaRPr lang="de-DE" altLang="de-DE" dirty="0"/>
          </a:p>
        </p:txBody>
      </p:sp>
      <p:sp>
        <p:nvSpPr>
          <p:cNvPr id="46089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778374" y="2040397"/>
            <a:ext cx="7646489" cy="4085766"/>
          </a:xfrm>
        </p:spPr>
        <p:txBody>
          <a:bodyPr/>
          <a:lstStyle/>
          <a:p>
            <a:pPr>
              <a:buFontTx/>
              <a:buChar char="-"/>
            </a:pPr>
            <a:r>
              <a:rPr lang="de-DE" altLang="de-DE" dirty="0" smtClean="0"/>
              <a:t>die Aktenablage sollte selbsterklärend und für Außenstehende nachvollziehbar und verständlich sein</a:t>
            </a:r>
            <a:br>
              <a:rPr lang="de-DE" altLang="de-DE" dirty="0" smtClean="0"/>
            </a:br>
            <a:endParaRPr lang="de-DE" altLang="de-DE" dirty="0" smtClean="0"/>
          </a:p>
          <a:p>
            <a:pPr>
              <a:buFontTx/>
              <a:buChar char="-"/>
            </a:pPr>
            <a:r>
              <a:rPr lang="de-DE" altLang="de-DE" dirty="0" smtClean="0"/>
              <a:t>Verwendung von Ordnungs- bzw. </a:t>
            </a:r>
            <a:r>
              <a:rPr lang="de-DE" altLang="de-DE" dirty="0" err="1" smtClean="0"/>
              <a:t>Findmitteln</a:t>
            </a:r>
            <a:r>
              <a:rPr lang="de-DE" altLang="de-DE" dirty="0" smtClean="0"/>
              <a:t> (Aktenplan, </a:t>
            </a:r>
          </a:p>
          <a:p>
            <a:pPr marL="0" indent="0">
              <a:buNone/>
            </a:pPr>
            <a:r>
              <a:rPr lang="de-DE" altLang="de-DE" dirty="0" smtClean="0"/>
              <a:t>-zeichen, -verzeichnis)</a:t>
            </a:r>
          </a:p>
          <a:p>
            <a:pPr>
              <a:buFontTx/>
              <a:buChar char="-"/>
            </a:pPr>
            <a:endParaRPr lang="de-DE" altLang="de-DE" dirty="0" smtClean="0"/>
          </a:p>
          <a:p>
            <a:pPr>
              <a:buFontTx/>
              <a:buChar char="-"/>
            </a:pPr>
            <a:r>
              <a:rPr lang="de-DE" altLang="de-DE" dirty="0" smtClean="0"/>
              <a:t>Analoge und digitale Ablage sollten nach dem gleichen Gliederungsprinzip angelegt sein</a:t>
            </a:r>
            <a:br>
              <a:rPr lang="de-DE" altLang="de-DE" dirty="0" smtClean="0"/>
            </a:br>
            <a:endParaRPr lang="de-DE" altLang="de-DE" dirty="0" smtClean="0"/>
          </a:p>
          <a:p>
            <a:pPr>
              <a:buFontTx/>
              <a:buChar char="-"/>
            </a:pPr>
            <a:r>
              <a:rPr lang="de-DE" altLang="de-DE" dirty="0" smtClean="0"/>
              <a:t>Hybride Ablage sollte vermieden werden</a:t>
            </a:r>
            <a:br>
              <a:rPr lang="de-DE" altLang="de-DE" dirty="0" smtClean="0"/>
            </a:br>
            <a:endParaRPr lang="de-DE" altLang="de-DE" dirty="0" smtClean="0"/>
          </a:p>
          <a:p>
            <a:pPr>
              <a:buFontTx/>
              <a:buChar char="-"/>
            </a:pPr>
            <a:endParaRPr lang="de-DE" altLang="de-DE" dirty="0" smtClean="0"/>
          </a:p>
          <a:p>
            <a:pPr>
              <a:buFontTx/>
              <a:buChar char="-"/>
            </a:pPr>
            <a:endParaRPr lang="de-DE" altLang="de-DE" dirty="0" smtClean="0"/>
          </a:p>
          <a:p>
            <a:pPr>
              <a:buFontTx/>
              <a:buChar char="-"/>
            </a:pPr>
            <a:endParaRPr lang="de-DE" altLang="de-DE" dirty="0" smtClean="0"/>
          </a:p>
          <a:p>
            <a:pPr>
              <a:buFontTx/>
              <a:buChar char="-"/>
            </a:pPr>
            <a:endParaRPr lang="de-DE" altLang="de-DE" dirty="0" smtClean="0"/>
          </a:p>
          <a:p>
            <a:pPr>
              <a:buFontTx/>
              <a:buChar char="-"/>
            </a:pPr>
            <a:endParaRPr lang="de-DE" altLang="de-DE" dirty="0" smtClean="0"/>
          </a:p>
          <a:p>
            <a:pPr>
              <a:buFontTx/>
              <a:buChar char="-"/>
            </a:pPr>
            <a:endParaRPr lang="de-DE" altLang="de-DE" dirty="0" smtClean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0537" y="4617434"/>
            <a:ext cx="2479563" cy="150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93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D098D-569E-444E-9A10-640A42772DB2}" type="slidenum">
              <a:rPr lang="de-DE" altLang="de-DE"/>
              <a:pPr/>
              <a:t>2</a:t>
            </a:fld>
            <a:r>
              <a:rPr lang="de-DE" altLang="de-DE" dirty="0"/>
              <a:t> | </a:t>
            </a:r>
            <a:r>
              <a:rPr lang="de-DE" altLang="de-DE" dirty="0" smtClean="0"/>
              <a:t>Universitätsarchiv: Schriftgutverwaltung</a:t>
            </a:r>
            <a:endParaRPr lang="de-DE" altLang="de-DE" dirty="0"/>
          </a:p>
        </p:txBody>
      </p:sp>
      <p:pic>
        <p:nvPicPr>
          <p:cNvPr id="6" name="Grafik 5" descr="Bildergebnis für ausleihe von akten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1537" y="905459"/>
            <a:ext cx="4603362" cy="5005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D098D-569E-444E-9A10-640A42772DB2}" type="slidenum">
              <a:rPr lang="de-DE" altLang="de-DE"/>
              <a:pPr/>
              <a:t>20</a:t>
            </a:fld>
            <a:r>
              <a:rPr lang="de-DE" altLang="de-DE" dirty="0"/>
              <a:t> | </a:t>
            </a:r>
            <a:r>
              <a:rPr lang="de-DE" altLang="de-DE" dirty="0" smtClean="0"/>
              <a:t>Universitätsarchiv: Schriftgutverwaltung</a:t>
            </a:r>
            <a:endParaRPr lang="de-DE" altLang="de-DE" dirty="0"/>
          </a:p>
        </p:txBody>
      </p:sp>
      <p:sp>
        <p:nvSpPr>
          <p:cNvPr id="46088" name="Rectangle 8"/>
          <p:cNvSpPr>
            <a:spLocks noGrp="1" noChangeArrowheads="1"/>
          </p:cNvSpPr>
          <p:nvPr>
            <p:ph type="title"/>
          </p:nvPr>
        </p:nvSpPr>
        <p:spPr>
          <a:xfrm>
            <a:off x="719138" y="1288018"/>
            <a:ext cx="7700962" cy="369332"/>
          </a:xfrm>
        </p:spPr>
        <p:txBody>
          <a:bodyPr/>
          <a:lstStyle/>
          <a:p>
            <a:r>
              <a:rPr lang="de-DE" altLang="de-DE" dirty="0" smtClean="0"/>
              <a:t>Aktenplan</a:t>
            </a:r>
            <a:endParaRPr lang="de-DE" altLang="de-DE" dirty="0"/>
          </a:p>
        </p:txBody>
      </p:sp>
      <p:sp>
        <p:nvSpPr>
          <p:cNvPr id="46089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778374" y="2040397"/>
            <a:ext cx="7646489" cy="4085766"/>
          </a:xfrm>
        </p:spPr>
        <p:txBody>
          <a:bodyPr/>
          <a:lstStyle/>
          <a:p>
            <a:pPr>
              <a:buFontTx/>
              <a:buChar char="-"/>
            </a:pPr>
            <a:r>
              <a:rPr lang="de-DE" altLang="de-DE" dirty="0" smtClean="0"/>
              <a:t>vorausschauend angelegt</a:t>
            </a:r>
          </a:p>
          <a:p>
            <a:pPr>
              <a:buFontTx/>
              <a:buChar char="-"/>
            </a:pPr>
            <a:endParaRPr lang="de-DE" altLang="de-DE" dirty="0" smtClean="0"/>
          </a:p>
          <a:p>
            <a:pPr>
              <a:buFontTx/>
              <a:buChar char="-"/>
            </a:pPr>
            <a:r>
              <a:rPr lang="de-DE" altLang="de-DE" dirty="0" smtClean="0"/>
              <a:t>Mehrstufiges und gegliedertes Schema zur Strukturierung eines Aktenbestandes</a:t>
            </a:r>
          </a:p>
          <a:p>
            <a:pPr>
              <a:buFontTx/>
              <a:buChar char="-"/>
            </a:pPr>
            <a:endParaRPr lang="de-DE" altLang="de-DE" dirty="0" smtClean="0"/>
          </a:p>
          <a:p>
            <a:pPr>
              <a:buFontTx/>
              <a:buChar char="-"/>
            </a:pPr>
            <a:r>
              <a:rPr lang="de-DE" altLang="de-DE" dirty="0" smtClean="0"/>
              <a:t>Basis des Aktenplanes sind die Aufgaben der Organisations-einheit</a:t>
            </a:r>
            <a:br>
              <a:rPr lang="de-DE" altLang="de-DE" dirty="0" smtClean="0"/>
            </a:br>
            <a:endParaRPr lang="de-DE" altLang="de-DE" dirty="0" smtClean="0"/>
          </a:p>
          <a:p>
            <a:pPr>
              <a:buFontTx/>
              <a:buChar char="-"/>
            </a:pPr>
            <a:r>
              <a:rPr lang="de-DE" altLang="de-DE" dirty="0" smtClean="0"/>
              <a:t>Vorlage: Rahmenaktenplan für die Fachbereichsdekanate; kann an die Bedürfnisse der Organisationseinheit angepasst werden</a:t>
            </a:r>
          </a:p>
          <a:p>
            <a:pPr>
              <a:buFontTx/>
              <a:buChar char="-"/>
            </a:pPr>
            <a:endParaRPr lang="de-DE" altLang="de-DE" dirty="0" smtClean="0"/>
          </a:p>
          <a:p>
            <a:pPr>
              <a:buFontTx/>
              <a:buChar char="-"/>
            </a:pPr>
            <a:endParaRPr lang="de-DE" altLang="de-DE" dirty="0" smtClean="0"/>
          </a:p>
          <a:p>
            <a:pPr>
              <a:buFontTx/>
              <a:buChar char="-"/>
            </a:pPr>
            <a:endParaRPr lang="de-DE" altLang="de-DE" dirty="0" smtClean="0"/>
          </a:p>
        </p:txBody>
      </p:sp>
    </p:spTree>
    <p:extLst>
      <p:ext uri="{BB962C8B-B14F-4D97-AF65-F5344CB8AC3E}">
        <p14:creationId xmlns:p14="http://schemas.microsoft.com/office/powerpoint/2010/main" val="221056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D098D-569E-444E-9A10-640A42772DB2}" type="slidenum">
              <a:rPr lang="de-DE" altLang="de-DE"/>
              <a:pPr/>
              <a:t>21</a:t>
            </a:fld>
            <a:r>
              <a:rPr lang="de-DE" altLang="de-DE" dirty="0"/>
              <a:t> | </a:t>
            </a:r>
            <a:r>
              <a:rPr lang="de-DE" altLang="de-DE" dirty="0" smtClean="0"/>
              <a:t>Universitätsarchiv: Schriftgutverwaltung</a:t>
            </a:r>
            <a:endParaRPr lang="de-DE" alt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2676" y="876614"/>
            <a:ext cx="4249389" cy="5167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387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D098D-569E-444E-9A10-640A42772DB2}" type="slidenum">
              <a:rPr lang="de-DE" altLang="de-DE"/>
              <a:pPr/>
              <a:t>22</a:t>
            </a:fld>
            <a:r>
              <a:rPr lang="de-DE" altLang="de-DE" dirty="0"/>
              <a:t> | </a:t>
            </a:r>
            <a:r>
              <a:rPr lang="de-DE" altLang="de-DE" dirty="0" smtClean="0"/>
              <a:t>Universitätsarchiv: Schriftgutverwaltung</a:t>
            </a:r>
            <a:endParaRPr lang="de-DE" altLang="de-DE" dirty="0"/>
          </a:p>
        </p:txBody>
      </p:sp>
      <p:sp>
        <p:nvSpPr>
          <p:cNvPr id="46088" name="Rectangle 8"/>
          <p:cNvSpPr>
            <a:spLocks noGrp="1" noChangeArrowheads="1"/>
          </p:cNvSpPr>
          <p:nvPr>
            <p:ph type="title"/>
          </p:nvPr>
        </p:nvSpPr>
        <p:spPr>
          <a:xfrm>
            <a:off x="719138" y="1288018"/>
            <a:ext cx="7700962" cy="369332"/>
          </a:xfrm>
        </p:spPr>
        <p:txBody>
          <a:bodyPr/>
          <a:lstStyle/>
          <a:p>
            <a:r>
              <a:rPr lang="de-DE" altLang="de-DE" dirty="0" smtClean="0"/>
              <a:t>Weitere Find- und Hilfsmittel</a:t>
            </a:r>
            <a:endParaRPr lang="de-DE" altLang="de-DE" dirty="0"/>
          </a:p>
        </p:txBody>
      </p:sp>
      <p:sp>
        <p:nvSpPr>
          <p:cNvPr id="46089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778374" y="2040397"/>
            <a:ext cx="7646489" cy="4085766"/>
          </a:xfrm>
        </p:spPr>
        <p:txBody>
          <a:bodyPr/>
          <a:lstStyle/>
          <a:p>
            <a:pPr>
              <a:buFont typeface="Symbol" panose="05050102010706020507" pitchFamily="18" charset="2"/>
              <a:buChar char="-"/>
            </a:pPr>
            <a:r>
              <a:rPr lang="de-DE" altLang="de-DE" b="1" i="1" dirty="0" smtClean="0"/>
              <a:t>Aktenzeichen</a:t>
            </a:r>
            <a:r>
              <a:rPr lang="de-DE" altLang="de-DE" dirty="0" smtClean="0"/>
              <a:t>: kennzeichnet eindeutig die Position eines Schriftstücks im Aktenplan</a:t>
            </a:r>
            <a:br>
              <a:rPr lang="de-DE" altLang="de-DE" dirty="0" smtClean="0"/>
            </a:br>
            <a:endParaRPr lang="de-DE" altLang="de-DE" dirty="0" smtClean="0"/>
          </a:p>
          <a:p>
            <a:pPr>
              <a:buFont typeface="Symbol" panose="05050102010706020507" pitchFamily="18" charset="2"/>
              <a:buChar char="-"/>
            </a:pPr>
            <a:r>
              <a:rPr lang="de-DE" altLang="de-DE" b="1" i="1" dirty="0" smtClean="0"/>
              <a:t>Aktenverzeichnis</a:t>
            </a:r>
            <a:r>
              <a:rPr lang="de-DE" altLang="de-DE" dirty="0" smtClean="0"/>
              <a:t>: Aufstellung aller nach dem Aktenplan angelegten Akten; Untergliederung in Aktenbände und Angaben zu Inhalt und Laufzeit</a:t>
            </a:r>
          </a:p>
          <a:p>
            <a:pPr>
              <a:buFontTx/>
              <a:buChar char="-"/>
            </a:pPr>
            <a:endParaRPr lang="de-DE" altLang="de-DE" dirty="0" smtClean="0"/>
          </a:p>
          <a:p>
            <a:pPr>
              <a:buFontTx/>
              <a:buChar char="-"/>
            </a:pPr>
            <a:endParaRPr lang="de-DE" altLang="de-DE" dirty="0" smtClean="0"/>
          </a:p>
          <a:p>
            <a:pPr>
              <a:buFontTx/>
              <a:buChar char="-"/>
            </a:pPr>
            <a:endParaRPr lang="de-DE" altLang="de-DE" dirty="0" smtClean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3171" y="3746350"/>
            <a:ext cx="3814132" cy="2379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064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D098D-569E-444E-9A10-640A42772DB2}" type="slidenum">
              <a:rPr lang="de-DE" altLang="de-DE"/>
              <a:pPr/>
              <a:t>23</a:t>
            </a:fld>
            <a:r>
              <a:rPr lang="de-DE" altLang="de-DE" dirty="0"/>
              <a:t> | </a:t>
            </a:r>
            <a:r>
              <a:rPr lang="de-DE" altLang="de-DE" dirty="0" smtClean="0"/>
              <a:t>Universitätsarchiv: Schriftgutverwaltung</a:t>
            </a:r>
            <a:endParaRPr lang="de-DE" altLang="de-DE" dirty="0"/>
          </a:p>
        </p:txBody>
      </p:sp>
      <p:sp>
        <p:nvSpPr>
          <p:cNvPr id="46088" name="Rectangle 8"/>
          <p:cNvSpPr>
            <a:spLocks noGrp="1" noChangeArrowheads="1"/>
          </p:cNvSpPr>
          <p:nvPr>
            <p:ph type="title"/>
          </p:nvPr>
        </p:nvSpPr>
        <p:spPr>
          <a:xfrm>
            <a:off x="719138" y="1288018"/>
            <a:ext cx="7700962" cy="369332"/>
          </a:xfrm>
        </p:spPr>
        <p:txBody>
          <a:bodyPr/>
          <a:lstStyle/>
          <a:p>
            <a:r>
              <a:rPr lang="de-DE" altLang="de-DE" dirty="0" smtClean="0"/>
              <a:t>Digitale Ablage</a:t>
            </a:r>
            <a:endParaRPr lang="de-DE" altLang="de-DE" dirty="0"/>
          </a:p>
        </p:txBody>
      </p:sp>
      <p:sp>
        <p:nvSpPr>
          <p:cNvPr id="46089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778374" y="2040397"/>
            <a:ext cx="7646489" cy="4085766"/>
          </a:xfrm>
        </p:spPr>
        <p:txBody>
          <a:bodyPr/>
          <a:lstStyle/>
          <a:p>
            <a:pPr>
              <a:buFont typeface="Symbol" panose="05050102010706020507" pitchFamily="18" charset="2"/>
              <a:buChar char="-"/>
            </a:pPr>
            <a:r>
              <a:rPr lang="de-DE" altLang="de-DE" dirty="0" smtClean="0"/>
              <a:t>folgt den gleichen Prinzipien wie die analoge Ablage</a:t>
            </a:r>
            <a:br>
              <a:rPr lang="de-DE" altLang="de-DE" dirty="0" smtClean="0"/>
            </a:br>
            <a:endParaRPr lang="de-DE" altLang="de-DE" dirty="0" smtClean="0"/>
          </a:p>
          <a:p>
            <a:pPr>
              <a:buFont typeface="Symbol" panose="05050102010706020507" pitchFamily="18" charset="2"/>
              <a:buChar char="-"/>
            </a:pPr>
            <a:r>
              <a:rPr lang="de-DE" altLang="de-DE" dirty="0" smtClean="0"/>
              <a:t>Ablage erfolgt ebenfalls nach </a:t>
            </a:r>
          </a:p>
          <a:p>
            <a:pPr marL="0" indent="0">
              <a:buNone/>
            </a:pPr>
            <a:r>
              <a:rPr lang="de-DE" altLang="de-DE" dirty="0" smtClean="0"/>
              <a:t>Aktenplan</a:t>
            </a:r>
          </a:p>
          <a:p>
            <a:pPr marL="0" indent="0">
              <a:buNone/>
            </a:pPr>
            <a:endParaRPr lang="de-DE" altLang="de-DE" dirty="0"/>
          </a:p>
          <a:p>
            <a:pPr>
              <a:buFont typeface="Symbol" panose="05050102010706020507" pitchFamily="18" charset="2"/>
              <a:buChar char="-"/>
            </a:pPr>
            <a:r>
              <a:rPr lang="de-DE" altLang="de-DE" dirty="0" smtClean="0"/>
              <a:t>Dateien sollten nach einem ein-</a:t>
            </a:r>
          </a:p>
          <a:p>
            <a:pPr marL="0" indent="0">
              <a:buNone/>
            </a:pPr>
            <a:r>
              <a:rPr lang="de-DE" altLang="de-DE" dirty="0" err="1" smtClean="0"/>
              <a:t>heitlichen</a:t>
            </a:r>
            <a:r>
              <a:rPr lang="de-DE" altLang="de-DE" dirty="0" smtClean="0"/>
              <a:t> Schema benannt sein</a:t>
            </a:r>
          </a:p>
          <a:p>
            <a:pPr>
              <a:buFont typeface="Symbol" panose="05050102010706020507" pitchFamily="18" charset="2"/>
              <a:buChar char="-"/>
            </a:pPr>
            <a:endParaRPr lang="de-DE" altLang="de-DE" dirty="0" smtClean="0"/>
          </a:p>
          <a:p>
            <a:pPr>
              <a:buFont typeface="Symbol" panose="05050102010706020507" pitchFamily="18" charset="2"/>
              <a:buChar char="-"/>
            </a:pPr>
            <a:endParaRPr lang="de-DE" altLang="de-DE" dirty="0"/>
          </a:p>
          <a:p>
            <a:pPr>
              <a:buFontTx/>
              <a:buChar char="-"/>
            </a:pPr>
            <a:endParaRPr lang="de-DE" altLang="de-DE" dirty="0" smtClean="0"/>
          </a:p>
          <a:p>
            <a:pPr>
              <a:buFontTx/>
              <a:buChar char="-"/>
            </a:pPr>
            <a:endParaRPr lang="de-DE" altLang="de-DE" dirty="0" smtClean="0"/>
          </a:p>
          <a:p>
            <a:pPr>
              <a:buFontTx/>
              <a:buChar char="-"/>
            </a:pPr>
            <a:endParaRPr lang="de-DE" altLang="de-DE" dirty="0" smtClean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1072" y="2461270"/>
            <a:ext cx="3541883" cy="3803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53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D098D-569E-444E-9A10-640A42772DB2}" type="slidenum">
              <a:rPr lang="de-DE" altLang="de-DE"/>
              <a:pPr/>
              <a:t>24</a:t>
            </a:fld>
            <a:r>
              <a:rPr lang="de-DE" altLang="de-DE" dirty="0"/>
              <a:t> | </a:t>
            </a:r>
            <a:r>
              <a:rPr lang="de-DE" altLang="de-DE" dirty="0" smtClean="0"/>
              <a:t>Universitätsarchiv: Schriftgutverwaltung</a:t>
            </a:r>
            <a:endParaRPr lang="de-DE" altLang="de-DE" dirty="0"/>
          </a:p>
        </p:txBody>
      </p:sp>
      <p:sp>
        <p:nvSpPr>
          <p:cNvPr id="46088" name="Rectangle 8"/>
          <p:cNvSpPr>
            <a:spLocks noGrp="1" noChangeArrowheads="1"/>
          </p:cNvSpPr>
          <p:nvPr>
            <p:ph type="title"/>
          </p:nvPr>
        </p:nvSpPr>
        <p:spPr>
          <a:xfrm>
            <a:off x="719138" y="1288018"/>
            <a:ext cx="7700962" cy="369332"/>
          </a:xfrm>
        </p:spPr>
        <p:txBody>
          <a:bodyPr/>
          <a:lstStyle/>
          <a:p>
            <a:r>
              <a:rPr lang="de-DE" altLang="de-DE" dirty="0" smtClean="0"/>
              <a:t>Vorschlag für einheitliche Dateibenennung</a:t>
            </a:r>
            <a:endParaRPr lang="de-DE" altLang="de-DE" dirty="0"/>
          </a:p>
        </p:txBody>
      </p:sp>
      <p:sp>
        <p:nvSpPr>
          <p:cNvPr id="46089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778374" y="2040397"/>
            <a:ext cx="7646489" cy="4085766"/>
          </a:xfrm>
        </p:spPr>
        <p:txBody>
          <a:bodyPr/>
          <a:lstStyle/>
          <a:p>
            <a:pPr>
              <a:buFont typeface="Symbol" panose="05050102010706020507" pitchFamily="18" charset="2"/>
              <a:buChar char="-"/>
            </a:pPr>
            <a:r>
              <a:rPr lang="de-DE" altLang="de-DE" dirty="0" smtClean="0"/>
              <a:t>Elemente, getrennt durch Unterstrich als Trennzeichen:</a:t>
            </a:r>
            <a:br>
              <a:rPr lang="de-DE" altLang="de-DE" dirty="0" smtClean="0"/>
            </a:br>
            <a:endParaRPr lang="de-DE" altLang="de-DE" dirty="0" smtClean="0"/>
          </a:p>
          <a:p>
            <a:pPr lvl="1">
              <a:buFont typeface="Symbol" panose="05050102010706020507" pitchFamily="18" charset="2"/>
              <a:buChar char="-"/>
            </a:pPr>
            <a:r>
              <a:rPr lang="de-DE" altLang="de-DE" dirty="0" smtClean="0"/>
              <a:t>Aktenzeichen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altLang="de-DE" dirty="0" smtClean="0"/>
              <a:t>Exakter Betreff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altLang="de-DE" dirty="0" smtClean="0"/>
              <a:t>Kennzeichnung der Dokumentenart durch folgende Kürzel</a:t>
            </a:r>
          </a:p>
          <a:p>
            <a:pPr lvl="2">
              <a:buFont typeface="Symbol" panose="05050102010706020507" pitchFamily="18" charset="2"/>
              <a:buChar char="-"/>
            </a:pPr>
            <a:r>
              <a:rPr lang="de-DE" altLang="de-DE" dirty="0" smtClean="0"/>
              <a:t>E = </a:t>
            </a:r>
            <a:r>
              <a:rPr lang="de-DE" altLang="de-DE" dirty="0" smtClean="0"/>
              <a:t>Eingang (intern und extern)</a:t>
            </a:r>
            <a:endParaRPr lang="de-DE" altLang="de-DE" dirty="0" smtClean="0"/>
          </a:p>
          <a:p>
            <a:pPr lvl="2">
              <a:buFont typeface="Symbol" panose="05050102010706020507" pitchFamily="18" charset="2"/>
              <a:buChar char="-"/>
            </a:pPr>
            <a:r>
              <a:rPr lang="de-DE" altLang="de-DE" dirty="0" smtClean="0"/>
              <a:t>A </a:t>
            </a:r>
            <a:r>
              <a:rPr lang="de-DE" altLang="de-DE" dirty="0" smtClean="0"/>
              <a:t>= </a:t>
            </a:r>
            <a:r>
              <a:rPr lang="de-DE" altLang="de-DE" dirty="0" smtClean="0"/>
              <a:t>Ausgang (intern und extern)</a:t>
            </a:r>
            <a:endParaRPr lang="de-DE" altLang="de-DE" dirty="0" smtClean="0"/>
          </a:p>
          <a:p>
            <a:pPr lvl="2">
              <a:buFont typeface="Symbol" panose="05050102010706020507" pitchFamily="18" charset="2"/>
              <a:buChar char="-"/>
            </a:pPr>
            <a:r>
              <a:rPr lang="de-DE" altLang="de-DE" smtClean="0"/>
              <a:t>AV </a:t>
            </a:r>
            <a:r>
              <a:rPr lang="de-DE" altLang="de-DE" dirty="0" smtClean="0"/>
              <a:t>= Aktenvermerk</a:t>
            </a:r>
          </a:p>
          <a:p>
            <a:pPr lvl="2">
              <a:buFont typeface="Symbol" panose="05050102010706020507" pitchFamily="18" charset="2"/>
              <a:buChar char="-"/>
            </a:pPr>
            <a:r>
              <a:rPr lang="de-DE" altLang="de-DE" dirty="0" smtClean="0"/>
              <a:t>PROT = Protokoll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altLang="de-DE" dirty="0" smtClean="0"/>
              <a:t>Datum, Namenskürzel</a:t>
            </a:r>
          </a:p>
          <a:p>
            <a:pPr lvl="1">
              <a:buFont typeface="Symbol" panose="05050102010706020507" pitchFamily="18" charset="2"/>
              <a:buChar char="-"/>
            </a:pPr>
            <a:endParaRPr lang="de-DE" altLang="de-DE" dirty="0" smtClean="0"/>
          </a:p>
          <a:p>
            <a:pPr marL="360363" lvl="1" indent="0">
              <a:buNone/>
            </a:pPr>
            <a:r>
              <a:rPr lang="de-DE" altLang="de-DE" dirty="0" smtClean="0"/>
              <a:t>Beispiel: 006_Lehrstühle_E_230819 = Anfrage zur Geschichte der Lehrstühle am FB vom 23.08.2019</a:t>
            </a:r>
            <a:r>
              <a:rPr lang="de-DE" altLang="de-DE" dirty="0"/>
              <a:t/>
            </a:r>
            <a:br>
              <a:rPr lang="de-DE" altLang="de-DE" dirty="0"/>
            </a:br>
            <a:endParaRPr lang="de-DE" altLang="de-DE" dirty="0"/>
          </a:p>
          <a:p>
            <a:pPr lvl="2">
              <a:buFont typeface="Symbol" panose="05050102010706020507" pitchFamily="18" charset="2"/>
              <a:buChar char="-"/>
            </a:pPr>
            <a:endParaRPr lang="de-DE" altLang="de-DE" dirty="0" smtClean="0"/>
          </a:p>
          <a:p>
            <a:pPr lvl="2">
              <a:buFont typeface="Symbol" panose="05050102010706020507" pitchFamily="18" charset="2"/>
              <a:buChar char="-"/>
            </a:pPr>
            <a:endParaRPr lang="de-DE" altLang="de-DE" dirty="0" smtClean="0"/>
          </a:p>
          <a:p>
            <a:pPr>
              <a:buFont typeface="Symbol" panose="05050102010706020507" pitchFamily="18" charset="2"/>
              <a:buChar char="-"/>
            </a:pPr>
            <a:endParaRPr lang="de-DE" altLang="de-DE" dirty="0"/>
          </a:p>
          <a:p>
            <a:pPr>
              <a:buFontTx/>
              <a:buChar char="-"/>
            </a:pPr>
            <a:endParaRPr lang="de-DE" altLang="de-DE" dirty="0" smtClean="0"/>
          </a:p>
          <a:p>
            <a:pPr>
              <a:buFontTx/>
              <a:buChar char="-"/>
            </a:pPr>
            <a:endParaRPr lang="de-DE" altLang="de-DE" dirty="0" smtClean="0"/>
          </a:p>
          <a:p>
            <a:pPr>
              <a:buFontTx/>
              <a:buChar char="-"/>
            </a:pPr>
            <a:endParaRPr lang="de-DE" altLang="de-DE" dirty="0" smtClean="0"/>
          </a:p>
        </p:txBody>
      </p:sp>
    </p:spTree>
    <p:extLst>
      <p:ext uri="{BB962C8B-B14F-4D97-AF65-F5344CB8AC3E}">
        <p14:creationId xmlns:p14="http://schemas.microsoft.com/office/powerpoint/2010/main" val="397347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D098D-569E-444E-9A10-640A42772DB2}" type="slidenum">
              <a:rPr lang="de-DE" altLang="de-DE"/>
              <a:pPr/>
              <a:t>25</a:t>
            </a:fld>
            <a:r>
              <a:rPr lang="de-DE" altLang="de-DE" dirty="0"/>
              <a:t> | </a:t>
            </a:r>
            <a:r>
              <a:rPr lang="de-DE" altLang="de-DE" dirty="0" smtClean="0"/>
              <a:t>Universitätsarchiv: Schriftgutverwaltung</a:t>
            </a:r>
            <a:endParaRPr lang="de-DE" alt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1294" y="1398049"/>
            <a:ext cx="6389554" cy="4266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07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D098D-569E-444E-9A10-640A42772DB2}" type="slidenum">
              <a:rPr lang="de-DE" altLang="de-DE"/>
              <a:pPr/>
              <a:t>3</a:t>
            </a:fld>
            <a:r>
              <a:rPr lang="de-DE" altLang="de-DE" dirty="0"/>
              <a:t> | </a:t>
            </a:r>
            <a:r>
              <a:rPr lang="de-DE" altLang="de-DE" dirty="0" smtClean="0"/>
              <a:t>Universitätsarchiv: Schriftgutverwaltung</a:t>
            </a:r>
            <a:endParaRPr lang="de-DE" altLang="de-DE" dirty="0"/>
          </a:p>
        </p:txBody>
      </p:sp>
      <p:sp>
        <p:nvSpPr>
          <p:cNvPr id="46088" name="Rectangle 8"/>
          <p:cNvSpPr>
            <a:spLocks noGrp="1" noChangeArrowheads="1"/>
          </p:cNvSpPr>
          <p:nvPr>
            <p:ph type="title"/>
          </p:nvPr>
        </p:nvSpPr>
        <p:spPr>
          <a:xfrm>
            <a:off x="719138" y="1288018"/>
            <a:ext cx="7700962" cy="369332"/>
          </a:xfrm>
        </p:spPr>
        <p:txBody>
          <a:bodyPr/>
          <a:lstStyle/>
          <a:p>
            <a:r>
              <a:rPr lang="de-DE" altLang="de-DE" dirty="0" smtClean="0"/>
              <a:t>Gliederung</a:t>
            </a:r>
            <a:endParaRPr lang="de-DE" altLang="de-DE" dirty="0"/>
          </a:p>
        </p:txBody>
      </p:sp>
      <p:sp>
        <p:nvSpPr>
          <p:cNvPr id="46089" name="Rectangle 9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endParaRPr lang="de-DE" altLang="de-DE" dirty="0" smtClean="0"/>
          </a:p>
          <a:p>
            <a:pPr>
              <a:lnSpc>
                <a:spcPct val="150000"/>
              </a:lnSpc>
            </a:pPr>
            <a:r>
              <a:rPr lang="de-DE" altLang="de-DE" dirty="0" smtClean="0"/>
              <a:t>Was ist Schriftgutverwaltung?</a:t>
            </a:r>
          </a:p>
          <a:p>
            <a:pPr>
              <a:lnSpc>
                <a:spcPct val="150000"/>
              </a:lnSpc>
            </a:pPr>
            <a:r>
              <a:rPr lang="de-DE" altLang="de-DE" dirty="0" smtClean="0"/>
              <a:t>Wozu brauche ich die Schriftgutverwaltung?</a:t>
            </a:r>
          </a:p>
          <a:p>
            <a:pPr>
              <a:lnSpc>
                <a:spcPct val="150000"/>
              </a:lnSpc>
            </a:pPr>
            <a:r>
              <a:rPr lang="de-DE" altLang="de-DE" dirty="0" smtClean="0"/>
              <a:t>Rahmenbedingungen und rechtliche Grundlagen</a:t>
            </a:r>
            <a:endParaRPr lang="de-DE" altLang="de-DE" dirty="0"/>
          </a:p>
          <a:p>
            <a:pPr>
              <a:lnSpc>
                <a:spcPct val="150000"/>
              </a:lnSpc>
            </a:pPr>
            <a:r>
              <a:rPr lang="de-DE" altLang="de-DE" dirty="0" smtClean="0"/>
              <a:t>Analoge und digitale Aktenablage</a:t>
            </a:r>
            <a:endParaRPr lang="de-DE" altLang="de-DE" dirty="0"/>
          </a:p>
          <a:p>
            <a:pPr lvl="1"/>
            <a:endParaRPr lang="de-DE" altLang="de-DE" dirty="0" smtClean="0"/>
          </a:p>
        </p:txBody>
      </p:sp>
    </p:spTree>
    <p:extLst>
      <p:ext uri="{BB962C8B-B14F-4D97-AF65-F5344CB8AC3E}">
        <p14:creationId xmlns:p14="http://schemas.microsoft.com/office/powerpoint/2010/main" val="3129411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0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0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60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60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60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60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60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60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60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60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60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60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D098D-569E-444E-9A10-640A42772DB2}" type="slidenum">
              <a:rPr lang="de-DE" altLang="de-DE"/>
              <a:pPr/>
              <a:t>4</a:t>
            </a:fld>
            <a:r>
              <a:rPr lang="de-DE" altLang="de-DE" dirty="0"/>
              <a:t> | </a:t>
            </a:r>
            <a:r>
              <a:rPr lang="de-DE" altLang="de-DE" dirty="0" smtClean="0"/>
              <a:t>Universitätsarchiv: Schriftgutverwaltung</a:t>
            </a:r>
            <a:endParaRPr lang="de-DE" altLang="de-DE" dirty="0"/>
          </a:p>
        </p:txBody>
      </p:sp>
      <p:sp>
        <p:nvSpPr>
          <p:cNvPr id="46089" name="Rectangle 9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endParaRPr lang="de-DE" altLang="de-DE" dirty="0" smtClean="0"/>
          </a:p>
          <a:p>
            <a:pPr lvl="1"/>
            <a:endParaRPr lang="de-DE" altLang="de-DE" dirty="0" smtClean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9874" y="1846844"/>
            <a:ext cx="5128030" cy="3553844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1431466" y="5524185"/>
            <a:ext cx="60424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/>
              <a:t>Quelle: Akte, Vorgang und Vermerk. Ein kurzer Leitfaden zur Vorgangsbearbeitung und Schriftgutverwaltung, Mannheim 2018.</a:t>
            </a:r>
            <a:endParaRPr lang="de-DE" sz="800" dirty="0"/>
          </a:p>
        </p:txBody>
      </p:sp>
      <p:sp>
        <p:nvSpPr>
          <p:cNvPr id="7" name="Rechteck 6"/>
          <p:cNvSpPr/>
          <p:nvPr/>
        </p:nvSpPr>
        <p:spPr>
          <a:xfrm>
            <a:off x="1080655" y="1156225"/>
            <a:ext cx="70431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de-DE" sz="2400" b="1" dirty="0" smtClean="0"/>
              <a:t>Was ist Schriftgutverwaltung?</a:t>
            </a:r>
            <a:endParaRPr lang="de-DE" sz="2400" b="1" dirty="0"/>
          </a:p>
        </p:txBody>
      </p:sp>
    </p:spTree>
    <p:extLst>
      <p:ext uri="{BB962C8B-B14F-4D97-AF65-F5344CB8AC3E}">
        <p14:creationId xmlns:p14="http://schemas.microsoft.com/office/powerpoint/2010/main" val="419477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D098D-569E-444E-9A10-640A42772DB2}" type="slidenum">
              <a:rPr lang="de-DE" altLang="de-DE"/>
              <a:pPr/>
              <a:t>5</a:t>
            </a:fld>
            <a:r>
              <a:rPr lang="de-DE" altLang="de-DE" dirty="0"/>
              <a:t> | </a:t>
            </a:r>
            <a:r>
              <a:rPr lang="de-DE" altLang="de-DE" dirty="0" smtClean="0"/>
              <a:t>Universitätsarchiv: Aussonderung</a:t>
            </a:r>
            <a:endParaRPr lang="de-DE" altLang="de-DE" dirty="0"/>
          </a:p>
        </p:txBody>
      </p:sp>
      <p:sp>
        <p:nvSpPr>
          <p:cNvPr id="46088" name="Rectangle 8"/>
          <p:cNvSpPr>
            <a:spLocks noGrp="1" noChangeArrowheads="1"/>
          </p:cNvSpPr>
          <p:nvPr>
            <p:ph type="title"/>
          </p:nvPr>
        </p:nvSpPr>
        <p:spPr>
          <a:xfrm>
            <a:off x="719138" y="1288018"/>
            <a:ext cx="7700962" cy="369332"/>
          </a:xfrm>
        </p:spPr>
        <p:txBody>
          <a:bodyPr/>
          <a:lstStyle/>
          <a:p>
            <a:r>
              <a:rPr lang="de-DE" altLang="de-DE" dirty="0" smtClean="0"/>
              <a:t>Was ist Schriftgutverwaltung?</a:t>
            </a:r>
            <a:endParaRPr lang="de-DE" altLang="de-DE" dirty="0"/>
          </a:p>
        </p:txBody>
      </p:sp>
      <p:sp>
        <p:nvSpPr>
          <p:cNvPr id="46089" name="Rectangle 9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endParaRPr lang="de-DE" altLang="de-DE" dirty="0" smtClean="0"/>
          </a:p>
          <a:p>
            <a:pPr marL="817563" lvl="1" indent="-457200">
              <a:buFont typeface="+mj-lt"/>
              <a:buAutoNum type="arabicPeriod"/>
            </a:pPr>
            <a:r>
              <a:rPr lang="de-DE" altLang="de-DE" b="1" dirty="0" smtClean="0"/>
              <a:t>Ordnen</a:t>
            </a:r>
            <a:r>
              <a:rPr lang="de-DE" altLang="de-DE" dirty="0" smtClean="0"/>
              <a:t> = Herstellung eines sinnvollen Zusammenhangs von Schriftstücken</a:t>
            </a:r>
            <a:br>
              <a:rPr lang="de-DE" altLang="de-DE" dirty="0" smtClean="0"/>
            </a:br>
            <a:endParaRPr lang="de-DE" altLang="de-DE" dirty="0" smtClean="0"/>
          </a:p>
          <a:p>
            <a:pPr marL="817563" lvl="1" indent="-457200">
              <a:buFont typeface="+mj-lt"/>
              <a:buAutoNum type="arabicPeriod"/>
            </a:pPr>
            <a:r>
              <a:rPr lang="de-DE" altLang="de-DE" b="1" dirty="0" smtClean="0"/>
              <a:t>Registrieren </a:t>
            </a:r>
            <a:r>
              <a:rPr lang="de-DE" altLang="de-DE" dirty="0"/>
              <a:t>=</a:t>
            </a:r>
            <a:r>
              <a:rPr lang="de-DE" altLang="de-DE" b="1" dirty="0" smtClean="0"/>
              <a:t> </a:t>
            </a:r>
            <a:r>
              <a:rPr lang="de-DE" altLang="de-DE" dirty="0" smtClean="0"/>
              <a:t>Festhalten von Informationen zum Schriftstück (Wer, wann, was?)</a:t>
            </a:r>
            <a:br>
              <a:rPr lang="de-DE" altLang="de-DE" dirty="0" smtClean="0"/>
            </a:br>
            <a:endParaRPr lang="de-DE" altLang="de-DE" dirty="0" smtClean="0"/>
          </a:p>
          <a:p>
            <a:pPr marL="817563" lvl="1" indent="-457200">
              <a:buFont typeface="+mj-lt"/>
              <a:buAutoNum type="arabicPeriod"/>
            </a:pPr>
            <a:r>
              <a:rPr lang="de-DE" altLang="de-DE" b="1" dirty="0" smtClean="0"/>
              <a:t>Ablegen</a:t>
            </a:r>
            <a:r>
              <a:rPr lang="de-DE" altLang="de-DE" dirty="0" smtClean="0"/>
              <a:t> = Zuführung von Schriftstücken zu Akten, Überwachung der Aufbewahrungsfristen, Lagerung</a:t>
            </a:r>
            <a:br>
              <a:rPr lang="de-DE" altLang="de-DE" dirty="0" smtClean="0"/>
            </a:br>
            <a:endParaRPr lang="de-DE" altLang="de-DE" dirty="0" smtClean="0"/>
          </a:p>
          <a:p>
            <a:pPr marL="817563" lvl="1" indent="-457200">
              <a:buFont typeface="+mj-lt"/>
              <a:buAutoNum type="arabicPeriod"/>
            </a:pPr>
            <a:r>
              <a:rPr lang="de-DE" altLang="de-DE" b="1" dirty="0" smtClean="0"/>
              <a:t>Bereitstellen</a:t>
            </a:r>
          </a:p>
          <a:p>
            <a:pPr marL="817563" lvl="1" indent="-457200">
              <a:buFont typeface="+mj-lt"/>
              <a:buAutoNum type="arabicPeriod"/>
            </a:pPr>
            <a:endParaRPr lang="de-DE" altLang="de-DE" b="1" dirty="0"/>
          </a:p>
          <a:p>
            <a:pPr marL="817563" lvl="1" indent="-457200">
              <a:buFont typeface="+mj-lt"/>
              <a:buAutoNum type="arabicPeriod"/>
            </a:pPr>
            <a:r>
              <a:rPr lang="de-DE" altLang="de-DE" b="1" dirty="0" smtClean="0"/>
              <a:t>Aussondern</a:t>
            </a:r>
            <a:r>
              <a:rPr lang="de-DE" altLang="de-DE" dirty="0"/>
              <a:t/>
            </a:r>
            <a:br>
              <a:rPr lang="de-DE" altLang="de-DE" dirty="0"/>
            </a:br>
            <a:endParaRPr lang="de-DE" altLang="de-DE" dirty="0" smtClean="0"/>
          </a:p>
        </p:txBody>
      </p:sp>
    </p:spTree>
    <p:extLst>
      <p:ext uri="{BB962C8B-B14F-4D97-AF65-F5344CB8AC3E}">
        <p14:creationId xmlns:p14="http://schemas.microsoft.com/office/powerpoint/2010/main" val="1398667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D098D-569E-444E-9A10-640A42772DB2}" type="slidenum">
              <a:rPr lang="de-DE" altLang="de-DE"/>
              <a:pPr/>
              <a:t>6</a:t>
            </a:fld>
            <a:r>
              <a:rPr lang="de-DE" altLang="de-DE" dirty="0"/>
              <a:t> | </a:t>
            </a:r>
            <a:r>
              <a:rPr lang="de-DE" altLang="de-DE" dirty="0" smtClean="0"/>
              <a:t>Universitätsarchiv: Schriftgutverwaltung</a:t>
            </a:r>
            <a:endParaRPr lang="de-DE" altLang="de-DE" dirty="0"/>
          </a:p>
        </p:txBody>
      </p:sp>
      <p:sp>
        <p:nvSpPr>
          <p:cNvPr id="46089" name="Rectangle 9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endParaRPr lang="de-DE" altLang="de-DE" dirty="0" smtClean="0"/>
          </a:p>
          <a:p>
            <a:pPr lvl="1"/>
            <a:endParaRPr lang="de-DE" altLang="de-DE" dirty="0" smtClean="0"/>
          </a:p>
        </p:txBody>
      </p:sp>
      <p:sp>
        <p:nvSpPr>
          <p:cNvPr id="6" name="Textfeld 5"/>
          <p:cNvSpPr txBox="1"/>
          <p:nvPr/>
        </p:nvSpPr>
        <p:spPr>
          <a:xfrm>
            <a:off x="1431466" y="5524185"/>
            <a:ext cx="61860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/>
              <a:t>Quelle: Akte, Vorgang und Vermerk. Ein kurzer Leitfaden zur Vorgangsbearbeitung und Schriftgutverwaltung, Mannheim 2018, S. 5.</a:t>
            </a:r>
            <a:endParaRPr lang="de-DE" sz="800" dirty="0"/>
          </a:p>
        </p:txBody>
      </p:sp>
      <p:sp>
        <p:nvSpPr>
          <p:cNvPr id="7" name="Rechteck 6"/>
          <p:cNvSpPr/>
          <p:nvPr/>
        </p:nvSpPr>
        <p:spPr>
          <a:xfrm>
            <a:off x="1080655" y="1156225"/>
            <a:ext cx="70431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de-DE" sz="2400" b="1" dirty="0" smtClean="0"/>
              <a:t>Wozu brauche ich Schriftgutverwaltung?</a:t>
            </a:r>
            <a:endParaRPr lang="de-DE" sz="2400" b="1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6681" y="1686892"/>
            <a:ext cx="5529892" cy="368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67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D098D-569E-444E-9A10-640A42772DB2}" type="slidenum">
              <a:rPr lang="de-DE" altLang="de-DE"/>
              <a:pPr/>
              <a:t>7</a:t>
            </a:fld>
            <a:r>
              <a:rPr lang="de-DE" altLang="de-DE" dirty="0"/>
              <a:t> | </a:t>
            </a:r>
            <a:r>
              <a:rPr lang="de-DE" altLang="de-DE" dirty="0" smtClean="0"/>
              <a:t>Universitätsarchiv: Schriftgutverwaltung</a:t>
            </a:r>
            <a:endParaRPr lang="de-DE" altLang="de-DE" dirty="0"/>
          </a:p>
        </p:txBody>
      </p:sp>
      <p:sp>
        <p:nvSpPr>
          <p:cNvPr id="46088" name="Rectangle 8"/>
          <p:cNvSpPr>
            <a:spLocks noGrp="1" noChangeArrowheads="1"/>
          </p:cNvSpPr>
          <p:nvPr>
            <p:ph type="title"/>
          </p:nvPr>
        </p:nvSpPr>
        <p:spPr>
          <a:xfrm>
            <a:off x="719138" y="1288018"/>
            <a:ext cx="7700962" cy="369332"/>
          </a:xfrm>
        </p:spPr>
        <p:txBody>
          <a:bodyPr/>
          <a:lstStyle/>
          <a:p>
            <a:r>
              <a:rPr lang="de-DE" altLang="de-DE" dirty="0" smtClean="0"/>
              <a:t>Nutzen der Schriftgutverwaltung</a:t>
            </a:r>
            <a:endParaRPr lang="de-DE" altLang="de-DE" dirty="0"/>
          </a:p>
        </p:txBody>
      </p:sp>
      <p:sp>
        <p:nvSpPr>
          <p:cNvPr id="46089" name="Rectangle 9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endParaRPr lang="de-DE" altLang="de-DE" dirty="0" smtClean="0"/>
          </a:p>
          <a:p>
            <a:pPr lvl="1"/>
            <a:r>
              <a:rPr lang="de-DE" altLang="de-DE" dirty="0" smtClean="0"/>
              <a:t>Aktenmäßigkeit der Verwaltung wird gesichert</a:t>
            </a:r>
            <a:br>
              <a:rPr lang="de-DE" altLang="de-DE" dirty="0" smtClean="0"/>
            </a:br>
            <a:endParaRPr lang="de-DE" altLang="de-DE" dirty="0" smtClean="0"/>
          </a:p>
          <a:p>
            <a:pPr lvl="1"/>
            <a:r>
              <a:rPr lang="de-DE" altLang="de-DE" dirty="0" smtClean="0"/>
              <a:t>Unterstützt die Bearbeitung</a:t>
            </a:r>
            <a:br>
              <a:rPr lang="de-DE" altLang="de-DE" dirty="0" smtClean="0"/>
            </a:br>
            <a:endParaRPr lang="de-DE" altLang="de-DE" dirty="0" smtClean="0"/>
          </a:p>
          <a:p>
            <a:pPr lvl="1"/>
            <a:r>
              <a:rPr lang="de-DE" altLang="de-DE" dirty="0" smtClean="0"/>
              <a:t>Sichert den Schriftgutbestand</a:t>
            </a:r>
            <a:br>
              <a:rPr lang="de-DE" altLang="de-DE" dirty="0" smtClean="0"/>
            </a:br>
            <a:endParaRPr lang="de-DE" altLang="de-DE" dirty="0" smtClean="0"/>
          </a:p>
          <a:p>
            <a:pPr lvl="1"/>
            <a:r>
              <a:rPr lang="de-DE" altLang="de-DE" dirty="0" smtClean="0"/>
              <a:t>Vollständige Bearbeitung wird ermöglicht </a:t>
            </a:r>
            <a:br>
              <a:rPr lang="de-DE" altLang="de-DE" dirty="0" smtClean="0"/>
            </a:br>
            <a:endParaRPr lang="de-DE" altLang="de-DE" dirty="0" smtClean="0"/>
          </a:p>
          <a:p>
            <a:pPr lvl="1"/>
            <a:endParaRPr lang="de-DE" altLang="de-DE" dirty="0" smtClean="0"/>
          </a:p>
        </p:txBody>
      </p:sp>
    </p:spTree>
    <p:extLst>
      <p:ext uri="{BB962C8B-B14F-4D97-AF65-F5344CB8AC3E}">
        <p14:creationId xmlns:p14="http://schemas.microsoft.com/office/powerpoint/2010/main" val="751557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D098D-569E-444E-9A10-640A42772DB2}" type="slidenum">
              <a:rPr lang="de-DE" altLang="de-DE"/>
              <a:pPr/>
              <a:t>8</a:t>
            </a:fld>
            <a:r>
              <a:rPr lang="de-DE" altLang="de-DE" dirty="0"/>
              <a:t> | </a:t>
            </a:r>
            <a:r>
              <a:rPr lang="de-DE" altLang="de-DE" dirty="0" smtClean="0"/>
              <a:t>Universitätsarchiv: Schriftgutverwaltung</a:t>
            </a:r>
            <a:endParaRPr lang="de-DE" altLang="de-DE" dirty="0"/>
          </a:p>
        </p:txBody>
      </p:sp>
      <p:sp>
        <p:nvSpPr>
          <p:cNvPr id="46088" name="Rectangle 8"/>
          <p:cNvSpPr>
            <a:spLocks noGrp="1" noChangeArrowheads="1"/>
          </p:cNvSpPr>
          <p:nvPr>
            <p:ph type="title"/>
          </p:nvPr>
        </p:nvSpPr>
        <p:spPr>
          <a:xfrm>
            <a:off x="719138" y="1288018"/>
            <a:ext cx="7700962" cy="369332"/>
          </a:xfrm>
        </p:spPr>
        <p:txBody>
          <a:bodyPr/>
          <a:lstStyle/>
          <a:p>
            <a:r>
              <a:rPr lang="de-DE" altLang="de-DE" dirty="0" smtClean="0"/>
              <a:t>Nutzen der Schriftgutverwaltung</a:t>
            </a:r>
            <a:endParaRPr lang="de-DE" altLang="de-DE" dirty="0"/>
          </a:p>
        </p:txBody>
      </p:sp>
      <p:sp>
        <p:nvSpPr>
          <p:cNvPr id="46089" name="Rectangle 9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endParaRPr lang="de-DE" altLang="de-DE" dirty="0" smtClean="0"/>
          </a:p>
          <a:p>
            <a:pPr lvl="1"/>
            <a:r>
              <a:rPr lang="de-DE" altLang="de-DE" dirty="0" smtClean="0"/>
              <a:t>Recht und Gesetz wird eingehalten</a:t>
            </a:r>
            <a:br>
              <a:rPr lang="de-DE" altLang="de-DE" dirty="0" smtClean="0"/>
            </a:br>
            <a:endParaRPr lang="de-DE" altLang="de-DE" dirty="0" smtClean="0"/>
          </a:p>
          <a:p>
            <a:pPr lvl="1"/>
            <a:r>
              <a:rPr lang="de-DE" altLang="de-DE" dirty="0" smtClean="0"/>
              <a:t>Führungsentscheidungen, Forschungs- und Entwicklungsaktivitäten werden unterstützt</a:t>
            </a:r>
            <a:br>
              <a:rPr lang="de-DE" altLang="de-DE" dirty="0" smtClean="0"/>
            </a:br>
            <a:endParaRPr lang="de-DE" altLang="de-DE" dirty="0" smtClean="0"/>
          </a:p>
          <a:p>
            <a:pPr lvl="1"/>
            <a:r>
              <a:rPr lang="de-DE" altLang="de-DE" dirty="0" smtClean="0"/>
              <a:t>Stärkung der eigenen Position bei Rechtsstreitigkeiten</a:t>
            </a:r>
            <a:br>
              <a:rPr lang="de-DE" altLang="de-DE" dirty="0" smtClean="0"/>
            </a:br>
            <a:endParaRPr lang="de-DE" altLang="de-DE" dirty="0" smtClean="0"/>
          </a:p>
          <a:p>
            <a:pPr lvl="1"/>
            <a:r>
              <a:rPr lang="de-DE" altLang="de-DE" dirty="0" smtClean="0"/>
              <a:t>Wahrung des Gedächtnisses einer Einrichtung</a:t>
            </a:r>
          </a:p>
          <a:p>
            <a:pPr lvl="1"/>
            <a:endParaRPr lang="de-DE" altLang="de-DE" dirty="0" smtClean="0"/>
          </a:p>
        </p:txBody>
      </p:sp>
    </p:spTree>
    <p:extLst>
      <p:ext uri="{BB962C8B-B14F-4D97-AF65-F5344CB8AC3E}">
        <p14:creationId xmlns:p14="http://schemas.microsoft.com/office/powerpoint/2010/main" val="4021311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D098D-569E-444E-9A10-640A42772DB2}" type="slidenum">
              <a:rPr lang="de-DE" altLang="de-DE"/>
              <a:pPr/>
              <a:t>9</a:t>
            </a:fld>
            <a:r>
              <a:rPr lang="de-DE" altLang="de-DE" dirty="0"/>
              <a:t> </a:t>
            </a:r>
            <a:r>
              <a:rPr lang="de-DE" altLang="de-DE" dirty="0" smtClean="0"/>
              <a:t>Universitätsarchiv: Aussonderung </a:t>
            </a:r>
            <a:endParaRPr lang="de-DE" altLang="de-DE" dirty="0"/>
          </a:p>
        </p:txBody>
      </p:sp>
      <p:sp>
        <p:nvSpPr>
          <p:cNvPr id="35856" name="Rectangle 16"/>
          <p:cNvSpPr>
            <a:spLocks noGrp="1" noChangeArrowheads="1"/>
          </p:cNvSpPr>
          <p:nvPr>
            <p:ph type="body" idx="1"/>
          </p:nvPr>
        </p:nvSpPr>
        <p:spPr>
          <a:xfrm>
            <a:off x="719138" y="1798638"/>
            <a:ext cx="7700962" cy="45720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endParaRPr lang="de-DE" altLang="de-DE" dirty="0" smtClean="0"/>
          </a:p>
          <a:p>
            <a:pPr>
              <a:buFont typeface="Wingdings" panose="05000000000000000000" pitchFamily="2" charset="2"/>
              <a:buChar char="§"/>
            </a:pPr>
            <a:endParaRPr lang="de-DE" altLang="de-DE" dirty="0" smtClean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401" y="1262022"/>
            <a:ext cx="7204435" cy="45482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T_pptmaster_allg">
  <a:themeElements>
    <a:clrScheme name="UT_pptmaster_allg 1">
      <a:dk1>
        <a:srgbClr val="333333"/>
      </a:dk1>
      <a:lt1>
        <a:srgbClr val="FFFFFF"/>
      </a:lt1>
      <a:dk2>
        <a:srgbClr val="A51E37"/>
      </a:dk2>
      <a:lt2>
        <a:srgbClr val="2D2015"/>
      </a:lt2>
      <a:accent1>
        <a:srgbClr val="ADB3B7"/>
      </a:accent1>
      <a:accent2>
        <a:srgbClr val="B4A069"/>
      </a:accent2>
      <a:accent3>
        <a:srgbClr val="FFFFFF"/>
      </a:accent3>
      <a:accent4>
        <a:srgbClr val="2A2A2A"/>
      </a:accent4>
      <a:accent5>
        <a:srgbClr val="D3D6D8"/>
      </a:accent5>
      <a:accent6>
        <a:srgbClr val="A3915E"/>
      </a:accent6>
      <a:hlink>
        <a:srgbClr val="32414B"/>
      </a:hlink>
      <a:folHlink>
        <a:srgbClr val="A51E37"/>
      </a:folHlink>
    </a:clrScheme>
    <a:fontScheme name="UT_pptmaster_all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UT_pptmaster_allg 1">
        <a:dk1>
          <a:srgbClr val="333333"/>
        </a:dk1>
        <a:lt1>
          <a:srgbClr val="FFFFFF"/>
        </a:lt1>
        <a:dk2>
          <a:srgbClr val="A51E37"/>
        </a:dk2>
        <a:lt2>
          <a:srgbClr val="2D2015"/>
        </a:lt2>
        <a:accent1>
          <a:srgbClr val="ADB3B7"/>
        </a:accent1>
        <a:accent2>
          <a:srgbClr val="B4A069"/>
        </a:accent2>
        <a:accent3>
          <a:srgbClr val="FFFFFF"/>
        </a:accent3>
        <a:accent4>
          <a:srgbClr val="2A2A2A"/>
        </a:accent4>
        <a:accent5>
          <a:srgbClr val="D3D6D8"/>
        </a:accent5>
        <a:accent6>
          <a:srgbClr val="A3915E"/>
        </a:accent6>
        <a:hlink>
          <a:srgbClr val="32414B"/>
        </a:hlink>
        <a:folHlink>
          <a:srgbClr val="A51E3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UT_pptmaster_allg</Template>
  <TotalTime>0</TotalTime>
  <Words>489</Words>
  <Application>Microsoft Office PowerPoint</Application>
  <PresentationFormat>Bildschirmpräsentation (4:3)</PresentationFormat>
  <Paragraphs>192</Paragraphs>
  <Slides>25</Slides>
  <Notes>25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25</vt:i4>
      </vt:variant>
    </vt:vector>
  </HeadingPairs>
  <TitlesOfParts>
    <vt:vector size="29" baseType="lpstr">
      <vt:lpstr>Arial</vt:lpstr>
      <vt:lpstr>Symbol</vt:lpstr>
      <vt:lpstr>Wingdings</vt:lpstr>
      <vt:lpstr>UT_pptmaster_allg</vt:lpstr>
      <vt:lpstr>Schriftgutverwaltung Dr. Susanne Rieß-Stumm</vt:lpstr>
      <vt:lpstr>PowerPoint-Präsentation</vt:lpstr>
      <vt:lpstr>Gliederung</vt:lpstr>
      <vt:lpstr>PowerPoint-Präsentation</vt:lpstr>
      <vt:lpstr>Was ist Schriftgutverwaltung?</vt:lpstr>
      <vt:lpstr>PowerPoint-Präsentation</vt:lpstr>
      <vt:lpstr>Nutzen der Schriftgutverwaltung</vt:lpstr>
      <vt:lpstr>Nutzen der Schriftgutverwaltung</vt:lpstr>
      <vt:lpstr>PowerPoint-Präsentation</vt:lpstr>
      <vt:lpstr>Folgen fehlender Schriftgutverwaltung</vt:lpstr>
      <vt:lpstr>Probleme bei elektronischer Ablage</vt:lpstr>
      <vt:lpstr>Rahmenbedingungen und rechtliche Grundlagen</vt:lpstr>
      <vt:lpstr>Grundsätzlich: DIN ISO 15489-1</vt:lpstr>
      <vt:lpstr>Grundsätze</vt:lpstr>
      <vt:lpstr>Bundesebene</vt:lpstr>
      <vt:lpstr>Landesebene</vt:lpstr>
      <vt:lpstr>Universität</vt:lpstr>
      <vt:lpstr>Analoge und digitale Aktenablage</vt:lpstr>
      <vt:lpstr>Grundsätzlich</vt:lpstr>
      <vt:lpstr>Aktenplan</vt:lpstr>
      <vt:lpstr>PowerPoint-Präsentation</vt:lpstr>
      <vt:lpstr>Weitere Find- und Hilfsmittel</vt:lpstr>
      <vt:lpstr>Digitale Ablage</vt:lpstr>
      <vt:lpstr>Vorschlag für einheitliche Dateibenennung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Universitätsarchiv Tübingen</dc:title>
  <dc:creator>Susanne Rieß-Stumm</dc:creator>
  <cp:lastModifiedBy>Rieß-Stumm, Susanne</cp:lastModifiedBy>
  <cp:revision>154</cp:revision>
  <cp:lastPrinted>2016-01-19T06:39:51Z</cp:lastPrinted>
  <dcterms:created xsi:type="dcterms:W3CDTF">2015-11-25T10:44:46Z</dcterms:created>
  <dcterms:modified xsi:type="dcterms:W3CDTF">2019-10-08T05:55:40Z</dcterms:modified>
</cp:coreProperties>
</file>