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1" r:id="rId4"/>
    <p:sldId id="260" r:id="rId5"/>
    <p:sldId id="259" r:id="rId6"/>
    <p:sldId id="262" r:id="rId7"/>
    <p:sldId id="263" r:id="rId8"/>
    <p:sldId id="264" r:id="rId9"/>
    <p:sldId id="266" r:id="rId10"/>
    <p:sldId id="265" r:id="rId11"/>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0C4F19-8636-C441-1A63-1A19AB8070DE}" name="Petra Bauer" initials="PB" userId="Petra Bauer" providerId="None"/>
  <p188:author id="{C7E35FF4-C10A-422A-E33C-42BD93819625}" name="Deborah Nägler" initials="DN" userId="29c02f379a75c1f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BCF"/>
    <a:srgbClr val="C0BEB0"/>
    <a:srgbClr val="FFFFFF"/>
    <a:srgbClr val="A51E37"/>
    <a:srgbClr val="DDDDDD"/>
    <a:srgbClr val="F05574"/>
    <a:srgbClr val="ADABAA"/>
    <a:srgbClr val="C2C1C0"/>
    <a:srgbClr val="DFB44C"/>
    <a:srgbClr val="D1A6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4610"/>
  </p:normalViewPr>
  <p:slideViewPr>
    <p:cSldViewPr snapToGrid="0" snapToObjects="1">
      <p:cViewPr varScale="1">
        <p:scale>
          <a:sx n="78" d="100"/>
          <a:sy n="78" d="100"/>
        </p:scale>
        <p:origin x="29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092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FFA13B-2BD6-2948-E0DB-CD2DDEAA3F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CB545D4-46C7-01EB-E8D7-F00BFE52692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E41F10F-347E-D24E-F704-AA111871C714}"/>
              </a:ext>
            </a:extLst>
          </p:cNvPr>
          <p:cNvSpPr>
            <a:spLocks noGrp="1"/>
          </p:cNvSpPr>
          <p:nvPr>
            <p:ph type="dt" sz="half" idx="10"/>
          </p:nvPr>
        </p:nvSpPr>
        <p:spPr/>
        <p:txBody>
          <a:bodyPr/>
          <a:lstStyle/>
          <a:p>
            <a:fld id="{89465016-6D21-40B3-8189-C3D17EB9286F}" type="datetimeFigureOut">
              <a:rPr lang="de-DE" smtClean="0"/>
              <a:t>23.10.2026</a:t>
            </a:fld>
            <a:endParaRPr lang="de-DE"/>
          </a:p>
        </p:txBody>
      </p:sp>
      <p:sp>
        <p:nvSpPr>
          <p:cNvPr id="5" name="Fußzeilenplatzhalter 4">
            <a:extLst>
              <a:ext uri="{FF2B5EF4-FFF2-40B4-BE49-F238E27FC236}">
                <a16:creationId xmlns:a16="http://schemas.microsoft.com/office/drawing/2014/main" id="{F93CEE99-AA86-1634-F2CE-5554EE7411B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8525636-D2CF-3394-3F0C-37B9673BD091}"/>
              </a:ext>
            </a:extLst>
          </p:cNvPr>
          <p:cNvSpPr>
            <a:spLocks noGrp="1"/>
          </p:cNvSpPr>
          <p:nvPr>
            <p:ph type="sldNum" sz="quarter" idx="12"/>
          </p:nvPr>
        </p:nvSpPr>
        <p:spPr/>
        <p:txBody>
          <a:bodyPr/>
          <a:lstStyle/>
          <a:p>
            <a:fld id="{C430B661-5036-42E5-8C31-52D5F19543A3}" type="slidenum">
              <a:rPr lang="de-DE" smtClean="0"/>
              <a:t>‹Nr.›</a:t>
            </a:fld>
            <a:endParaRPr lang="de-DE"/>
          </a:p>
        </p:txBody>
      </p:sp>
    </p:spTree>
    <p:extLst>
      <p:ext uri="{BB962C8B-B14F-4D97-AF65-F5344CB8AC3E}">
        <p14:creationId xmlns:p14="http://schemas.microsoft.com/office/powerpoint/2010/main" val="1183470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hyperlink" Target="https://uni-tuebingen.de/securedl/sdl-eyJ0eXAiOiJKV1QiLCJhbGciOiJIUzI1NiJ9.eyJpYXQiOjE3MjEyOTI2OTgsImV4cCI6MTcyMTM4MjY5NiwidXNlciI6MCwiZ3JvdXBzIjpbMCwtMV0sImZpbGUiOiJmaWxlYWRtaW5cL1VuaV9UdWViaW5nZW5cL1N0dWRpdW1cL0JlcmF0dW5nSW5mb1wvWmVudHJhbGVTdHVCZXJhdHVuZ1wvU3R1ZGllcmVuQmVoaW5kZXJ1bmdcL0Rva3VtZW50ZVwvU3R1ZGllcmVuX21pdF9CZWhpbmRlcnVuZ18tX0xlaXRmYWRlbl9mXHUwMGZjcl9MZWhyZW5kZS5wZGYiLCJwYWdlIjoxNzg0Nzl9.j5QxiHQS8UnWmp32BytDBR73zmxy3VDXfy40hTZ9oaA/Studieren_mit_Behinderung_-_Leitfaden_f%C3%BCr_Lehrende.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hyperlink" Target="https://uni-tuebingen.de/securedl/sdl-eyJ0eXAiOiJKV1QiLCJhbGciOiJIUzI1NiJ9.eyJpYXQiOjE3MjEyNDMyOTIsImV4cCI6MTcyMTMzMzI4OSwidXNlciI6MCwiZ3JvdXBzIjpbMCwtMV0sImZpbGUiOiJmaWxlYWRtaW5cL1VuaV9UdWViaW5nZW5cL1N0dWRpdW1cL0JlcmF0dW5nSW5mb1wvWmVudHJhbGVTdHVCZXJhdHVuZ1wvU3R1ZGllcmVuQmVoaW5kZXJ1bmdcL0Rva3VtZW50ZVwvQXR0ZXN0LUFuZm9yZGVydW5nZW5fZGUucGRmIiwicGFnZSI6MTY5NTkwfQ.N4iVNuHmmfcxzoJ0urMq2-0BVw8O9grwyWxZ9qHKB4s/Attest-Anforderungen_de.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2.svg"/><Relationship Id="rId5" Type="http://schemas.openxmlformats.org/officeDocument/2006/relationships/hyperlink" Target="https://uni-tuebingen.de/de/169590#c985287" TargetMode="External"/><Relationship Id="rId10" Type="http://schemas.openxmlformats.org/officeDocument/2006/relationships/hyperlink" Target="mailto:katrin.motta@uni-tuebingen" TargetMode="External"/><Relationship Id="rId4" Type="http://schemas.microsoft.com/office/2007/relationships/hdphoto" Target="../media/hdphoto2.wdp"/><Relationship Id="rId9" Type="http://schemas.openxmlformats.org/officeDocument/2006/relationships/hyperlink" Target="mailto:carmen.schuessler@uni-tuebingen.d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antidiskriminierung@ife.uni-tuebingen.de" TargetMode="Externa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hyperlink" Target="https://uni-tuebingen.de/de/264711" TargetMode="External"/><Relationship Id="rId3" Type="http://schemas.microsoft.com/office/2007/relationships/hdphoto" Target="../media/hdphoto1.wdp"/><Relationship Id="rId7" Type="http://schemas.openxmlformats.org/officeDocument/2006/relationships/hyperlink" Target="https://uni-tuebingen.de/fakultaeten/wirtschafts-und-sozialwissenschaftliche-fakultaet/faecher/fachbereich-sozialwissenschaften/erziehungswissenschaft/institut/gleichstellung/"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uni-tuebingen.de/einrichtungen/gleichstellung/gleichstellungsbeauftragte/gleichstellungsbuero/" TargetMode="External"/><Relationship Id="rId5" Type="http://schemas.openxmlformats.org/officeDocument/2006/relationships/hyperlink" Target="https://uni-tuebingen.de/einrichtungen/verwaltung/iii-studium-und-lehre/diversitaetsorientiertes-schreibzentrum/" TargetMode="External"/><Relationship Id="rId10" Type="http://schemas.openxmlformats.org/officeDocument/2006/relationships/image" Target="../media/image6.png"/><Relationship Id="rId4" Type="http://schemas.openxmlformats.org/officeDocument/2006/relationships/hyperlink" Target="https://uni-tuebingen.de/einrichtungen/verwaltung/stabsstellen/leibniz-kolleg/beratungsangebote/" TargetMode="External"/><Relationship Id="rId9"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uni-tuebingen.de/fakultaeten/wirtschafts-und-sozialwissenschaftliche-fakultaet/faecher/fachbereich-sozialwissenschaften/erziehungswissenschaft/institut/antidiskriminierung/sprechstundentermin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hyperlink" Target="https://uni-tuebingen.de/einrichtungen/gleichstellung/team-equity/#c2017344" TargetMode="External"/><Relationship Id="rId3" Type="http://schemas.openxmlformats.org/officeDocument/2006/relationships/image" Target="../media/image9.png"/><Relationship Id="rId7" Type="http://schemas.openxmlformats.org/officeDocument/2006/relationships/hyperlink" Target="https://uni-tuebingen.de/einrichtungen/gleichstellung/team-equity/#c2017323"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s://uni-tuebingen.de/einrichtungen/gleichstellung/team-equity/#c2017341" TargetMode="External"/><Relationship Id="rId5" Type="http://schemas.openxmlformats.org/officeDocument/2006/relationships/image" Target="../media/image2.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1"/>
          <p:cNvSpPr/>
          <p:nvPr/>
        </p:nvSpPr>
        <p:spPr>
          <a:xfrm>
            <a:off x="5884752" y="2723886"/>
            <a:ext cx="8574428" cy="3321314"/>
          </a:xfrm>
          <a:prstGeom prst="rect">
            <a:avLst/>
          </a:prstGeom>
          <a:noFill/>
          <a:ln/>
        </p:spPr>
        <p:txBody>
          <a:bodyPr wrap="square" rtlCol="0" anchor="t"/>
          <a:lstStyle/>
          <a:p>
            <a:pPr marL="0" indent="0" algn="ctr">
              <a:lnSpc>
                <a:spcPts val="7702"/>
              </a:lnSpc>
              <a:buNone/>
            </a:pPr>
            <a:r>
              <a:rPr lang="de-DE" sz="6162" dirty="0">
                <a:solidFill>
                  <a:srgbClr val="5C4E3D"/>
                </a:solidFill>
                <a:latin typeface="Libre Baskerville" pitchFamily="34" charset="0"/>
                <a:ea typeface="Libre Baskerville" pitchFamily="34" charset="-122"/>
                <a:cs typeface="Libre Baskerville" pitchFamily="34" charset="-120"/>
              </a:rPr>
              <a:t>Nachteilsausgleich und Antidiskriminierung</a:t>
            </a:r>
            <a:endParaRPr lang="de-DE" sz="6162" dirty="0"/>
          </a:p>
        </p:txBody>
      </p:sp>
      <p:pic>
        <p:nvPicPr>
          <p:cNvPr id="12" name="Grafik 11">
            <a:extLst>
              <a:ext uri="{FF2B5EF4-FFF2-40B4-BE49-F238E27FC236}">
                <a16:creationId xmlns:a16="http://schemas.microsoft.com/office/drawing/2014/main" id="{6537E492-F9BA-E297-2938-DAAEA6DE060B}"/>
              </a:ext>
            </a:extLst>
          </p:cNvPr>
          <p:cNvPicPr>
            <a:picLocks noChangeAspect="1"/>
          </p:cNvPicPr>
          <p:nvPr/>
        </p:nvPicPr>
        <p:blipFill rotWithShape="1">
          <a:blip r:embed="rId3"/>
          <a:srcRect l="10590" t="34722" r="48698" b="47685"/>
          <a:stretch/>
        </p:blipFill>
        <p:spPr>
          <a:xfrm>
            <a:off x="5884752" y="6134100"/>
            <a:ext cx="5956300" cy="1447800"/>
          </a:xfrm>
          <a:prstGeom prst="rect">
            <a:avLst/>
          </a:prstGeom>
        </p:spPr>
      </p:pic>
      <p:pic>
        <p:nvPicPr>
          <p:cNvPr id="14" name="Grafik 13">
            <a:extLst>
              <a:ext uri="{FF2B5EF4-FFF2-40B4-BE49-F238E27FC236}">
                <a16:creationId xmlns:a16="http://schemas.microsoft.com/office/drawing/2014/main" id="{EEE1B5FB-89C5-6C18-46D5-CE5C932060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896955" y="6524625"/>
            <a:ext cx="2562225" cy="666750"/>
          </a:xfrm>
          <a:prstGeom prst="rect">
            <a:avLst/>
          </a:prstGeom>
        </p:spPr>
      </p:pic>
      <p:cxnSp>
        <p:nvCxnSpPr>
          <p:cNvPr id="15" name="Gerader Verbinder 14">
            <a:extLst>
              <a:ext uri="{FF2B5EF4-FFF2-40B4-BE49-F238E27FC236}">
                <a16:creationId xmlns:a16="http://schemas.microsoft.com/office/drawing/2014/main" id="{F89C797A-057C-0578-F47F-919D4DA422B8}"/>
              </a:ext>
            </a:extLst>
          </p:cNvPr>
          <p:cNvCxnSpPr/>
          <p:nvPr/>
        </p:nvCxnSpPr>
        <p:spPr>
          <a:xfrm>
            <a:off x="2951480" y="5974080"/>
            <a:ext cx="0" cy="492760"/>
          </a:xfrm>
          <a:prstGeom prst="line">
            <a:avLst/>
          </a:prstGeom>
          <a:ln w="38100">
            <a:solidFill>
              <a:srgbClr val="F05574"/>
            </a:solidFill>
          </a:ln>
        </p:spPr>
        <p:style>
          <a:lnRef idx="1">
            <a:schemeClr val="accent1"/>
          </a:lnRef>
          <a:fillRef idx="0">
            <a:schemeClr val="accent1"/>
          </a:fillRef>
          <a:effectRef idx="0">
            <a:schemeClr val="accent1"/>
          </a:effectRef>
          <a:fontRef idx="minor">
            <a:schemeClr val="tx1"/>
          </a:fontRef>
        </p:style>
      </p:cxnSp>
      <p:grpSp>
        <p:nvGrpSpPr>
          <p:cNvPr id="23" name="Gruppieren 22">
            <a:extLst>
              <a:ext uri="{FF2B5EF4-FFF2-40B4-BE49-F238E27FC236}">
                <a16:creationId xmlns:a16="http://schemas.microsoft.com/office/drawing/2014/main" id="{646FE2AF-9FA3-C469-0F45-5A41BA715DF9}"/>
              </a:ext>
            </a:extLst>
          </p:cNvPr>
          <p:cNvGrpSpPr/>
          <p:nvPr/>
        </p:nvGrpSpPr>
        <p:grpSpPr>
          <a:xfrm>
            <a:off x="0" y="0"/>
            <a:ext cx="5354840" cy="8700860"/>
            <a:chOff x="0" y="0"/>
            <a:chExt cx="5354840" cy="8700860"/>
          </a:xfrm>
        </p:grpSpPr>
        <p:sp>
          <p:nvSpPr>
            <p:cNvPr id="9" name="Rechteck 8">
              <a:extLst>
                <a:ext uri="{FF2B5EF4-FFF2-40B4-BE49-F238E27FC236}">
                  <a16:creationId xmlns:a16="http://schemas.microsoft.com/office/drawing/2014/main" id="{447DB2D3-D4E7-A029-92DE-46D00BC747AC}"/>
                </a:ext>
              </a:extLst>
            </p:cNvPr>
            <p:cNvSpPr/>
            <p:nvPr/>
          </p:nvSpPr>
          <p:spPr>
            <a:xfrm>
              <a:off x="0" y="0"/>
              <a:ext cx="5354840" cy="8229600"/>
            </a:xfrm>
            <a:prstGeom prst="rect">
              <a:avLst/>
            </a:prstGeom>
            <a:solidFill>
              <a:srgbClr val="C0BEB0"/>
            </a:solidFill>
            <a:ln>
              <a:solidFill>
                <a:srgbClr val="C0BE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5" name="Grafik 4" descr="Ein Bild, das Leiter, Schuhwerk, Person enthält.&#10;&#10;Automatisch generierte Beschreibung">
              <a:extLst>
                <a:ext uri="{FF2B5EF4-FFF2-40B4-BE49-F238E27FC236}">
                  <a16:creationId xmlns:a16="http://schemas.microsoft.com/office/drawing/2014/main" id="{791F5BB9-157E-25DE-41C1-01C9F04F9E1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r="50361"/>
            <a:stretch/>
          </p:blipFill>
          <p:spPr>
            <a:xfrm>
              <a:off x="1069672" y="0"/>
              <a:ext cx="4285168" cy="8632634"/>
            </a:xfrm>
            <a:prstGeom prst="rect">
              <a:avLst/>
            </a:prstGeom>
          </p:spPr>
        </p:pic>
        <p:pic>
          <p:nvPicPr>
            <p:cNvPr id="7" name="Grafik 6" descr="Ein Bild, das Leiter, Schuhwerk, Person enthält.&#10;&#10;Automatisch generierte Beschreibung">
              <a:extLst>
                <a:ext uri="{FF2B5EF4-FFF2-40B4-BE49-F238E27FC236}">
                  <a16:creationId xmlns:a16="http://schemas.microsoft.com/office/drawing/2014/main" id="{A43BEFD0-45CB-057E-F4EB-B4751A88521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l="62054" r="23641"/>
            <a:stretch/>
          </p:blipFill>
          <p:spPr>
            <a:xfrm>
              <a:off x="2198451" y="68226"/>
              <a:ext cx="1234884" cy="8632634"/>
            </a:xfrm>
            <a:prstGeom prst="rect">
              <a:avLst/>
            </a:prstGeom>
          </p:spPr>
        </p:pic>
        <p:cxnSp>
          <p:nvCxnSpPr>
            <p:cNvPr id="19" name="Gerader Verbinder 18">
              <a:extLst>
                <a:ext uri="{FF2B5EF4-FFF2-40B4-BE49-F238E27FC236}">
                  <a16:creationId xmlns:a16="http://schemas.microsoft.com/office/drawing/2014/main" id="{E17BA764-569F-CCE3-1CB0-E4D93C6F558C}"/>
                </a:ext>
              </a:extLst>
            </p:cNvPr>
            <p:cNvCxnSpPr/>
            <p:nvPr/>
          </p:nvCxnSpPr>
          <p:spPr>
            <a:xfrm>
              <a:off x="2931160" y="5974080"/>
              <a:ext cx="0" cy="335280"/>
            </a:xfrm>
            <a:prstGeom prst="line">
              <a:avLst/>
            </a:prstGeom>
            <a:ln w="38100">
              <a:solidFill>
                <a:srgbClr val="F05574"/>
              </a:solidFill>
            </a:ln>
          </p:spPr>
          <p:style>
            <a:lnRef idx="1">
              <a:schemeClr val="accent1"/>
            </a:lnRef>
            <a:fillRef idx="0">
              <a:schemeClr val="accent1"/>
            </a:fillRef>
            <a:effectRef idx="0">
              <a:schemeClr val="accent1"/>
            </a:effectRef>
            <a:fontRef idx="minor">
              <a:schemeClr val="tx1"/>
            </a:fontRef>
          </p:style>
        </p:cxnSp>
        <p:sp>
          <p:nvSpPr>
            <p:cNvPr id="22" name="Rechteck 21">
              <a:extLst>
                <a:ext uri="{FF2B5EF4-FFF2-40B4-BE49-F238E27FC236}">
                  <a16:creationId xmlns:a16="http://schemas.microsoft.com/office/drawing/2014/main" id="{74C96698-5E3D-7599-B365-5FB3C4CB4CAD}"/>
                </a:ext>
              </a:extLst>
            </p:cNvPr>
            <p:cNvSpPr/>
            <p:nvPr/>
          </p:nvSpPr>
          <p:spPr>
            <a:xfrm>
              <a:off x="3627887" y="5943600"/>
              <a:ext cx="45719" cy="19050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Text 1"/>
          <p:cNvSpPr/>
          <p:nvPr/>
        </p:nvSpPr>
        <p:spPr>
          <a:xfrm>
            <a:off x="3293038" y="1371399"/>
            <a:ext cx="4343930" cy="656630"/>
          </a:xfrm>
          <a:prstGeom prst="rect">
            <a:avLst/>
          </a:prstGeom>
          <a:noFill/>
          <a:ln/>
        </p:spPr>
        <p:txBody>
          <a:bodyPr wrap="none" rtlCol="0" anchor="t"/>
          <a:lstStyle/>
          <a:p>
            <a:pPr marL="0" indent="0">
              <a:lnSpc>
                <a:spcPts val="5170"/>
              </a:lnSpc>
              <a:buNone/>
            </a:pPr>
            <a:r>
              <a:rPr lang="de-DE" sz="4136" dirty="0">
                <a:solidFill>
                  <a:srgbClr val="5C4E3D"/>
                </a:solidFill>
                <a:latin typeface="Libre Baskerville" pitchFamily="34" charset="0"/>
                <a:ea typeface="Libre Baskerville" pitchFamily="34" charset="-122"/>
                <a:cs typeface="Libre Baskerville" pitchFamily="34" charset="-120"/>
              </a:rPr>
              <a:t>Wichtig</a:t>
            </a:r>
            <a:r>
              <a:rPr lang="en-US" sz="4136" dirty="0">
                <a:solidFill>
                  <a:srgbClr val="5C4E3D"/>
                </a:solidFill>
                <a:latin typeface="Libre Baskerville" pitchFamily="34" charset="0"/>
                <a:ea typeface="Libre Baskerville" pitchFamily="34" charset="-122"/>
                <a:cs typeface="Libre Baskerville" pitchFamily="34" charset="-120"/>
              </a:rPr>
              <a:t> </a:t>
            </a:r>
            <a:r>
              <a:rPr lang="de-DE" sz="4136" dirty="0">
                <a:solidFill>
                  <a:srgbClr val="5C4E3D"/>
                </a:solidFill>
                <a:latin typeface="Libre Baskerville" pitchFamily="34" charset="0"/>
                <a:ea typeface="Libre Baskerville" pitchFamily="34" charset="-122"/>
                <a:cs typeface="Libre Baskerville" pitchFamily="34" charset="-120"/>
              </a:rPr>
              <a:t>vorab</a:t>
            </a:r>
            <a:r>
              <a:rPr lang="en-US" sz="4136" dirty="0">
                <a:solidFill>
                  <a:srgbClr val="5C4E3D"/>
                </a:solidFill>
                <a:latin typeface="Libre Baskerville" pitchFamily="34" charset="0"/>
                <a:ea typeface="Libre Baskerville" pitchFamily="34" charset="-122"/>
                <a:cs typeface="Libre Baskerville" pitchFamily="34" charset="-120"/>
              </a:rPr>
              <a:t>: </a:t>
            </a:r>
            <a:endParaRPr lang="en-US" sz="4136" dirty="0"/>
          </a:p>
        </p:txBody>
      </p:sp>
      <p:sp>
        <p:nvSpPr>
          <p:cNvPr id="6" name="Text 2"/>
          <p:cNvSpPr/>
          <p:nvPr/>
        </p:nvSpPr>
        <p:spPr>
          <a:xfrm>
            <a:off x="749647" y="2705329"/>
            <a:ext cx="3100070" cy="528136"/>
          </a:xfrm>
          <a:prstGeom prst="rect">
            <a:avLst/>
          </a:prstGeom>
          <a:noFill/>
          <a:ln/>
        </p:spPr>
        <p:txBody>
          <a:bodyPr wrap="square" rtlCol="0" anchor="t"/>
          <a:lstStyle/>
          <a:p>
            <a:pPr>
              <a:lnSpc>
                <a:spcPts val="2647"/>
              </a:lnSpc>
            </a:pPr>
            <a:r>
              <a:rPr lang="de-DE" sz="2400" dirty="0">
                <a:latin typeface="Libre Baskerville" panose="02000000000000000000" pitchFamily="2" charset="0"/>
              </a:rPr>
              <a:t>Rechtsgrundlage: </a:t>
            </a:r>
          </a:p>
          <a:p>
            <a:pPr>
              <a:lnSpc>
                <a:spcPts val="2647"/>
              </a:lnSpc>
            </a:pPr>
            <a:endParaRPr lang="de-DE" sz="2400" dirty="0">
              <a:latin typeface="Libre Baskerville" panose="02000000000000000000" pitchFamily="2" charset="0"/>
            </a:endParaRPr>
          </a:p>
          <a:p>
            <a:pPr marL="0" indent="0">
              <a:lnSpc>
                <a:spcPts val="2647"/>
              </a:lnSpc>
              <a:buNone/>
            </a:pPr>
            <a:endParaRPr lang="en-US" sz="1654" dirty="0"/>
          </a:p>
        </p:txBody>
      </p:sp>
      <p:sp>
        <p:nvSpPr>
          <p:cNvPr id="7" name="Shape 3"/>
          <p:cNvSpPr/>
          <p:nvPr/>
        </p:nvSpPr>
        <p:spPr>
          <a:xfrm>
            <a:off x="791567" y="3706491"/>
            <a:ext cx="4246602" cy="3986018"/>
          </a:xfrm>
          <a:prstGeom prst="roundRect">
            <a:avLst>
              <a:gd name="adj" fmla="val 3949"/>
            </a:avLst>
          </a:prstGeom>
          <a:solidFill>
            <a:srgbClr val="C0BEB0"/>
          </a:solidFill>
          <a:ln w="7620">
            <a:solidFill>
              <a:srgbClr val="DDD3BA"/>
            </a:solidFill>
            <a:prstDash val="solid"/>
          </a:ln>
        </p:spPr>
        <p:txBody>
          <a:bodyPr/>
          <a:lstStyle/>
          <a:p>
            <a:endParaRPr lang="de-DE"/>
          </a:p>
        </p:txBody>
      </p:sp>
      <p:sp>
        <p:nvSpPr>
          <p:cNvPr id="8" name="Text 4"/>
          <p:cNvSpPr/>
          <p:nvPr/>
        </p:nvSpPr>
        <p:spPr>
          <a:xfrm>
            <a:off x="791567" y="3932042"/>
            <a:ext cx="4246601" cy="533078"/>
          </a:xfrm>
          <a:prstGeom prst="rect">
            <a:avLst/>
          </a:prstGeom>
          <a:noFill/>
          <a:ln/>
        </p:spPr>
        <p:txBody>
          <a:bodyPr wrap="none" rtlCol="0" anchor="t"/>
          <a:lstStyle/>
          <a:p>
            <a:pPr marL="0" indent="0" algn="ctr">
              <a:lnSpc>
                <a:spcPts val="2585"/>
              </a:lnSpc>
              <a:buNone/>
            </a:pPr>
            <a:r>
              <a:rPr lang="de-DE" sz="2400" b="1" dirty="0">
                <a:solidFill>
                  <a:srgbClr val="454240"/>
                </a:solidFill>
                <a:latin typeface="Libre Baskerville" pitchFamily="34" charset="0"/>
                <a:ea typeface="Libre Baskerville" pitchFamily="34" charset="-122"/>
                <a:cs typeface="Libre Baskerville" pitchFamily="34" charset="-120"/>
              </a:rPr>
              <a:t>Informationsquellen</a:t>
            </a:r>
            <a:endParaRPr lang="de-DE" sz="2400" b="1" dirty="0"/>
          </a:p>
        </p:txBody>
      </p:sp>
      <p:sp>
        <p:nvSpPr>
          <p:cNvPr id="9" name="Text 5"/>
          <p:cNvSpPr/>
          <p:nvPr/>
        </p:nvSpPr>
        <p:spPr>
          <a:xfrm>
            <a:off x="952857" y="4632204"/>
            <a:ext cx="3811310" cy="2670295"/>
          </a:xfrm>
          <a:prstGeom prst="rect">
            <a:avLst/>
          </a:prstGeom>
          <a:noFill/>
          <a:ln/>
        </p:spPr>
        <p:txBody>
          <a:bodyPr wrap="square" rtlCol="0" anchor="t"/>
          <a:lstStyle/>
          <a:p>
            <a:pPr marL="0" indent="0" algn="ctr">
              <a:lnSpc>
                <a:spcPts val="2647"/>
              </a:lnSpc>
              <a:buNone/>
            </a:pPr>
            <a:r>
              <a:rPr lang="de-DE" dirty="0">
                <a:solidFill>
                  <a:srgbClr val="454240"/>
                </a:solidFill>
                <a:latin typeface="DM Sans" pitchFamily="34" charset="0"/>
                <a:ea typeface="DM Sans" pitchFamily="34" charset="-122"/>
                <a:cs typeface="DM Sans" pitchFamily="34" charset="-120"/>
              </a:rPr>
              <a:t>Wichtige Hinweise zum Nachteilsausgleich wurden von der Zentralen Studienberatung formuliert: (zum </a:t>
            </a:r>
            <a:r>
              <a:rPr lang="de-DE" b="1" dirty="0">
                <a:latin typeface="DM Sans" pitchFamily="34" charset="0"/>
                <a:ea typeface="DM Sans" pitchFamily="34" charset="-122"/>
                <a:cs typeface="DM Sans" pitchFamily="34" charset="-120"/>
                <a:hlinkClick r:id="rId3">
                  <a:extLst>
                    <a:ext uri="{A12FA001-AC4F-418D-AE19-62706E023703}">
                      <ahyp:hlinkClr xmlns:ahyp="http://schemas.microsoft.com/office/drawing/2018/hyperlinkcolor" val="tx"/>
                    </a:ext>
                  </a:extLst>
                </a:hlinkClick>
              </a:rPr>
              <a:t>Leitfaden</a:t>
            </a:r>
            <a:r>
              <a:rPr lang="de-DE" dirty="0">
                <a:solidFill>
                  <a:srgbClr val="454240"/>
                </a:solidFill>
                <a:latin typeface="DM Sans" pitchFamily="34" charset="0"/>
                <a:ea typeface="DM Sans" pitchFamily="34" charset="-122"/>
                <a:cs typeface="DM Sans" pitchFamily="34" charset="-120"/>
              </a:rPr>
              <a:t>)</a:t>
            </a:r>
          </a:p>
          <a:p>
            <a:pPr marL="0" indent="0" algn="ctr">
              <a:lnSpc>
                <a:spcPts val="2647"/>
              </a:lnSpc>
              <a:buNone/>
            </a:pPr>
            <a:r>
              <a:rPr lang="de-DE" dirty="0">
                <a:solidFill>
                  <a:srgbClr val="454240"/>
                </a:solidFill>
                <a:latin typeface="DM Sans" pitchFamily="34" charset="0"/>
                <a:ea typeface="DM Sans" pitchFamily="34" charset="-122"/>
                <a:cs typeface="DM Sans" pitchFamily="34" charset="-120"/>
              </a:rPr>
              <a:t>Sie dienen den antragsstellenden Studierenden wie auch den Prüfungsämtern zur Orientierung </a:t>
            </a:r>
          </a:p>
          <a:p>
            <a:pPr marL="0" indent="0" algn="ctr">
              <a:lnSpc>
                <a:spcPts val="2647"/>
              </a:lnSpc>
              <a:buNone/>
            </a:pPr>
            <a:endParaRPr lang="de-DE" sz="1654" dirty="0">
              <a:solidFill>
                <a:srgbClr val="454240"/>
              </a:solidFill>
              <a:latin typeface="DM Sans" pitchFamily="34" charset="0"/>
              <a:ea typeface="DM Sans" pitchFamily="34" charset="-122"/>
              <a:cs typeface="DM Sans" pitchFamily="34" charset="-120"/>
            </a:endParaRPr>
          </a:p>
          <a:p>
            <a:pPr marL="0" indent="0" algn="ctr">
              <a:lnSpc>
                <a:spcPts val="2647"/>
              </a:lnSpc>
              <a:buNone/>
            </a:pPr>
            <a:endParaRPr lang="de-DE" sz="1654" dirty="0">
              <a:solidFill>
                <a:srgbClr val="454240"/>
              </a:solidFill>
              <a:latin typeface="DM Sans" pitchFamily="34" charset="0"/>
              <a:ea typeface="DM Sans" pitchFamily="34" charset="-122"/>
              <a:cs typeface="DM Sans" pitchFamily="34" charset="-120"/>
            </a:endParaRPr>
          </a:p>
        </p:txBody>
      </p:sp>
      <p:sp>
        <p:nvSpPr>
          <p:cNvPr id="10" name="Shape 6"/>
          <p:cNvSpPr/>
          <p:nvPr/>
        </p:nvSpPr>
        <p:spPr>
          <a:xfrm>
            <a:off x="5191958" y="3706491"/>
            <a:ext cx="4400272" cy="3948513"/>
          </a:xfrm>
          <a:prstGeom prst="roundRect">
            <a:avLst>
              <a:gd name="adj" fmla="val 3949"/>
            </a:avLst>
          </a:prstGeom>
          <a:solidFill>
            <a:srgbClr val="C0BEB0"/>
          </a:solidFill>
          <a:ln w="7620">
            <a:solidFill>
              <a:srgbClr val="DDD3BA"/>
            </a:solidFill>
            <a:prstDash val="solid"/>
          </a:ln>
        </p:spPr>
        <p:txBody>
          <a:bodyPr/>
          <a:lstStyle/>
          <a:p>
            <a:endParaRPr lang="de-DE"/>
          </a:p>
        </p:txBody>
      </p:sp>
      <p:sp>
        <p:nvSpPr>
          <p:cNvPr id="11" name="Text 7"/>
          <p:cNvSpPr/>
          <p:nvPr/>
        </p:nvSpPr>
        <p:spPr>
          <a:xfrm>
            <a:off x="5191958" y="3932041"/>
            <a:ext cx="4400272" cy="644415"/>
          </a:xfrm>
          <a:prstGeom prst="rect">
            <a:avLst/>
          </a:prstGeom>
          <a:noFill/>
          <a:ln/>
        </p:spPr>
        <p:txBody>
          <a:bodyPr wrap="none" rtlCol="0" anchor="t"/>
          <a:lstStyle/>
          <a:p>
            <a:pPr marL="0" indent="0" algn="ctr">
              <a:lnSpc>
                <a:spcPts val="2585"/>
              </a:lnSpc>
              <a:buNone/>
            </a:pPr>
            <a:r>
              <a:rPr lang="de-DE" sz="2400" b="1" dirty="0">
                <a:solidFill>
                  <a:srgbClr val="454240"/>
                </a:solidFill>
                <a:latin typeface="Libre Baskerville" pitchFamily="34" charset="0"/>
              </a:rPr>
              <a:t>Einzelfallentscheidungen</a:t>
            </a:r>
            <a:endParaRPr lang="en-US" sz="2400" b="1" dirty="0"/>
          </a:p>
        </p:txBody>
      </p:sp>
      <p:sp>
        <p:nvSpPr>
          <p:cNvPr id="12" name="Text 8"/>
          <p:cNvSpPr/>
          <p:nvPr/>
        </p:nvSpPr>
        <p:spPr>
          <a:xfrm>
            <a:off x="5486439" y="4802006"/>
            <a:ext cx="3811310" cy="1344930"/>
          </a:xfrm>
          <a:prstGeom prst="rect">
            <a:avLst/>
          </a:prstGeom>
          <a:noFill/>
          <a:ln/>
        </p:spPr>
        <p:txBody>
          <a:bodyPr wrap="square" rtlCol="0" anchor="t"/>
          <a:lstStyle/>
          <a:p>
            <a:pPr marL="0" indent="0" algn="ctr">
              <a:lnSpc>
                <a:spcPts val="2647"/>
              </a:lnSpc>
              <a:buNone/>
            </a:pPr>
            <a:r>
              <a:rPr lang="de-DE" sz="1654" dirty="0">
                <a:solidFill>
                  <a:srgbClr val="454240"/>
                </a:solidFill>
                <a:latin typeface="DM Sans" pitchFamily="34" charset="0"/>
                <a:ea typeface="DM Sans" pitchFamily="34" charset="-122"/>
                <a:cs typeface="DM Sans" pitchFamily="34" charset="-120"/>
              </a:rPr>
              <a:t>Jeder Fall wird einzeln von dem zuständigen Prüfungsausschuss entschieden und das Ergebnis über das jeweilige Prüfungsamt mitgeteilt </a:t>
            </a:r>
          </a:p>
        </p:txBody>
      </p:sp>
      <p:sp>
        <p:nvSpPr>
          <p:cNvPr id="13" name="Shape 9"/>
          <p:cNvSpPr/>
          <p:nvPr/>
        </p:nvSpPr>
        <p:spPr>
          <a:xfrm>
            <a:off x="9804399" y="3732754"/>
            <a:ext cx="4470399" cy="3895986"/>
          </a:xfrm>
          <a:prstGeom prst="roundRect">
            <a:avLst>
              <a:gd name="adj" fmla="val 3949"/>
            </a:avLst>
          </a:prstGeom>
          <a:solidFill>
            <a:srgbClr val="C0BEB0"/>
          </a:solidFill>
          <a:ln w="7620">
            <a:solidFill>
              <a:srgbClr val="DDD3BA"/>
            </a:solidFill>
            <a:prstDash val="solid"/>
          </a:ln>
        </p:spPr>
        <p:txBody>
          <a:bodyPr/>
          <a:lstStyle/>
          <a:p>
            <a:endParaRPr lang="de-DE"/>
          </a:p>
        </p:txBody>
      </p:sp>
      <p:sp>
        <p:nvSpPr>
          <p:cNvPr id="14" name="Text 10"/>
          <p:cNvSpPr/>
          <p:nvPr/>
        </p:nvSpPr>
        <p:spPr>
          <a:xfrm>
            <a:off x="9592230" y="3932041"/>
            <a:ext cx="4682569" cy="533079"/>
          </a:xfrm>
          <a:prstGeom prst="rect">
            <a:avLst/>
          </a:prstGeom>
          <a:noFill/>
          <a:ln/>
        </p:spPr>
        <p:txBody>
          <a:bodyPr wrap="none" rtlCol="0" anchor="t"/>
          <a:lstStyle/>
          <a:p>
            <a:pPr marL="0" indent="0" algn="ctr">
              <a:lnSpc>
                <a:spcPts val="2585"/>
              </a:lnSpc>
              <a:buNone/>
            </a:pPr>
            <a:r>
              <a:rPr lang="de-DE" sz="2400" b="1" dirty="0">
                <a:solidFill>
                  <a:srgbClr val="454240"/>
                </a:solidFill>
                <a:latin typeface="Libre Baskerville" pitchFamily="34" charset="0"/>
                <a:ea typeface="Libre Baskerville" pitchFamily="34" charset="-122"/>
                <a:cs typeface="Libre Baskerville" pitchFamily="34" charset="-120"/>
              </a:rPr>
              <a:t>Nachweise</a:t>
            </a:r>
            <a:endParaRPr lang="en-US" sz="2400" b="1" dirty="0"/>
          </a:p>
        </p:txBody>
      </p:sp>
      <p:sp>
        <p:nvSpPr>
          <p:cNvPr id="15" name="Text 11"/>
          <p:cNvSpPr/>
          <p:nvPr/>
        </p:nvSpPr>
        <p:spPr>
          <a:xfrm>
            <a:off x="10028929" y="4465120"/>
            <a:ext cx="4021337" cy="2468760"/>
          </a:xfrm>
          <a:prstGeom prst="rect">
            <a:avLst/>
          </a:prstGeom>
          <a:noFill/>
          <a:ln/>
        </p:spPr>
        <p:txBody>
          <a:bodyPr wrap="square" rtlCol="0" anchor="t"/>
          <a:lstStyle/>
          <a:p>
            <a:pPr marL="0" indent="0" algn="ctr">
              <a:lnSpc>
                <a:spcPts val="2647"/>
              </a:lnSpc>
              <a:buNone/>
            </a:pPr>
            <a:r>
              <a:rPr lang="de-DE" sz="1654" dirty="0">
                <a:solidFill>
                  <a:srgbClr val="454240"/>
                </a:solidFill>
                <a:latin typeface="DM Sans" pitchFamily="34" charset="0"/>
                <a:ea typeface="DM Sans" pitchFamily="34" charset="-122"/>
                <a:cs typeface="DM Sans" pitchFamily="34" charset="-120"/>
              </a:rPr>
              <a:t>Als Nachweis der Beeinträchtigung gelten ärztliche und psychologische Atteste. Bei psychischen Beeinträchtigungen können auch psychologische Beratungsstellen und niedergelassene </a:t>
            </a:r>
            <a:r>
              <a:rPr lang="de-DE" sz="1654" dirty="0" err="1">
                <a:solidFill>
                  <a:srgbClr val="454240"/>
                </a:solidFill>
                <a:latin typeface="DM Sans" pitchFamily="34" charset="0"/>
                <a:ea typeface="DM Sans" pitchFamily="34" charset="-122"/>
                <a:cs typeface="DM Sans" pitchFamily="34" charset="-120"/>
              </a:rPr>
              <a:t>Psychotherapeut:innen</a:t>
            </a:r>
            <a:r>
              <a:rPr lang="de-DE" sz="1654" dirty="0">
                <a:solidFill>
                  <a:srgbClr val="454240"/>
                </a:solidFill>
                <a:latin typeface="DM Sans" pitchFamily="34" charset="0"/>
                <a:ea typeface="DM Sans" pitchFamily="34" charset="-122"/>
                <a:cs typeface="DM Sans" pitchFamily="34" charset="-120"/>
              </a:rPr>
              <a:t> entsprechende Atteste/Gutachten ausstellen</a:t>
            </a:r>
            <a:endParaRPr lang="en-US" sz="1654" dirty="0"/>
          </a:p>
        </p:txBody>
      </p:sp>
      <p:pic>
        <p:nvPicPr>
          <p:cNvPr id="20" name="Grafik 19">
            <a:extLst>
              <a:ext uri="{FF2B5EF4-FFF2-40B4-BE49-F238E27FC236}">
                <a16:creationId xmlns:a16="http://schemas.microsoft.com/office/drawing/2014/main" id="{0CF40E08-A23C-B0E1-405F-3324C20454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33514" y="458848"/>
            <a:ext cx="2562225" cy="666750"/>
          </a:xfrm>
          <a:prstGeom prst="rect">
            <a:avLst/>
          </a:prstGeom>
        </p:spPr>
      </p:pic>
      <p:sp>
        <p:nvSpPr>
          <p:cNvPr id="22" name="Textfeld 21">
            <a:extLst>
              <a:ext uri="{FF2B5EF4-FFF2-40B4-BE49-F238E27FC236}">
                <a16:creationId xmlns:a16="http://schemas.microsoft.com/office/drawing/2014/main" id="{34DCEF45-729B-2915-C88B-06ED81FE75A7}"/>
              </a:ext>
            </a:extLst>
          </p:cNvPr>
          <p:cNvSpPr txBox="1"/>
          <p:nvPr/>
        </p:nvSpPr>
        <p:spPr>
          <a:xfrm>
            <a:off x="3965817" y="2636286"/>
            <a:ext cx="9856582" cy="741806"/>
          </a:xfrm>
          <a:prstGeom prst="rect">
            <a:avLst/>
          </a:prstGeom>
          <a:noFill/>
        </p:spPr>
        <p:txBody>
          <a:bodyPr wrap="square">
            <a:spAutoFit/>
          </a:bodyPr>
          <a:lstStyle/>
          <a:p>
            <a:pPr>
              <a:lnSpc>
                <a:spcPts val="2647"/>
              </a:lnSpc>
            </a:pPr>
            <a:r>
              <a:rPr lang="de-DE" sz="1800" dirty="0">
                <a:latin typeface="DM Sans" pitchFamily="2" charset="0"/>
              </a:rPr>
              <a:t>Landeshochschulgesetz Baden-Württemberg, §2 und §32: Verpflichtung der Universitäten, auf besondere Bedürfnisse Studierender Rücksicht zu nehmen</a:t>
            </a:r>
            <a:endParaRPr lang="en-US" sz="1800" dirty="0">
              <a:latin typeface="DM Sans" pitchFamily="2" charset="0"/>
            </a:endParaRPr>
          </a:p>
        </p:txBody>
      </p:sp>
      <p:pic>
        <p:nvPicPr>
          <p:cNvPr id="24" name="Grafik 23" descr="Waage der Justitia Silhouette">
            <a:extLst>
              <a:ext uri="{FF2B5EF4-FFF2-40B4-BE49-F238E27FC236}">
                <a16:creationId xmlns:a16="http://schemas.microsoft.com/office/drawing/2014/main" id="{113BF3A1-DBCC-555B-DE84-CD567A65E7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1567" y="213268"/>
            <a:ext cx="2327861" cy="2327861"/>
          </a:xfrm>
          <a:prstGeom prst="rect">
            <a:avLst/>
          </a:prstGeom>
        </p:spPr>
      </p:pic>
      <p:sp>
        <p:nvSpPr>
          <p:cNvPr id="25" name="Freihandform: Form 24">
            <a:extLst>
              <a:ext uri="{FF2B5EF4-FFF2-40B4-BE49-F238E27FC236}">
                <a16:creationId xmlns:a16="http://schemas.microsoft.com/office/drawing/2014/main" id="{862B2214-98CB-3AF7-2783-819DBB112FCC}"/>
              </a:ext>
            </a:extLst>
          </p:cNvPr>
          <p:cNvSpPr/>
          <p:nvPr/>
        </p:nvSpPr>
        <p:spPr>
          <a:xfrm>
            <a:off x="2514600" y="2235200"/>
            <a:ext cx="5321300" cy="292100"/>
          </a:xfrm>
          <a:custGeom>
            <a:avLst/>
            <a:gdLst>
              <a:gd name="csX0" fmla="*/ 0 w 5321300"/>
              <a:gd name="csY0" fmla="*/ 101600 h 292100"/>
              <a:gd name="csX1" fmla="*/ 203200 w 5321300"/>
              <a:gd name="csY1" fmla="*/ 76200 h 292100"/>
              <a:gd name="csX2" fmla="*/ 292100 w 5321300"/>
              <a:gd name="csY2" fmla="*/ 63500 h 292100"/>
              <a:gd name="csX3" fmla="*/ 393700 w 5321300"/>
              <a:gd name="csY3" fmla="*/ 50800 h 292100"/>
              <a:gd name="csX4" fmla="*/ 482600 w 5321300"/>
              <a:gd name="csY4" fmla="*/ 38100 h 292100"/>
              <a:gd name="csX5" fmla="*/ 647700 w 5321300"/>
              <a:gd name="csY5" fmla="*/ 25400 h 292100"/>
              <a:gd name="csX6" fmla="*/ 825500 w 5321300"/>
              <a:gd name="csY6" fmla="*/ 0 h 292100"/>
              <a:gd name="csX7" fmla="*/ 1485900 w 5321300"/>
              <a:gd name="csY7" fmla="*/ 12700 h 292100"/>
              <a:gd name="csX8" fmla="*/ 1587500 w 5321300"/>
              <a:gd name="csY8" fmla="*/ 38100 h 292100"/>
              <a:gd name="csX9" fmla="*/ 1752600 w 5321300"/>
              <a:gd name="csY9" fmla="*/ 101600 h 292100"/>
              <a:gd name="csX10" fmla="*/ 1841500 w 5321300"/>
              <a:gd name="csY10" fmla="*/ 152400 h 292100"/>
              <a:gd name="csX11" fmla="*/ 2108200 w 5321300"/>
              <a:gd name="csY11" fmla="*/ 241300 h 292100"/>
              <a:gd name="csX12" fmla="*/ 2349500 w 5321300"/>
              <a:gd name="csY12" fmla="*/ 292100 h 292100"/>
              <a:gd name="csX13" fmla="*/ 2743200 w 5321300"/>
              <a:gd name="csY13" fmla="*/ 266700 h 292100"/>
              <a:gd name="csX14" fmla="*/ 3009900 w 5321300"/>
              <a:gd name="csY14" fmla="*/ 203200 h 292100"/>
              <a:gd name="csX15" fmla="*/ 3175000 w 5321300"/>
              <a:gd name="csY15" fmla="*/ 177800 h 292100"/>
              <a:gd name="csX16" fmla="*/ 3263900 w 5321300"/>
              <a:gd name="csY16" fmla="*/ 139700 h 292100"/>
              <a:gd name="csX17" fmla="*/ 3390900 w 5321300"/>
              <a:gd name="csY17" fmla="*/ 114300 h 292100"/>
              <a:gd name="csX18" fmla="*/ 3505200 w 5321300"/>
              <a:gd name="csY18" fmla="*/ 88900 h 292100"/>
              <a:gd name="csX19" fmla="*/ 4051300 w 5321300"/>
              <a:gd name="csY19" fmla="*/ 12700 h 292100"/>
              <a:gd name="csX20" fmla="*/ 4673600 w 5321300"/>
              <a:gd name="csY20" fmla="*/ 38100 h 292100"/>
              <a:gd name="csX21" fmla="*/ 5067300 w 5321300"/>
              <a:gd name="csY21" fmla="*/ 127000 h 292100"/>
              <a:gd name="csX22" fmla="*/ 5219700 w 5321300"/>
              <a:gd name="csY22" fmla="*/ 152400 h 292100"/>
              <a:gd name="csX23" fmla="*/ 5321300 w 5321300"/>
              <a:gd name="csY23" fmla="*/ 190500 h 292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21300" h="292100" extrusionOk="0">
                <a:moveTo>
                  <a:pt x="0" y="101600"/>
                </a:moveTo>
                <a:cubicBezTo>
                  <a:pt x="123059" y="61747"/>
                  <a:pt x="-12297" y="88060"/>
                  <a:pt x="203200" y="76200"/>
                </a:cubicBezTo>
                <a:cubicBezTo>
                  <a:pt x="231883" y="72599"/>
                  <a:pt x="263886" y="63242"/>
                  <a:pt x="292100" y="63500"/>
                </a:cubicBezTo>
                <a:cubicBezTo>
                  <a:pt x="301781" y="53173"/>
                  <a:pt x="362470" y="57216"/>
                  <a:pt x="393700" y="50800"/>
                </a:cubicBezTo>
                <a:cubicBezTo>
                  <a:pt x="424853" y="42374"/>
                  <a:pt x="451288" y="37197"/>
                  <a:pt x="482600" y="38100"/>
                </a:cubicBezTo>
                <a:cubicBezTo>
                  <a:pt x="539706" y="30744"/>
                  <a:pt x="592469" y="30820"/>
                  <a:pt x="647700" y="25400"/>
                </a:cubicBezTo>
                <a:cubicBezTo>
                  <a:pt x="707202" y="18789"/>
                  <a:pt x="825500" y="0"/>
                  <a:pt x="825500" y="0"/>
                </a:cubicBezTo>
                <a:cubicBezTo>
                  <a:pt x="1034417" y="-15181"/>
                  <a:pt x="1270776" y="36780"/>
                  <a:pt x="1485900" y="12700"/>
                </a:cubicBezTo>
                <a:cubicBezTo>
                  <a:pt x="1524221" y="13991"/>
                  <a:pt x="1548496" y="30350"/>
                  <a:pt x="1587500" y="38100"/>
                </a:cubicBezTo>
                <a:cubicBezTo>
                  <a:pt x="1638298" y="48129"/>
                  <a:pt x="1703165" y="74019"/>
                  <a:pt x="1752600" y="101600"/>
                </a:cubicBezTo>
                <a:cubicBezTo>
                  <a:pt x="1783189" y="116279"/>
                  <a:pt x="1811237" y="137604"/>
                  <a:pt x="1841500" y="152400"/>
                </a:cubicBezTo>
                <a:cubicBezTo>
                  <a:pt x="1970035" y="231628"/>
                  <a:pt x="1921147" y="170249"/>
                  <a:pt x="2108200" y="241300"/>
                </a:cubicBezTo>
                <a:cubicBezTo>
                  <a:pt x="2263988" y="283460"/>
                  <a:pt x="2178458" y="277330"/>
                  <a:pt x="2349500" y="292100"/>
                </a:cubicBezTo>
                <a:cubicBezTo>
                  <a:pt x="2481333" y="285907"/>
                  <a:pt x="2613547" y="275631"/>
                  <a:pt x="2743200" y="266700"/>
                </a:cubicBezTo>
                <a:cubicBezTo>
                  <a:pt x="2932580" y="250342"/>
                  <a:pt x="2843823" y="250898"/>
                  <a:pt x="3009900" y="203200"/>
                </a:cubicBezTo>
                <a:cubicBezTo>
                  <a:pt x="3060200" y="196623"/>
                  <a:pt x="3120594" y="191139"/>
                  <a:pt x="3175000" y="177800"/>
                </a:cubicBezTo>
                <a:cubicBezTo>
                  <a:pt x="3202368" y="163668"/>
                  <a:pt x="3229870" y="147673"/>
                  <a:pt x="3263900" y="139700"/>
                </a:cubicBezTo>
                <a:cubicBezTo>
                  <a:pt x="3298668" y="132618"/>
                  <a:pt x="3354691" y="123007"/>
                  <a:pt x="3390900" y="114300"/>
                </a:cubicBezTo>
                <a:cubicBezTo>
                  <a:pt x="3424639" y="105239"/>
                  <a:pt x="3466102" y="96085"/>
                  <a:pt x="3505200" y="88900"/>
                </a:cubicBezTo>
                <a:cubicBezTo>
                  <a:pt x="3884736" y="24408"/>
                  <a:pt x="3785615" y="32956"/>
                  <a:pt x="4051300" y="12700"/>
                </a:cubicBezTo>
                <a:cubicBezTo>
                  <a:pt x="4240195" y="13495"/>
                  <a:pt x="4478017" y="30988"/>
                  <a:pt x="4673600" y="38100"/>
                </a:cubicBezTo>
                <a:cubicBezTo>
                  <a:pt x="4934574" y="63325"/>
                  <a:pt x="4849577" y="60199"/>
                  <a:pt x="5067300" y="127000"/>
                </a:cubicBezTo>
                <a:cubicBezTo>
                  <a:pt x="5120269" y="136880"/>
                  <a:pt x="5169735" y="144427"/>
                  <a:pt x="5219700" y="152400"/>
                </a:cubicBezTo>
                <a:cubicBezTo>
                  <a:pt x="5312281" y="189871"/>
                  <a:pt x="5278209" y="188765"/>
                  <a:pt x="5321300" y="190500"/>
                </a:cubicBezTo>
              </a:path>
            </a:pathLst>
          </a:custGeom>
          <a:noFill/>
          <a:ln w="38100">
            <a:prstDash val="dash"/>
            <a:extLst>
              <a:ext uri="{C807C97D-BFC1-408E-A445-0C87EB9F89A2}">
                <ask:lineSketchStyleProps xmlns:ask="http://schemas.microsoft.com/office/drawing/2018/sketchyshapes" sd="3238456518">
                  <a:custGeom>
                    <a:avLst/>
                    <a:gdLst>
                      <a:gd name="connsiteX0" fmla="*/ 0 w 5321300"/>
                      <a:gd name="connsiteY0" fmla="*/ 101600 h 292100"/>
                      <a:gd name="connsiteX1" fmla="*/ 203200 w 5321300"/>
                      <a:gd name="connsiteY1" fmla="*/ 76200 h 292100"/>
                      <a:gd name="connsiteX2" fmla="*/ 292100 w 5321300"/>
                      <a:gd name="connsiteY2" fmla="*/ 63500 h 292100"/>
                      <a:gd name="connsiteX3" fmla="*/ 393700 w 5321300"/>
                      <a:gd name="connsiteY3" fmla="*/ 50800 h 292100"/>
                      <a:gd name="connsiteX4" fmla="*/ 482600 w 5321300"/>
                      <a:gd name="connsiteY4" fmla="*/ 38100 h 292100"/>
                      <a:gd name="connsiteX5" fmla="*/ 647700 w 5321300"/>
                      <a:gd name="connsiteY5" fmla="*/ 25400 h 292100"/>
                      <a:gd name="connsiteX6" fmla="*/ 825500 w 5321300"/>
                      <a:gd name="connsiteY6" fmla="*/ 0 h 292100"/>
                      <a:gd name="connsiteX7" fmla="*/ 1485900 w 5321300"/>
                      <a:gd name="connsiteY7" fmla="*/ 12700 h 292100"/>
                      <a:gd name="connsiteX8" fmla="*/ 1587500 w 5321300"/>
                      <a:gd name="connsiteY8" fmla="*/ 38100 h 292100"/>
                      <a:gd name="connsiteX9" fmla="*/ 1752600 w 5321300"/>
                      <a:gd name="connsiteY9" fmla="*/ 101600 h 292100"/>
                      <a:gd name="connsiteX10" fmla="*/ 1841500 w 5321300"/>
                      <a:gd name="connsiteY10" fmla="*/ 152400 h 292100"/>
                      <a:gd name="connsiteX11" fmla="*/ 2108200 w 5321300"/>
                      <a:gd name="connsiteY11" fmla="*/ 241300 h 292100"/>
                      <a:gd name="connsiteX12" fmla="*/ 2349500 w 5321300"/>
                      <a:gd name="connsiteY12" fmla="*/ 292100 h 292100"/>
                      <a:gd name="connsiteX13" fmla="*/ 2743200 w 5321300"/>
                      <a:gd name="connsiteY13" fmla="*/ 266700 h 292100"/>
                      <a:gd name="connsiteX14" fmla="*/ 3009900 w 5321300"/>
                      <a:gd name="connsiteY14" fmla="*/ 203200 h 292100"/>
                      <a:gd name="connsiteX15" fmla="*/ 3175000 w 5321300"/>
                      <a:gd name="connsiteY15" fmla="*/ 177800 h 292100"/>
                      <a:gd name="connsiteX16" fmla="*/ 3263900 w 5321300"/>
                      <a:gd name="connsiteY16" fmla="*/ 139700 h 292100"/>
                      <a:gd name="connsiteX17" fmla="*/ 3390900 w 5321300"/>
                      <a:gd name="connsiteY17" fmla="*/ 114300 h 292100"/>
                      <a:gd name="connsiteX18" fmla="*/ 3505200 w 5321300"/>
                      <a:gd name="connsiteY18" fmla="*/ 88900 h 292100"/>
                      <a:gd name="connsiteX19" fmla="*/ 4051300 w 5321300"/>
                      <a:gd name="connsiteY19" fmla="*/ 12700 h 292100"/>
                      <a:gd name="connsiteX20" fmla="*/ 4673600 w 5321300"/>
                      <a:gd name="connsiteY20" fmla="*/ 38100 h 292100"/>
                      <a:gd name="connsiteX21" fmla="*/ 5067300 w 5321300"/>
                      <a:gd name="connsiteY21" fmla="*/ 127000 h 292100"/>
                      <a:gd name="connsiteX22" fmla="*/ 5219700 w 5321300"/>
                      <a:gd name="connsiteY22" fmla="*/ 152400 h 292100"/>
                      <a:gd name="connsiteX23" fmla="*/ 5321300 w 5321300"/>
                      <a:gd name="connsiteY23" fmla="*/ 1905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21300" h="292100">
                        <a:moveTo>
                          <a:pt x="0" y="101600"/>
                        </a:moveTo>
                        <a:cubicBezTo>
                          <a:pt x="126263" y="76347"/>
                          <a:pt x="5367" y="98181"/>
                          <a:pt x="203200" y="76200"/>
                        </a:cubicBezTo>
                        <a:cubicBezTo>
                          <a:pt x="232951" y="72894"/>
                          <a:pt x="262428" y="67456"/>
                          <a:pt x="292100" y="63500"/>
                        </a:cubicBezTo>
                        <a:lnTo>
                          <a:pt x="393700" y="50800"/>
                        </a:lnTo>
                        <a:cubicBezTo>
                          <a:pt x="423372" y="46844"/>
                          <a:pt x="452814" y="41079"/>
                          <a:pt x="482600" y="38100"/>
                        </a:cubicBezTo>
                        <a:cubicBezTo>
                          <a:pt x="537522" y="32608"/>
                          <a:pt x="592842" y="31495"/>
                          <a:pt x="647700" y="25400"/>
                        </a:cubicBezTo>
                        <a:cubicBezTo>
                          <a:pt x="707202" y="18789"/>
                          <a:pt x="825500" y="0"/>
                          <a:pt x="825500" y="0"/>
                        </a:cubicBezTo>
                        <a:cubicBezTo>
                          <a:pt x="1045633" y="4233"/>
                          <a:pt x="1266001" y="1705"/>
                          <a:pt x="1485900" y="12700"/>
                        </a:cubicBezTo>
                        <a:cubicBezTo>
                          <a:pt x="1520765" y="14443"/>
                          <a:pt x="1553934" y="28510"/>
                          <a:pt x="1587500" y="38100"/>
                        </a:cubicBezTo>
                        <a:cubicBezTo>
                          <a:pt x="1639134" y="52853"/>
                          <a:pt x="1705502" y="78051"/>
                          <a:pt x="1752600" y="101600"/>
                        </a:cubicBezTo>
                        <a:cubicBezTo>
                          <a:pt x="1783127" y="116864"/>
                          <a:pt x="1810973" y="137136"/>
                          <a:pt x="1841500" y="152400"/>
                        </a:cubicBezTo>
                        <a:cubicBezTo>
                          <a:pt x="1981890" y="222595"/>
                          <a:pt x="1909274" y="166703"/>
                          <a:pt x="2108200" y="241300"/>
                        </a:cubicBezTo>
                        <a:cubicBezTo>
                          <a:pt x="2253582" y="295818"/>
                          <a:pt x="2173779" y="276125"/>
                          <a:pt x="2349500" y="292100"/>
                        </a:cubicBezTo>
                        <a:cubicBezTo>
                          <a:pt x="2480733" y="283633"/>
                          <a:pt x="2612286" y="279168"/>
                          <a:pt x="2743200" y="266700"/>
                        </a:cubicBezTo>
                        <a:cubicBezTo>
                          <a:pt x="2921352" y="249733"/>
                          <a:pt x="2842265" y="239642"/>
                          <a:pt x="3009900" y="203200"/>
                        </a:cubicBezTo>
                        <a:cubicBezTo>
                          <a:pt x="3064310" y="191372"/>
                          <a:pt x="3119967" y="186267"/>
                          <a:pt x="3175000" y="177800"/>
                        </a:cubicBezTo>
                        <a:cubicBezTo>
                          <a:pt x="3204633" y="165100"/>
                          <a:pt x="3232970" y="148797"/>
                          <a:pt x="3263900" y="139700"/>
                        </a:cubicBezTo>
                        <a:cubicBezTo>
                          <a:pt x="3305317" y="127518"/>
                          <a:pt x="3348654" y="123194"/>
                          <a:pt x="3390900" y="114300"/>
                        </a:cubicBezTo>
                        <a:cubicBezTo>
                          <a:pt x="3429092" y="106260"/>
                          <a:pt x="3466816" y="95971"/>
                          <a:pt x="3505200" y="88900"/>
                        </a:cubicBezTo>
                        <a:cubicBezTo>
                          <a:pt x="3887406" y="18494"/>
                          <a:pt x="3770533" y="32755"/>
                          <a:pt x="4051300" y="12700"/>
                        </a:cubicBezTo>
                        <a:cubicBezTo>
                          <a:pt x="4258733" y="21167"/>
                          <a:pt x="4466570" y="22650"/>
                          <a:pt x="4673600" y="38100"/>
                        </a:cubicBezTo>
                        <a:cubicBezTo>
                          <a:pt x="4931374" y="57337"/>
                          <a:pt x="4848954" y="74597"/>
                          <a:pt x="5067300" y="127000"/>
                        </a:cubicBezTo>
                        <a:cubicBezTo>
                          <a:pt x="5117379" y="139019"/>
                          <a:pt x="5168900" y="143933"/>
                          <a:pt x="5219700" y="152400"/>
                        </a:cubicBezTo>
                        <a:cubicBezTo>
                          <a:pt x="5312491" y="192168"/>
                          <a:pt x="5276360" y="190500"/>
                          <a:pt x="5321300" y="19050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2" name="Rechteck 41">
            <a:extLst>
              <a:ext uri="{FF2B5EF4-FFF2-40B4-BE49-F238E27FC236}">
                <a16:creationId xmlns:a16="http://schemas.microsoft.com/office/drawing/2014/main" id="{545A1CCF-F412-A599-1F8E-120FFE0C260F}"/>
              </a:ext>
            </a:extLst>
          </p:cNvPr>
          <p:cNvSpPr/>
          <p:nvPr/>
        </p:nvSpPr>
        <p:spPr>
          <a:xfrm>
            <a:off x="9551282" y="-27961"/>
            <a:ext cx="5079118" cy="8229600"/>
          </a:xfrm>
          <a:prstGeom prst="rect">
            <a:avLst/>
          </a:prstGeom>
          <a:solidFill>
            <a:srgbClr val="C0BEB0"/>
          </a:solidFill>
          <a:ln>
            <a:solidFill>
              <a:srgbClr val="C0BE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ext 1"/>
          <p:cNvSpPr/>
          <p:nvPr/>
        </p:nvSpPr>
        <p:spPr>
          <a:xfrm>
            <a:off x="731382" y="814772"/>
            <a:ext cx="9010197" cy="1012508"/>
          </a:xfrm>
          <a:prstGeom prst="rect">
            <a:avLst/>
          </a:prstGeom>
          <a:noFill/>
          <a:ln/>
        </p:spPr>
        <p:txBody>
          <a:bodyPr wrap="square" rtlCol="0" anchor="t"/>
          <a:lstStyle/>
          <a:p>
            <a:pPr marL="0" indent="0">
              <a:lnSpc>
                <a:spcPts val="3987"/>
              </a:lnSpc>
              <a:buNone/>
            </a:pPr>
            <a:r>
              <a:rPr lang="de-DE" sz="4400" dirty="0">
                <a:solidFill>
                  <a:srgbClr val="5C4E3D"/>
                </a:solidFill>
                <a:latin typeface="Libre Baskerville" pitchFamily="34" charset="0"/>
                <a:ea typeface="Libre Baskerville" pitchFamily="34" charset="-122"/>
                <a:cs typeface="Libre Baskerville" pitchFamily="34" charset="-120"/>
              </a:rPr>
              <a:t>Nachteilsausgleich –</a:t>
            </a:r>
          </a:p>
          <a:p>
            <a:pPr marL="0" indent="0">
              <a:lnSpc>
                <a:spcPts val="3987"/>
              </a:lnSpc>
              <a:buNone/>
            </a:pPr>
            <a:r>
              <a:rPr lang="de-DE" sz="4400" dirty="0">
                <a:solidFill>
                  <a:srgbClr val="5C4E3D"/>
                </a:solidFill>
                <a:latin typeface="Libre Baskerville" pitchFamily="34" charset="0"/>
                <a:ea typeface="Libre Baskerville" pitchFamily="34" charset="-122"/>
                <a:cs typeface="Libre Baskerville" pitchFamily="34" charset="-120"/>
              </a:rPr>
              <a:t>wie gehe ich vor?</a:t>
            </a:r>
            <a:endParaRPr lang="en-US" sz="4400" dirty="0"/>
          </a:p>
        </p:txBody>
      </p:sp>
      <p:pic>
        <p:nvPicPr>
          <p:cNvPr id="7" name="Image 2" descr="preencoded.png"/>
          <p:cNvPicPr>
            <a:picLocks noChangeAspect="1"/>
          </p:cNvPicPr>
          <p:nvPr/>
        </p:nvPicPr>
        <p:blipFill>
          <a:blip r:embed="rId3">
            <a:alphaModFix amt="35000"/>
            <a:duotone>
              <a:schemeClr val="bg2">
                <a:shade val="45000"/>
                <a:satMod val="135000"/>
              </a:schemeClr>
              <a:prstClr val="white"/>
            </a:duotone>
            <a:extLst>
              <a:ext uri="{BEBA8EAE-BF5A-486C-A8C5-ECC9F3942E4B}">
                <a14:imgProps xmlns:a14="http://schemas.microsoft.com/office/drawing/2010/main">
                  <a14:imgLayer r:embed="rId4">
                    <a14:imgEffect>
                      <a14:artisticPaintStrokes/>
                    </a14:imgEffect>
                  </a14:imgLayer>
                </a14:imgProps>
              </a:ext>
            </a:extLst>
          </a:blip>
          <a:stretch>
            <a:fillRect/>
          </a:stretch>
        </p:blipFill>
        <p:spPr>
          <a:xfrm>
            <a:off x="548089" y="2513351"/>
            <a:ext cx="809982" cy="1296114"/>
          </a:xfrm>
          <a:prstGeom prst="rect">
            <a:avLst/>
          </a:prstGeom>
          <a:noFill/>
          <a:ln>
            <a:noFill/>
          </a:ln>
        </p:spPr>
      </p:pic>
      <p:sp>
        <p:nvSpPr>
          <p:cNvPr id="8" name="Text 3"/>
          <p:cNvSpPr/>
          <p:nvPr/>
        </p:nvSpPr>
        <p:spPr>
          <a:xfrm>
            <a:off x="1601077" y="2675276"/>
            <a:ext cx="4450636" cy="350282"/>
          </a:xfrm>
          <a:prstGeom prst="rect">
            <a:avLst/>
          </a:prstGeom>
          <a:noFill/>
          <a:ln/>
        </p:spPr>
        <p:txBody>
          <a:bodyPr wrap="none" rtlCol="0" anchor="t"/>
          <a:lstStyle/>
          <a:p>
            <a:pPr marL="0" indent="0" algn="l">
              <a:lnSpc>
                <a:spcPts val="1993"/>
              </a:lnSpc>
              <a:buNone/>
            </a:pPr>
            <a:r>
              <a:rPr lang="de-DE" sz="2000" b="1" dirty="0">
                <a:solidFill>
                  <a:srgbClr val="454240"/>
                </a:solidFill>
                <a:latin typeface="Libre Baskerville" pitchFamily="34" charset="0"/>
                <a:ea typeface="Libre Baskerville" pitchFamily="34" charset="-122"/>
                <a:cs typeface="Libre Baskerville" pitchFamily="34" charset="-120"/>
              </a:rPr>
              <a:t>Beantragung eines Nachteilsausgleichs:</a:t>
            </a:r>
          </a:p>
        </p:txBody>
      </p:sp>
      <p:sp>
        <p:nvSpPr>
          <p:cNvPr id="9" name="Text 4"/>
          <p:cNvSpPr/>
          <p:nvPr/>
        </p:nvSpPr>
        <p:spPr>
          <a:xfrm>
            <a:off x="1601077" y="3122952"/>
            <a:ext cx="6957060" cy="518398"/>
          </a:xfrm>
          <a:prstGeom prst="rect">
            <a:avLst/>
          </a:prstGeom>
          <a:noFill/>
          <a:ln/>
        </p:spPr>
        <p:txBody>
          <a:bodyPr wrap="square" rtlCol="0" anchor="t"/>
          <a:lstStyle/>
          <a:p>
            <a:pPr marL="0" indent="0" algn="l">
              <a:lnSpc>
                <a:spcPts val="2041"/>
              </a:lnSpc>
              <a:buNone/>
            </a:pPr>
            <a:r>
              <a:rPr lang="de-DE" sz="2000" b="1" dirty="0">
                <a:latin typeface="DM Sans" pitchFamily="34" charset="0"/>
                <a:ea typeface="DM Sans" pitchFamily="34" charset="-122"/>
                <a:cs typeface="DM Sans" pitchFamily="34" charset="-120"/>
                <a:hlinkClick r:id="rId5">
                  <a:extLst>
                    <a:ext uri="{A12FA001-AC4F-418D-AE19-62706E023703}">
                      <ahyp:hlinkClr xmlns:ahyp="http://schemas.microsoft.com/office/drawing/2018/hyperlinkcolor" val="tx"/>
                    </a:ext>
                  </a:extLst>
                </a:hlinkClick>
              </a:rPr>
              <a:t>Musterantrag auf Nachteilsausgleich</a:t>
            </a:r>
            <a:r>
              <a:rPr lang="en-US" sz="1276" dirty="0">
                <a:solidFill>
                  <a:srgbClr val="454240"/>
                </a:solidFill>
                <a:latin typeface="DM Sans" pitchFamily="34" charset="0"/>
                <a:ea typeface="DM Sans" pitchFamily="34" charset="-122"/>
                <a:cs typeface="DM Sans" pitchFamily="34" charset="-120"/>
              </a:rPr>
              <a:t>.</a:t>
            </a:r>
            <a:endParaRPr lang="en-US" sz="1276" dirty="0"/>
          </a:p>
        </p:txBody>
      </p:sp>
      <p:pic>
        <p:nvPicPr>
          <p:cNvPr id="10" name="Image 3" descr="preencoded.png"/>
          <p:cNvPicPr>
            <a:picLocks noChangeAspect="1"/>
          </p:cNvPicPr>
          <p:nvPr/>
        </p:nvPicPr>
        <p:blipFill>
          <a:blip r:embed="rId3">
            <a:alphaModFix amt="50000"/>
            <a:duotone>
              <a:schemeClr val="bg2">
                <a:shade val="45000"/>
                <a:satMod val="135000"/>
              </a:schemeClr>
              <a:prstClr val="white"/>
            </a:duotone>
            <a:extLst>
              <a:ext uri="{BEBA8EAE-BF5A-486C-A8C5-ECC9F3942E4B}">
                <a14:imgProps xmlns:a14="http://schemas.microsoft.com/office/drawing/2010/main">
                  <a14:imgLayer r:embed="rId6">
                    <a14:imgEffect>
                      <a14:artisticPaintStrokes/>
                    </a14:imgEffect>
                  </a14:imgLayer>
                </a14:imgProps>
              </a:ext>
            </a:extLst>
          </a:blip>
          <a:stretch>
            <a:fillRect/>
          </a:stretch>
        </p:blipFill>
        <p:spPr>
          <a:xfrm>
            <a:off x="548089" y="4030088"/>
            <a:ext cx="809982" cy="1296114"/>
          </a:xfrm>
          <a:prstGeom prst="rect">
            <a:avLst/>
          </a:prstGeom>
        </p:spPr>
      </p:pic>
      <p:sp>
        <p:nvSpPr>
          <p:cNvPr id="11" name="Text 5"/>
          <p:cNvSpPr/>
          <p:nvPr/>
        </p:nvSpPr>
        <p:spPr>
          <a:xfrm>
            <a:off x="1601077" y="4192013"/>
            <a:ext cx="7217790" cy="396238"/>
          </a:xfrm>
          <a:prstGeom prst="rect">
            <a:avLst/>
          </a:prstGeom>
          <a:noFill/>
          <a:ln/>
        </p:spPr>
        <p:txBody>
          <a:bodyPr wrap="none" rtlCol="0" anchor="t"/>
          <a:lstStyle/>
          <a:p>
            <a:pPr marL="0" indent="0" algn="l">
              <a:lnSpc>
                <a:spcPts val="1993"/>
              </a:lnSpc>
              <a:buNone/>
            </a:pPr>
            <a:r>
              <a:rPr lang="de-DE" sz="2000" b="1" dirty="0">
                <a:solidFill>
                  <a:srgbClr val="454240"/>
                </a:solidFill>
                <a:latin typeface="Libre Baskerville" pitchFamily="34" charset="0"/>
                <a:ea typeface="Libre Baskerville" pitchFamily="34" charset="-122"/>
                <a:cs typeface="Libre Baskerville" pitchFamily="34" charset="-120"/>
              </a:rPr>
              <a:t>Attest von  </a:t>
            </a:r>
            <a:r>
              <a:rPr lang="de-DE" sz="2000" b="1" dirty="0" err="1">
                <a:solidFill>
                  <a:srgbClr val="454240"/>
                </a:solidFill>
                <a:latin typeface="Libre Baskerville" pitchFamily="34" charset="0"/>
                <a:ea typeface="Libre Baskerville" pitchFamily="34" charset="-122"/>
                <a:cs typeface="Libre Baskerville" pitchFamily="34" charset="-120"/>
              </a:rPr>
              <a:t>Ärzt:in</a:t>
            </a:r>
            <a:r>
              <a:rPr lang="de-DE" sz="2000" b="1" dirty="0">
                <a:solidFill>
                  <a:srgbClr val="454240"/>
                </a:solidFill>
                <a:latin typeface="Libre Baskerville" pitchFamily="34" charset="0"/>
                <a:ea typeface="Libre Baskerville" pitchFamily="34" charset="-122"/>
                <a:cs typeface="Libre Baskerville" pitchFamily="34" charset="-120"/>
              </a:rPr>
              <a:t> | </a:t>
            </a:r>
            <a:r>
              <a:rPr lang="de-DE" sz="2000" b="1" dirty="0" err="1">
                <a:solidFill>
                  <a:srgbClr val="454240"/>
                </a:solidFill>
                <a:latin typeface="Libre Baskerville" pitchFamily="34" charset="0"/>
                <a:ea typeface="Libre Baskerville" pitchFamily="34" charset="-122"/>
                <a:cs typeface="Libre Baskerville" pitchFamily="34" charset="-120"/>
              </a:rPr>
              <a:t>Fachärzt:in</a:t>
            </a:r>
            <a:r>
              <a:rPr lang="de-DE" sz="2000" b="1" dirty="0">
                <a:solidFill>
                  <a:srgbClr val="454240"/>
                </a:solidFill>
                <a:latin typeface="Libre Baskerville" pitchFamily="34" charset="0"/>
                <a:ea typeface="Libre Baskerville" pitchFamily="34" charset="-122"/>
                <a:cs typeface="Libre Baskerville" pitchFamily="34" charset="-120"/>
              </a:rPr>
              <a:t> | </a:t>
            </a:r>
            <a:r>
              <a:rPr lang="de-DE" sz="2000" b="1" dirty="0" err="1">
                <a:solidFill>
                  <a:srgbClr val="454240"/>
                </a:solidFill>
                <a:latin typeface="Libre Baskerville" pitchFamily="34" charset="0"/>
                <a:ea typeface="Libre Baskerville" pitchFamily="34" charset="-122"/>
                <a:cs typeface="Libre Baskerville" pitchFamily="34" charset="-120"/>
              </a:rPr>
              <a:t>Psychotherapeut:in</a:t>
            </a:r>
            <a:endParaRPr lang="de-DE" sz="2000" b="1" dirty="0">
              <a:solidFill>
                <a:srgbClr val="454240"/>
              </a:solidFill>
              <a:latin typeface="Libre Baskerville" pitchFamily="34" charset="0"/>
              <a:ea typeface="Libre Baskerville" pitchFamily="34" charset="-122"/>
              <a:cs typeface="Libre Baskerville" pitchFamily="34" charset="-120"/>
            </a:endParaRPr>
          </a:p>
        </p:txBody>
      </p:sp>
      <p:sp>
        <p:nvSpPr>
          <p:cNvPr id="12" name="Text 6"/>
          <p:cNvSpPr/>
          <p:nvPr/>
        </p:nvSpPr>
        <p:spPr>
          <a:xfrm>
            <a:off x="1601077" y="4669247"/>
            <a:ext cx="6957060" cy="518398"/>
          </a:xfrm>
          <a:prstGeom prst="rect">
            <a:avLst/>
          </a:prstGeom>
          <a:noFill/>
          <a:ln/>
        </p:spPr>
        <p:txBody>
          <a:bodyPr wrap="square" rtlCol="0" anchor="t"/>
          <a:lstStyle/>
          <a:p>
            <a:pPr marL="0" indent="0" algn="l">
              <a:lnSpc>
                <a:spcPts val="2041"/>
              </a:lnSpc>
              <a:buNone/>
            </a:pPr>
            <a:r>
              <a:rPr lang="de-DE" sz="2000" b="1" dirty="0">
                <a:latin typeface="DM Sans" pitchFamily="34" charset="0"/>
                <a:ea typeface="DM Sans" pitchFamily="34" charset="-122"/>
                <a:cs typeface="DM Sans" pitchFamily="34" charset="-120"/>
                <a:hlinkClick r:id="rId7">
                  <a:extLst>
                    <a:ext uri="{A12FA001-AC4F-418D-AE19-62706E023703}">
                      <ahyp:hlinkClr xmlns:ahyp="http://schemas.microsoft.com/office/drawing/2018/hyperlinkcolor" val="tx"/>
                    </a:ext>
                  </a:extLst>
                </a:hlinkClick>
              </a:rPr>
              <a:t>Vorschläge zur Gestaltung von Attesten</a:t>
            </a:r>
            <a:endParaRPr lang="en-US" sz="2000" b="1" dirty="0"/>
          </a:p>
        </p:txBody>
      </p:sp>
      <p:pic>
        <p:nvPicPr>
          <p:cNvPr id="13" name="Image 4" descr="preencoded.png"/>
          <p:cNvPicPr>
            <a:picLocks noChangeAspect="1"/>
          </p:cNvPicPr>
          <p:nvPr/>
        </p:nvPicPr>
        <p:blipFill>
          <a:blip r:embed="rId3">
            <a:duotone>
              <a:schemeClr val="accent3">
                <a:shade val="45000"/>
                <a:satMod val="135000"/>
              </a:schemeClr>
              <a:prstClr val="white"/>
            </a:duotone>
            <a:alphaModFix amt="50000"/>
            <a:extLst>
              <a:ext uri="{BEBA8EAE-BF5A-486C-A8C5-ECC9F3942E4B}">
                <a14:imgProps xmlns:a14="http://schemas.microsoft.com/office/drawing/2010/main">
                  <a14:imgLayer r:embed="rId8">
                    <a14:imgEffect>
                      <a14:artisticPaintStrokes/>
                    </a14:imgEffect>
                  </a14:imgLayer>
                </a14:imgProps>
              </a:ext>
            </a:extLst>
          </a:blip>
          <a:stretch>
            <a:fillRect/>
          </a:stretch>
        </p:blipFill>
        <p:spPr>
          <a:xfrm>
            <a:off x="548089" y="5501665"/>
            <a:ext cx="809982" cy="1296114"/>
          </a:xfrm>
          <a:prstGeom prst="rect">
            <a:avLst/>
          </a:prstGeom>
        </p:spPr>
      </p:pic>
      <p:sp>
        <p:nvSpPr>
          <p:cNvPr id="14" name="Text 7"/>
          <p:cNvSpPr/>
          <p:nvPr/>
        </p:nvSpPr>
        <p:spPr>
          <a:xfrm>
            <a:off x="1601077" y="5912959"/>
            <a:ext cx="5363590" cy="835684"/>
          </a:xfrm>
          <a:prstGeom prst="rect">
            <a:avLst/>
          </a:prstGeom>
          <a:noFill/>
          <a:ln/>
        </p:spPr>
        <p:txBody>
          <a:bodyPr wrap="none" rtlCol="0" anchor="t"/>
          <a:lstStyle/>
          <a:p>
            <a:pPr marL="0" indent="0" algn="l">
              <a:lnSpc>
                <a:spcPts val="1993"/>
              </a:lnSpc>
              <a:buNone/>
            </a:pPr>
            <a:r>
              <a:rPr lang="de-DE" sz="2000" b="1" dirty="0">
                <a:solidFill>
                  <a:srgbClr val="454240"/>
                </a:solidFill>
                <a:latin typeface="Libre Baskerville" pitchFamily="34" charset="0"/>
                <a:ea typeface="Libre Baskerville" pitchFamily="34" charset="-122"/>
                <a:cs typeface="Libre Baskerville" pitchFamily="34" charset="-120"/>
              </a:rPr>
              <a:t>Einreichen des Antrags beim </a:t>
            </a:r>
          </a:p>
          <a:p>
            <a:pPr marL="0" indent="0" algn="l">
              <a:lnSpc>
                <a:spcPts val="1993"/>
              </a:lnSpc>
              <a:buNone/>
            </a:pPr>
            <a:r>
              <a:rPr lang="de-DE" sz="2000" b="1" dirty="0">
                <a:solidFill>
                  <a:srgbClr val="454240"/>
                </a:solidFill>
                <a:latin typeface="Libre Baskerville" pitchFamily="34" charset="0"/>
                <a:ea typeface="Libre Baskerville" pitchFamily="34" charset="-122"/>
                <a:cs typeface="Libre Baskerville" pitchFamily="34" charset="-120"/>
              </a:rPr>
              <a:t>Prüfungsamt Erziehungswissenschaft</a:t>
            </a:r>
          </a:p>
        </p:txBody>
      </p:sp>
      <p:graphicFrame>
        <p:nvGraphicFramePr>
          <p:cNvPr id="24" name="Tabelle 4">
            <a:extLst>
              <a:ext uri="{FF2B5EF4-FFF2-40B4-BE49-F238E27FC236}">
                <a16:creationId xmlns:a16="http://schemas.microsoft.com/office/drawing/2014/main" id="{428C46BB-D620-E7A3-F1D0-F4BFFADC59CB}"/>
              </a:ext>
            </a:extLst>
          </p:cNvPr>
          <p:cNvGraphicFramePr>
            <a:graphicFrameLocks noGrp="1"/>
          </p:cNvGraphicFramePr>
          <p:nvPr>
            <p:extLst>
              <p:ext uri="{D42A27DB-BD31-4B8C-83A1-F6EECF244321}">
                <p14:modId xmlns:p14="http://schemas.microsoft.com/office/powerpoint/2010/main" val="2639064814"/>
              </p:ext>
            </p:extLst>
          </p:nvPr>
        </p:nvGraphicFramePr>
        <p:xfrm>
          <a:off x="9512153" y="4346278"/>
          <a:ext cx="5263637" cy="1682735"/>
        </p:xfrm>
        <a:graphic>
          <a:graphicData uri="http://schemas.openxmlformats.org/drawingml/2006/table">
            <a:tbl>
              <a:tblPr firstRow="1" bandRow="1">
                <a:noFill/>
                <a:tableStyleId>{5C22544A-7EE6-4342-B048-85BDC9FD1C3A}</a:tableStyleId>
              </a:tblPr>
              <a:tblGrid>
                <a:gridCol w="137359">
                  <a:extLst>
                    <a:ext uri="{9D8B030D-6E8A-4147-A177-3AD203B41FA5}">
                      <a16:colId xmlns:a16="http://schemas.microsoft.com/office/drawing/2014/main" val="2273612802"/>
                    </a:ext>
                  </a:extLst>
                </a:gridCol>
                <a:gridCol w="5126278">
                  <a:extLst>
                    <a:ext uri="{9D8B030D-6E8A-4147-A177-3AD203B41FA5}">
                      <a16:colId xmlns:a16="http://schemas.microsoft.com/office/drawing/2014/main" val="1772460965"/>
                    </a:ext>
                  </a:extLst>
                </a:gridCol>
              </a:tblGrid>
              <a:tr h="1674148">
                <a:tc>
                  <a:txBody>
                    <a:bodyPr/>
                    <a:lstStyle/>
                    <a:p>
                      <a:pPr algn="ctr"/>
                      <a:endParaRPr lang="de-DE" sz="1900" b="1" cap="none" spc="0" dirty="0">
                        <a:solidFill>
                          <a:schemeClr val="tx1"/>
                        </a:solidFill>
                        <a:latin typeface="DM Sans" pitchFamily="2" charset="0"/>
                      </a:endParaRPr>
                    </a:p>
                  </a:txBody>
                  <a:tcPr marL="0" marR="106879" marT="21376" marB="106879" anchor="b">
                    <a:lnL w="12700" cmpd="sng">
                      <a:noFill/>
                    </a:lnL>
                    <a:lnR w="12700" cmpd="sng">
                      <a:noFill/>
                    </a:lnR>
                    <a:lnT w="9525" cap="flat" cmpd="sng" algn="ctr">
                      <a:noFill/>
                      <a:prstDash val="solid"/>
                    </a:lnT>
                    <a:lnB w="38100" cmpd="sng">
                      <a:noFill/>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200" b="1" cap="none" spc="0" dirty="0">
                          <a:solidFill>
                            <a:schemeClr val="tx1"/>
                          </a:solidFill>
                          <a:latin typeface="DM Sans" pitchFamily="2" charset="0"/>
                        </a:rPr>
                        <a:t>Carmen Schüßler (Dipl.-</a:t>
                      </a:r>
                      <a:r>
                        <a:rPr lang="de-DE" sz="2200" b="1" cap="none" spc="0" dirty="0" err="1">
                          <a:solidFill>
                            <a:schemeClr val="tx1"/>
                          </a:solidFill>
                          <a:latin typeface="DM Sans" pitchFamily="2" charset="0"/>
                        </a:rPr>
                        <a:t>Theol</a:t>
                      </a:r>
                      <a:r>
                        <a:rPr lang="de-DE" sz="2200" b="1" cap="none" spc="0" dirty="0">
                          <a:solidFill>
                            <a:schemeClr val="tx1"/>
                          </a:solidFill>
                          <a:latin typeface="DM Sans" pitchFamily="2" charset="0"/>
                        </a:rPr>
                        <a:t>.)</a:t>
                      </a:r>
                      <a:br>
                        <a:rPr lang="de-DE" sz="1900" b="1" cap="none" spc="0" dirty="0">
                          <a:solidFill>
                            <a:schemeClr val="tx1"/>
                          </a:solidFill>
                          <a:latin typeface="DM Sans" pitchFamily="2" charset="0"/>
                        </a:rPr>
                      </a:br>
                      <a:r>
                        <a:rPr lang="de-DE" sz="1600" b="0" cap="none" spc="0" dirty="0">
                          <a:solidFill>
                            <a:schemeClr val="tx1"/>
                          </a:solidFill>
                          <a:latin typeface="DM Sans" pitchFamily="2" charset="0"/>
                        </a:rPr>
                        <a:t>Wilhelmstraße 19, Raum 3.25</a:t>
                      </a:r>
                      <a:br>
                        <a:rPr lang="de-DE" sz="1600" b="0" cap="none" spc="0" dirty="0">
                          <a:solidFill>
                            <a:schemeClr val="tx1"/>
                          </a:solidFill>
                          <a:latin typeface="DM Sans" pitchFamily="2" charset="0"/>
                        </a:rPr>
                      </a:br>
                      <a:r>
                        <a:rPr lang="de-DE" sz="1600" b="0" cap="none" spc="0" dirty="0">
                          <a:solidFill>
                            <a:schemeClr val="tx1"/>
                          </a:solidFill>
                          <a:latin typeface="DM Sans" pitchFamily="2" charset="0"/>
                        </a:rPr>
                        <a:t>72074 Tübingen</a:t>
                      </a:r>
                      <a:br>
                        <a:rPr lang="de-DE" sz="1600" b="0" cap="none" spc="0" dirty="0">
                          <a:solidFill>
                            <a:schemeClr val="tx1"/>
                          </a:solidFill>
                          <a:latin typeface="DM Sans" pitchFamily="2" charset="0"/>
                        </a:rPr>
                      </a:br>
                      <a:r>
                        <a:rPr lang="de-DE" sz="1600" b="0" cap="none" spc="0" dirty="0">
                          <a:solidFill>
                            <a:schemeClr val="tx1"/>
                          </a:solidFill>
                          <a:latin typeface="DM Sans" pitchFamily="2" charset="0"/>
                        </a:rPr>
                        <a:t>+49 7071 29-74244</a:t>
                      </a:r>
                      <a:br>
                        <a:rPr lang="de-DE" sz="1600" b="0" cap="none" spc="0" dirty="0">
                          <a:solidFill>
                            <a:schemeClr val="tx1"/>
                          </a:solidFill>
                          <a:latin typeface="DM Sans" pitchFamily="2" charset="0"/>
                        </a:rPr>
                      </a:br>
                      <a:r>
                        <a:rPr lang="de-DE" sz="1600" b="0" cap="none" spc="0" dirty="0">
                          <a:solidFill>
                            <a:schemeClr val="tx1"/>
                          </a:solidFill>
                          <a:latin typeface="DM Sans" pitchFamily="2" charset="0"/>
                          <a:hlinkClick r:id="rId9">
                            <a:extLst>
                              <a:ext uri="{A12FA001-AC4F-418D-AE19-62706E023703}">
                                <ahyp:hlinkClr xmlns:ahyp="http://schemas.microsoft.com/office/drawing/2018/hyperlinkcolor" val="tx"/>
                              </a:ext>
                            </a:extLst>
                          </a:hlinkClick>
                        </a:rPr>
                        <a:t>carmen.schuessler@uni-tuebingen.de</a:t>
                      </a:r>
                      <a:endParaRPr lang="de-DE" sz="1600" b="0" cap="none" spc="0" dirty="0">
                        <a:solidFill>
                          <a:schemeClr val="tx1"/>
                        </a:solidFill>
                        <a:latin typeface="DM Sans"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600" b="1" cap="none" spc="0" dirty="0">
                        <a:solidFill>
                          <a:schemeClr val="tx1"/>
                        </a:solidFill>
                        <a:latin typeface="DM Sans" pitchFamily="2" charset="0"/>
                      </a:endParaRPr>
                    </a:p>
                  </a:txBody>
                  <a:tcPr marL="0" marR="106879" marT="21376" marB="106879"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3935010155"/>
                  </a:ext>
                </a:extLst>
              </a:tr>
            </a:tbl>
          </a:graphicData>
        </a:graphic>
      </p:graphicFrame>
      <p:sp>
        <p:nvSpPr>
          <p:cNvPr id="25" name="Textfeld 24">
            <a:extLst>
              <a:ext uri="{FF2B5EF4-FFF2-40B4-BE49-F238E27FC236}">
                <a16:creationId xmlns:a16="http://schemas.microsoft.com/office/drawing/2014/main" id="{4A083EBD-DCED-9E00-E68A-8760BC9E8859}"/>
              </a:ext>
            </a:extLst>
          </p:cNvPr>
          <p:cNvSpPr txBox="1"/>
          <p:nvPr/>
        </p:nvSpPr>
        <p:spPr>
          <a:xfrm>
            <a:off x="10207696" y="2677222"/>
            <a:ext cx="3874615" cy="1409617"/>
          </a:xfrm>
          <a:prstGeom prst="rect">
            <a:avLst/>
          </a:prstGeom>
          <a:noFill/>
        </p:spPr>
        <p:txBody>
          <a:bodyPr wrap="square">
            <a:spAutoFit/>
          </a:bodyPr>
          <a:lstStyle/>
          <a:p>
            <a:pPr algn="ctr"/>
            <a:r>
              <a:rPr lang="de-DE" sz="2200" b="1" dirty="0">
                <a:latin typeface="DM Sans" pitchFamily="2" charset="0"/>
              </a:rPr>
              <a:t>Katrin Motta (Dipl.-Psych.)</a:t>
            </a:r>
            <a:br>
              <a:rPr lang="de-DE" sz="2160" dirty="0">
                <a:latin typeface="DM Sans" pitchFamily="2" charset="0"/>
              </a:rPr>
            </a:br>
            <a:r>
              <a:rPr lang="de-DE" sz="1600" dirty="0">
                <a:latin typeface="DM Sans" pitchFamily="2" charset="0"/>
              </a:rPr>
              <a:t>Wilhelmstraße 19, Raum 3.25</a:t>
            </a:r>
            <a:br>
              <a:rPr lang="de-DE" sz="1600" dirty="0">
                <a:latin typeface="DM Sans" pitchFamily="2" charset="0"/>
              </a:rPr>
            </a:br>
            <a:r>
              <a:rPr lang="de-DE" sz="1600" dirty="0">
                <a:latin typeface="DM Sans" pitchFamily="2" charset="0"/>
              </a:rPr>
              <a:t>72074 Tübingen</a:t>
            </a:r>
            <a:br>
              <a:rPr lang="de-DE" sz="1600" dirty="0">
                <a:latin typeface="DM Sans" pitchFamily="2" charset="0"/>
              </a:rPr>
            </a:br>
            <a:r>
              <a:rPr lang="de-DE" sz="1600" dirty="0">
                <a:latin typeface="DM Sans" pitchFamily="2" charset="0"/>
              </a:rPr>
              <a:t>+49 7071 29-75401</a:t>
            </a:r>
            <a:br>
              <a:rPr lang="de-DE" sz="1600" dirty="0">
                <a:latin typeface="DM Sans" pitchFamily="2" charset="0"/>
              </a:rPr>
            </a:br>
            <a:r>
              <a:rPr lang="de-DE" sz="1600" dirty="0" err="1">
                <a:latin typeface="DM Sans" pitchFamily="2" charset="0"/>
                <a:hlinkClick r:id="rId10">
                  <a:extLst>
                    <a:ext uri="{A12FA001-AC4F-418D-AE19-62706E023703}">
                      <ahyp:hlinkClr xmlns:ahyp="http://schemas.microsoft.com/office/drawing/2018/hyperlinkcolor" val="tx"/>
                    </a:ext>
                  </a:extLst>
                </a:hlinkClick>
              </a:rPr>
              <a:t>katrin.motta@uni-tuebingen</a:t>
            </a:r>
            <a:endParaRPr lang="de-DE" sz="1600" dirty="0">
              <a:latin typeface="DM Sans" pitchFamily="2" charset="0"/>
            </a:endParaRPr>
          </a:p>
        </p:txBody>
      </p:sp>
      <p:sp>
        <p:nvSpPr>
          <p:cNvPr id="26" name="Textfeld 25">
            <a:extLst>
              <a:ext uri="{FF2B5EF4-FFF2-40B4-BE49-F238E27FC236}">
                <a16:creationId xmlns:a16="http://schemas.microsoft.com/office/drawing/2014/main" id="{E6496848-258F-4E73-D365-225EC639F326}"/>
              </a:ext>
            </a:extLst>
          </p:cNvPr>
          <p:cNvSpPr txBox="1"/>
          <p:nvPr/>
        </p:nvSpPr>
        <p:spPr>
          <a:xfrm>
            <a:off x="9713643" y="975064"/>
            <a:ext cx="4628509" cy="1089529"/>
          </a:xfrm>
          <a:prstGeom prst="rect">
            <a:avLst/>
          </a:prstGeom>
          <a:noFill/>
        </p:spPr>
        <p:txBody>
          <a:bodyPr wrap="square">
            <a:spAutoFit/>
          </a:bodyPr>
          <a:lstStyle/>
          <a:p>
            <a:pPr algn="ctr"/>
            <a:r>
              <a:rPr lang="de-DE" sz="2160" dirty="0">
                <a:latin typeface="Libre Baskerville" panose="02000000000000000000" pitchFamily="2" charset="0"/>
              </a:rPr>
              <a:t>Wenn Sie Beratungsbedarf sehen, nehmen Sie Kontakt mit den Ansprechpersonen auf:</a:t>
            </a:r>
            <a:endParaRPr lang="de-DE" sz="2160" b="1" dirty="0">
              <a:latin typeface="Libre Baskerville" panose="02000000000000000000" pitchFamily="2" charset="0"/>
            </a:endParaRPr>
          </a:p>
        </p:txBody>
      </p:sp>
      <p:pic>
        <p:nvPicPr>
          <p:cNvPr id="49" name="Grafik 48">
            <a:extLst>
              <a:ext uri="{FF2B5EF4-FFF2-40B4-BE49-F238E27FC236}">
                <a16:creationId xmlns:a16="http://schemas.microsoft.com/office/drawing/2014/main" id="{E17A95DC-E1B1-975A-9357-8D63CAC1BB1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122247" y="5997426"/>
            <a:ext cx="2562225" cy="6667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cxnSp>
        <p:nvCxnSpPr>
          <p:cNvPr id="34" name="Gerader Verbinder 33">
            <a:extLst>
              <a:ext uri="{FF2B5EF4-FFF2-40B4-BE49-F238E27FC236}">
                <a16:creationId xmlns:a16="http://schemas.microsoft.com/office/drawing/2014/main" id="{FA4B28C0-CD78-05F4-A06F-1289CA714360}"/>
              </a:ext>
            </a:extLst>
          </p:cNvPr>
          <p:cNvCxnSpPr>
            <a:cxnSpLocks/>
          </p:cNvCxnSpPr>
          <p:nvPr/>
        </p:nvCxnSpPr>
        <p:spPr>
          <a:xfrm flipH="1">
            <a:off x="5484078" y="1003300"/>
            <a:ext cx="112758" cy="5895174"/>
          </a:xfrm>
          <a:prstGeom prst="line">
            <a:avLst/>
          </a:prstGeom>
          <a:ln>
            <a:solidFill>
              <a:srgbClr val="ADABAA"/>
            </a:solidFill>
          </a:ln>
        </p:spPr>
        <p:style>
          <a:lnRef idx="1">
            <a:schemeClr val="accent1"/>
          </a:lnRef>
          <a:fillRef idx="0">
            <a:schemeClr val="accent1"/>
          </a:fillRef>
          <a:effectRef idx="0">
            <a:schemeClr val="accent1"/>
          </a:effectRef>
          <a:fontRef idx="minor">
            <a:schemeClr val="tx1"/>
          </a:fontRef>
        </p:style>
      </p:cxnSp>
      <p:sp>
        <p:nvSpPr>
          <p:cNvPr id="7" name="Shape 3"/>
          <p:cNvSpPr/>
          <p:nvPr/>
        </p:nvSpPr>
        <p:spPr>
          <a:xfrm>
            <a:off x="5390281" y="1145699"/>
            <a:ext cx="378023" cy="378023"/>
          </a:xfrm>
          <a:prstGeom prst="roundRect">
            <a:avLst>
              <a:gd name="adj" fmla="val 18668"/>
            </a:avLst>
          </a:prstGeom>
          <a:solidFill>
            <a:srgbClr val="ADABAA"/>
          </a:solidFill>
          <a:ln w="7620">
            <a:solidFill>
              <a:srgbClr val="ADABAA"/>
            </a:solidFill>
            <a:prstDash val="solid"/>
          </a:ln>
        </p:spPr>
        <p:txBody>
          <a:bodyPr/>
          <a:lstStyle/>
          <a:p>
            <a:endParaRPr lang="de-DE"/>
          </a:p>
        </p:txBody>
      </p:sp>
      <p:sp>
        <p:nvSpPr>
          <p:cNvPr id="9" name="Text 5"/>
          <p:cNvSpPr/>
          <p:nvPr/>
        </p:nvSpPr>
        <p:spPr>
          <a:xfrm>
            <a:off x="6071805" y="1143268"/>
            <a:ext cx="2492544" cy="378023"/>
          </a:xfrm>
          <a:prstGeom prst="rect">
            <a:avLst/>
          </a:prstGeom>
          <a:noFill/>
          <a:ln/>
        </p:spPr>
        <p:txBody>
          <a:bodyPr wrap="none" rtlCol="0" anchor="t"/>
          <a:lstStyle/>
          <a:p>
            <a:pPr marL="0" indent="0">
              <a:lnSpc>
                <a:spcPts val="2067"/>
              </a:lnSpc>
              <a:buNone/>
            </a:pPr>
            <a:r>
              <a:rPr lang="de-DE" b="1" dirty="0">
                <a:solidFill>
                  <a:srgbClr val="454240"/>
                </a:solidFill>
                <a:latin typeface="Libre Baskerville" pitchFamily="34" charset="0"/>
                <a:ea typeface="Libre Baskerville" pitchFamily="34" charset="-122"/>
                <a:cs typeface="Libre Baskerville" pitchFamily="34" charset="-120"/>
              </a:rPr>
              <a:t>Prüfung des Antrags</a:t>
            </a:r>
          </a:p>
        </p:txBody>
      </p:sp>
      <p:sp>
        <p:nvSpPr>
          <p:cNvPr id="11" name="Shape 7"/>
          <p:cNvSpPr/>
          <p:nvPr/>
        </p:nvSpPr>
        <p:spPr>
          <a:xfrm>
            <a:off x="5390283" y="2422167"/>
            <a:ext cx="378023" cy="378023"/>
          </a:xfrm>
          <a:prstGeom prst="roundRect">
            <a:avLst>
              <a:gd name="adj" fmla="val 18668"/>
            </a:avLst>
          </a:prstGeom>
          <a:solidFill>
            <a:srgbClr val="ADABAA"/>
          </a:solidFill>
          <a:ln w="7620">
            <a:solidFill>
              <a:srgbClr val="DDD3BA"/>
            </a:solidFill>
            <a:prstDash val="solid"/>
          </a:ln>
        </p:spPr>
        <p:txBody>
          <a:bodyPr/>
          <a:lstStyle/>
          <a:p>
            <a:endParaRPr lang="de-DE"/>
          </a:p>
        </p:txBody>
      </p:sp>
      <p:sp>
        <p:nvSpPr>
          <p:cNvPr id="15" name="Shape 11"/>
          <p:cNvSpPr/>
          <p:nvPr/>
        </p:nvSpPr>
        <p:spPr>
          <a:xfrm>
            <a:off x="5390282" y="4013185"/>
            <a:ext cx="378023" cy="378023"/>
          </a:xfrm>
          <a:prstGeom prst="roundRect">
            <a:avLst>
              <a:gd name="adj" fmla="val 18668"/>
            </a:avLst>
          </a:prstGeom>
          <a:solidFill>
            <a:srgbClr val="ADABAA"/>
          </a:solidFill>
          <a:ln w="7620">
            <a:solidFill>
              <a:srgbClr val="DDD3BA"/>
            </a:solidFill>
            <a:prstDash val="solid"/>
          </a:ln>
        </p:spPr>
        <p:txBody>
          <a:bodyPr/>
          <a:lstStyle/>
          <a:p>
            <a:endParaRPr lang="de-DE"/>
          </a:p>
        </p:txBody>
      </p:sp>
      <p:sp>
        <p:nvSpPr>
          <p:cNvPr id="17" name="Text 13"/>
          <p:cNvSpPr/>
          <p:nvPr/>
        </p:nvSpPr>
        <p:spPr>
          <a:xfrm>
            <a:off x="6068746" y="2800190"/>
            <a:ext cx="5939830" cy="626482"/>
          </a:xfrm>
          <a:prstGeom prst="rect">
            <a:avLst/>
          </a:prstGeom>
          <a:noFill/>
          <a:ln/>
        </p:spPr>
        <p:txBody>
          <a:bodyPr wrap="none" rtlCol="0" anchor="t"/>
          <a:lstStyle/>
          <a:p>
            <a:pPr marL="0" indent="0">
              <a:lnSpc>
                <a:spcPts val="2067"/>
              </a:lnSpc>
              <a:buNone/>
            </a:pPr>
            <a:r>
              <a:rPr lang="de-DE" dirty="0">
                <a:solidFill>
                  <a:schemeClr val="bg1">
                    <a:lumMod val="50000"/>
                  </a:schemeClr>
                </a:solidFill>
                <a:latin typeface="DM Sans" pitchFamily="2" charset="0"/>
                <a:ea typeface="Libre Baskerville" pitchFamily="34" charset="-122"/>
                <a:cs typeface="Libre Baskerville" pitchFamily="34" charset="-120"/>
              </a:rPr>
              <a:t>Anträge von Studierenden müssen innerhalb</a:t>
            </a:r>
          </a:p>
          <a:p>
            <a:pPr marL="0" indent="0">
              <a:lnSpc>
                <a:spcPts val="2067"/>
              </a:lnSpc>
              <a:buNone/>
            </a:pPr>
            <a:r>
              <a:rPr lang="de-DE" dirty="0">
                <a:solidFill>
                  <a:schemeClr val="bg1">
                    <a:lumMod val="50000"/>
                  </a:schemeClr>
                </a:solidFill>
                <a:latin typeface="DM Sans" pitchFamily="2" charset="0"/>
                <a:ea typeface="Libre Baskerville" pitchFamily="34" charset="-122"/>
                <a:cs typeface="Libre Baskerville" pitchFamily="34" charset="-120"/>
              </a:rPr>
              <a:t>eines Zeitraums von max. 4 Wochen bearbeitet werden</a:t>
            </a:r>
          </a:p>
        </p:txBody>
      </p:sp>
      <p:sp>
        <p:nvSpPr>
          <p:cNvPr id="19" name="Shape 15"/>
          <p:cNvSpPr/>
          <p:nvPr/>
        </p:nvSpPr>
        <p:spPr>
          <a:xfrm>
            <a:off x="5350604" y="5962668"/>
            <a:ext cx="378023" cy="378023"/>
          </a:xfrm>
          <a:prstGeom prst="roundRect">
            <a:avLst>
              <a:gd name="adj" fmla="val 18668"/>
            </a:avLst>
          </a:prstGeom>
          <a:solidFill>
            <a:srgbClr val="ADABAA"/>
          </a:solidFill>
          <a:ln w="7620">
            <a:solidFill>
              <a:srgbClr val="DDD3BA"/>
            </a:solidFill>
            <a:prstDash val="solid"/>
          </a:ln>
        </p:spPr>
        <p:txBody>
          <a:bodyPr/>
          <a:lstStyle/>
          <a:p>
            <a:endParaRPr lang="de-DE"/>
          </a:p>
        </p:txBody>
      </p:sp>
      <p:sp>
        <p:nvSpPr>
          <p:cNvPr id="24" name="Rechteck 23">
            <a:extLst>
              <a:ext uri="{FF2B5EF4-FFF2-40B4-BE49-F238E27FC236}">
                <a16:creationId xmlns:a16="http://schemas.microsoft.com/office/drawing/2014/main" id="{6D5A6E33-8B55-8601-2FD5-4D0CF58A733B}"/>
              </a:ext>
            </a:extLst>
          </p:cNvPr>
          <p:cNvSpPr/>
          <p:nvPr/>
        </p:nvSpPr>
        <p:spPr>
          <a:xfrm>
            <a:off x="0" y="0"/>
            <a:ext cx="4475136" cy="8229600"/>
          </a:xfrm>
          <a:prstGeom prst="rect">
            <a:avLst/>
          </a:prstGeom>
          <a:solidFill>
            <a:srgbClr val="C0BEB0"/>
          </a:solidFill>
          <a:ln>
            <a:solidFill>
              <a:srgbClr val="C0BE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Textfeld 26">
            <a:extLst>
              <a:ext uri="{FF2B5EF4-FFF2-40B4-BE49-F238E27FC236}">
                <a16:creationId xmlns:a16="http://schemas.microsoft.com/office/drawing/2014/main" id="{18325906-3D0E-4EFD-C977-7F3E08D0F35C}"/>
              </a:ext>
            </a:extLst>
          </p:cNvPr>
          <p:cNvSpPr txBox="1"/>
          <p:nvPr/>
        </p:nvSpPr>
        <p:spPr>
          <a:xfrm>
            <a:off x="6009441" y="6340691"/>
            <a:ext cx="8102600" cy="923330"/>
          </a:xfrm>
          <a:prstGeom prst="rect">
            <a:avLst/>
          </a:prstGeom>
          <a:noFill/>
        </p:spPr>
        <p:txBody>
          <a:bodyPr wrap="square">
            <a:spAutoFit/>
          </a:bodyPr>
          <a:lstStyle/>
          <a:p>
            <a:r>
              <a:rPr lang="de-DE" dirty="0">
                <a:solidFill>
                  <a:schemeClr val="bg1">
                    <a:lumMod val="50000"/>
                  </a:schemeClr>
                </a:solidFill>
                <a:latin typeface="DM Sans" pitchFamily="2" charset="0"/>
              </a:rPr>
              <a:t>Mit diesem Schreiben informieren die Studierenden die Lehrenden über notwendige Anpassungen von Prüfungsleistungen (i.d.R. verlängerte Bearbeitungsfristen, Assistenzmittel, alternative Aufgabengestaltung)</a:t>
            </a:r>
          </a:p>
        </p:txBody>
      </p:sp>
      <p:sp>
        <p:nvSpPr>
          <p:cNvPr id="29" name="Textfeld 28">
            <a:extLst>
              <a:ext uri="{FF2B5EF4-FFF2-40B4-BE49-F238E27FC236}">
                <a16:creationId xmlns:a16="http://schemas.microsoft.com/office/drawing/2014/main" id="{8E498E16-46F5-84D6-59F6-9DD130392A96}"/>
              </a:ext>
            </a:extLst>
          </p:cNvPr>
          <p:cNvSpPr txBox="1"/>
          <p:nvPr/>
        </p:nvSpPr>
        <p:spPr>
          <a:xfrm>
            <a:off x="6038302" y="1613368"/>
            <a:ext cx="8794750" cy="369332"/>
          </a:xfrm>
          <a:prstGeom prst="rect">
            <a:avLst/>
          </a:prstGeom>
          <a:noFill/>
        </p:spPr>
        <p:txBody>
          <a:bodyPr wrap="square">
            <a:spAutoFit/>
          </a:bodyPr>
          <a:lstStyle/>
          <a:p>
            <a:r>
              <a:rPr lang="de-DE" sz="1800" dirty="0">
                <a:solidFill>
                  <a:schemeClr val="bg1">
                    <a:lumMod val="50000"/>
                  </a:schemeClr>
                </a:solidFill>
                <a:latin typeface="DM Sans" pitchFamily="2" charset="0"/>
              </a:rPr>
              <a:t>Prüfungsausschuss prüft den Antrag</a:t>
            </a:r>
          </a:p>
        </p:txBody>
      </p:sp>
      <p:sp>
        <p:nvSpPr>
          <p:cNvPr id="30" name="Text 5">
            <a:extLst>
              <a:ext uri="{FF2B5EF4-FFF2-40B4-BE49-F238E27FC236}">
                <a16:creationId xmlns:a16="http://schemas.microsoft.com/office/drawing/2014/main" id="{C0922722-59E7-D5A5-E93A-D56F30D482F7}"/>
              </a:ext>
            </a:extLst>
          </p:cNvPr>
          <p:cNvSpPr/>
          <p:nvPr/>
        </p:nvSpPr>
        <p:spPr>
          <a:xfrm>
            <a:off x="6068746" y="3824174"/>
            <a:ext cx="2492544" cy="378023"/>
          </a:xfrm>
          <a:prstGeom prst="rect">
            <a:avLst/>
          </a:prstGeom>
          <a:noFill/>
          <a:ln/>
        </p:spPr>
        <p:txBody>
          <a:bodyPr wrap="none" rtlCol="0" anchor="t"/>
          <a:lstStyle/>
          <a:p>
            <a:pPr marL="0" indent="0">
              <a:lnSpc>
                <a:spcPts val="2067"/>
              </a:lnSpc>
              <a:buNone/>
            </a:pPr>
            <a:r>
              <a:rPr lang="de-DE" b="1" dirty="0">
                <a:solidFill>
                  <a:srgbClr val="454240"/>
                </a:solidFill>
                <a:latin typeface="Libre Baskerville" pitchFamily="34" charset="0"/>
                <a:ea typeface="Libre Baskerville" pitchFamily="34" charset="-122"/>
                <a:cs typeface="Libre Baskerville" pitchFamily="34" charset="-120"/>
              </a:rPr>
              <a:t>Verfassen des Antwortschreibens </a:t>
            </a:r>
          </a:p>
        </p:txBody>
      </p:sp>
      <p:sp>
        <p:nvSpPr>
          <p:cNvPr id="31" name="Text 5">
            <a:extLst>
              <a:ext uri="{FF2B5EF4-FFF2-40B4-BE49-F238E27FC236}">
                <a16:creationId xmlns:a16="http://schemas.microsoft.com/office/drawing/2014/main" id="{13E88058-B4A6-2013-8ED5-2217223F23A6}"/>
              </a:ext>
            </a:extLst>
          </p:cNvPr>
          <p:cNvSpPr/>
          <p:nvPr/>
        </p:nvSpPr>
        <p:spPr>
          <a:xfrm>
            <a:off x="6068746" y="2373564"/>
            <a:ext cx="2492544" cy="378023"/>
          </a:xfrm>
          <a:prstGeom prst="rect">
            <a:avLst/>
          </a:prstGeom>
          <a:noFill/>
          <a:ln/>
        </p:spPr>
        <p:txBody>
          <a:bodyPr wrap="none" rtlCol="0" anchor="t"/>
          <a:lstStyle/>
          <a:p>
            <a:pPr marL="0" indent="0">
              <a:lnSpc>
                <a:spcPts val="2067"/>
              </a:lnSpc>
              <a:buNone/>
            </a:pPr>
            <a:r>
              <a:rPr lang="de-DE" b="1" dirty="0">
                <a:solidFill>
                  <a:srgbClr val="454240"/>
                </a:solidFill>
                <a:latin typeface="Libre Baskerville" pitchFamily="34" charset="0"/>
                <a:ea typeface="Libre Baskerville" pitchFamily="34" charset="-122"/>
                <a:cs typeface="Libre Baskerville" pitchFamily="34" charset="-120"/>
              </a:rPr>
              <a:t>Bearbeitungszeitraum</a:t>
            </a:r>
          </a:p>
        </p:txBody>
      </p:sp>
      <p:sp>
        <p:nvSpPr>
          <p:cNvPr id="32" name="Text 5">
            <a:extLst>
              <a:ext uri="{FF2B5EF4-FFF2-40B4-BE49-F238E27FC236}">
                <a16:creationId xmlns:a16="http://schemas.microsoft.com/office/drawing/2014/main" id="{063807CC-06BE-3C9D-6AD6-01FFAC381018}"/>
              </a:ext>
            </a:extLst>
          </p:cNvPr>
          <p:cNvSpPr/>
          <p:nvPr/>
        </p:nvSpPr>
        <p:spPr>
          <a:xfrm>
            <a:off x="6068746" y="5935736"/>
            <a:ext cx="2492544" cy="378023"/>
          </a:xfrm>
          <a:prstGeom prst="rect">
            <a:avLst/>
          </a:prstGeom>
          <a:noFill/>
          <a:ln/>
        </p:spPr>
        <p:txBody>
          <a:bodyPr wrap="none" rtlCol="0" anchor="t"/>
          <a:lstStyle/>
          <a:p>
            <a:pPr marL="0" indent="0">
              <a:lnSpc>
                <a:spcPts val="2067"/>
              </a:lnSpc>
              <a:buNone/>
            </a:pPr>
            <a:r>
              <a:rPr lang="de-DE" b="1" dirty="0">
                <a:solidFill>
                  <a:srgbClr val="454240"/>
                </a:solidFill>
                <a:latin typeface="Libre Baskerville" pitchFamily="34" charset="0"/>
                <a:ea typeface="Libre Baskerville" pitchFamily="34" charset="-122"/>
                <a:cs typeface="Libre Baskerville" pitchFamily="34" charset="-120"/>
              </a:rPr>
              <a:t>Informieren der Lehrenden über Nachteilsausgleich</a:t>
            </a:r>
          </a:p>
        </p:txBody>
      </p:sp>
      <p:sp>
        <p:nvSpPr>
          <p:cNvPr id="5" name="Text 1"/>
          <p:cNvSpPr/>
          <p:nvPr/>
        </p:nvSpPr>
        <p:spPr>
          <a:xfrm rot="16200000">
            <a:off x="-1746383" y="3425821"/>
            <a:ext cx="7967901" cy="1050131"/>
          </a:xfrm>
          <a:prstGeom prst="rect">
            <a:avLst/>
          </a:prstGeom>
          <a:noFill/>
          <a:ln/>
        </p:spPr>
        <p:txBody>
          <a:bodyPr wrap="square" rtlCol="0" anchor="t"/>
          <a:lstStyle/>
          <a:p>
            <a:pPr marL="0" indent="0" algn="ctr">
              <a:lnSpc>
                <a:spcPts val="4134"/>
              </a:lnSpc>
              <a:buNone/>
            </a:pPr>
            <a:r>
              <a:rPr lang="de-DE" sz="3600" dirty="0">
                <a:solidFill>
                  <a:srgbClr val="5C4E3D"/>
                </a:solidFill>
                <a:latin typeface="Libre Baskerville" pitchFamily="34" charset="0"/>
                <a:ea typeface="Libre Baskerville" pitchFamily="34" charset="-122"/>
                <a:cs typeface="Libre Baskerville" pitchFamily="34" charset="-120"/>
              </a:rPr>
              <a:t>Was passiert dann?</a:t>
            </a:r>
            <a:endParaRPr lang="de-DE" sz="3600" dirty="0"/>
          </a:p>
        </p:txBody>
      </p:sp>
      <p:pic>
        <p:nvPicPr>
          <p:cNvPr id="48" name="Grafik 47">
            <a:extLst>
              <a:ext uri="{FF2B5EF4-FFF2-40B4-BE49-F238E27FC236}">
                <a16:creationId xmlns:a16="http://schemas.microsoft.com/office/drawing/2014/main" id="{895E1564-46FD-6166-4FF2-C16D6B7AAF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958803" y="234691"/>
            <a:ext cx="2562225" cy="666750"/>
          </a:xfrm>
          <a:prstGeom prst="rect">
            <a:avLst/>
          </a:prstGeom>
        </p:spPr>
      </p:pic>
      <p:sp>
        <p:nvSpPr>
          <p:cNvPr id="50" name="Textfeld 49">
            <a:extLst>
              <a:ext uri="{FF2B5EF4-FFF2-40B4-BE49-F238E27FC236}">
                <a16:creationId xmlns:a16="http://schemas.microsoft.com/office/drawing/2014/main" id="{292BB528-A273-BA2B-A17E-38038281DC98}"/>
              </a:ext>
            </a:extLst>
          </p:cNvPr>
          <p:cNvSpPr txBox="1"/>
          <p:nvPr/>
        </p:nvSpPr>
        <p:spPr>
          <a:xfrm>
            <a:off x="6071805" y="4267244"/>
            <a:ext cx="7024290" cy="1169551"/>
          </a:xfrm>
          <a:prstGeom prst="rect">
            <a:avLst/>
          </a:prstGeom>
          <a:noFill/>
        </p:spPr>
        <p:txBody>
          <a:bodyPr wrap="square">
            <a:spAutoFit/>
          </a:bodyPr>
          <a:lstStyle/>
          <a:p>
            <a:pPr marL="0" indent="0" algn="just">
              <a:lnSpc>
                <a:spcPts val="2067"/>
              </a:lnSpc>
              <a:buNone/>
            </a:pPr>
            <a:r>
              <a:rPr lang="de-DE" dirty="0" err="1">
                <a:solidFill>
                  <a:schemeClr val="bg1">
                    <a:lumMod val="50000"/>
                  </a:schemeClr>
                </a:solidFill>
                <a:latin typeface="DM Sans" pitchFamily="2" charset="0"/>
                <a:ea typeface="Libre Baskerville" pitchFamily="34" charset="-122"/>
                <a:cs typeface="Libre Baskerville" pitchFamily="34" charset="-120"/>
              </a:rPr>
              <a:t>Mitarbeiter:innen</a:t>
            </a:r>
            <a:r>
              <a:rPr lang="de-DE" dirty="0">
                <a:solidFill>
                  <a:schemeClr val="bg1">
                    <a:lumMod val="50000"/>
                  </a:schemeClr>
                </a:solidFill>
                <a:latin typeface="DM Sans" pitchFamily="2" charset="0"/>
                <a:ea typeface="Libre Baskerville" pitchFamily="34" charset="-122"/>
                <a:cs typeface="Libre Baskerville" pitchFamily="34" charset="-120"/>
              </a:rPr>
              <a:t> des Prüfungsamts bzw. stellvertretend die jeweiligen Prüfungsausschussvorsitzenden setzen ein Schreiben an die antragsstellenden Studierenden auf, in dem ausgeführt wird, ob und wie dem Antrag entsprochen werden kann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02970F-2F99-CA7D-B7C4-251DB99BFF91}"/>
              </a:ext>
            </a:extLst>
          </p:cNvPr>
          <p:cNvSpPr>
            <a:spLocks noGrp="1"/>
          </p:cNvSpPr>
          <p:nvPr>
            <p:ph type="title"/>
          </p:nvPr>
        </p:nvSpPr>
        <p:spPr>
          <a:xfrm>
            <a:off x="824201" y="1384287"/>
            <a:ext cx="3840480" cy="5353396"/>
          </a:xfrm>
        </p:spPr>
        <p:txBody>
          <a:bodyPr>
            <a:normAutofit/>
          </a:bodyPr>
          <a:lstStyle/>
          <a:p>
            <a:r>
              <a:rPr lang="de-DE">
                <a:solidFill>
                  <a:srgbClr val="FFFFFF"/>
                </a:solidFill>
              </a:rPr>
              <a:t>Generell:</a:t>
            </a:r>
          </a:p>
        </p:txBody>
      </p:sp>
      <p:sp>
        <p:nvSpPr>
          <p:cNvPr id="5" name="Ellipse 4">
            <a:extLst>
              <a:ext uri="{FF2B5EF4-FFF2-40B4-BE49-F238E27FC236}">
                <a16:creationId xmlns:a16="http://schemas.microsoft.com/office/drawing/2014/main" id="{4C4E028D-FB68-5E47-27A2-1BF224F0224A}"/>
              </a:ext>
            </a:extLst>
          </p:cNvPr>
          <p:cNvSpPr/>
          <p:nvPr/>
        </p:nvSpPr>
        <p:spPr>
          <a:xfrm>
            <a:off x="-5397776" y="-639567"/>
            <a:ext cx="9785235" cy="9867900"/>
          </a:xfrm>
          <a:prstGeom prst="ellipse">
            <a:avLst/>
          </a:prstGeom>
          <a:solidFill>
            <a:srgbClr val="C0BEB0"/>
          </a:solidFill>
          <a:ln>
            <a:solidFill>
              <a:srgbClr val="ADAB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 1">
            <a:extLst>
              <a:ext uri="{FF2B5EF4-FFF2-40B4-BE49-F238E27FC236}">
                <a16:creationId xmlns:a16="http://schemas.microsoft.com/office/drawing/2014/main" id="{FB7B4A8F-A142-B553-2D81-7E92F56628DF}"/>
              </a:ext>
            </a:extLst>
          </p:cNvPr>
          <p:cNvSpPr/>
          <p:nvPr/>
        </p:nvSpPr>
        <p:spPr>
          <a:xfrm>
            <a:off x="-1765304" y="3767642"/>
            <a:ext cx="7967901" cy="1050131"/>
          </a:xfrm>
          <a:prstGeom prst="rect">
            <a:avLst/>
          </a:prstGeom>
          <a:noFill/>
          <a:ln/>
        </p:spPr>
        <p:txBody>
          <a:bodyPr wrap="square" rtlCol="0" anchor="t"/>
          <a:lstStyle/>
          <a:p>
            <a:pPr marL="0" indent="0" algn="ctr">
              <a:lnSpc>
                <a:spcPts val="4134"/>
              </a:lnSpc>
              <a:buNone/>
            </a:pPr>
            <a:r>
              <a:rPr lang="de-DE" sz="3500" dirty="0">
                <a:latin typeface="Libre Baskerville" panose="02000000000000000000" pitchFamily="2" charset="0"/>
              </a:rPr>
              <a:t>Generell:</a:t>
            </a:r>
          </a:p>
        </p:txBody>
      </p:sp>
      <p:sp>
        <p:nvSpPr>
          <p:cNvPr id="11" name="Textfeld 10">
            <a:extLst>
              <a:ext uri="{FF2B5EF4-FFF2-40B4-BE49-F238E27FC236}">
                <a16:creationId xmlns:a16="http://schemas.microsoft.com/office/drawing/2014/main" id="{790630E6-74CB-A6B6-BF6A-F78560E4B9A7}"/>
              </a:ext>
            </a:extLst>
          </p:cNvPr>
          <p:cNvSpPr txBox="1"/>
          <p:nvPr/>
        </p:nvSpPr>
        <p:spPr>
          <a:xfrm>
            <a:off x="6598954" y="877570"/>
            <a:ext cx="9404350" cy="584775"/>
          </a:xfrm>
          <a:prstGeom prst="rect">
            <a:avLst/>
          </a:prstGeom>
          <a:noFill/>
        </p:spPr>
        <p:txBody>
          <a:bodyPr wrap="square">
            <a:spAutoFit/>
          </a:bodyPr>
          <a:lstStyle/>
          <a:p>
            <a:r>
              <a:rPr lang="de-DE" sz="3200" dirty="0">
                <a:solidFill>
                  <a:srgbClr val="5C4E3D"/>
                </a:solidFill>
                <a:latin typeface="Libre Baskerville" pitchFamily="34" charset="0"/>
                <a:ea typeface="Libre Baskerville" pitchFamily="34" charset="-122"/>
                <a:cs typeface="Libre Baskerville" pitchFamily="34" charset="-120"/>
              </a:rPr>
              <a:t>Ansprechbarkeit:</a:t>
            </a:r>
            <a:endParaRPr lang="de-DE" sz="3200" dirty="0"/>
          </a:p>
        </p:txBody>
      </p:sp>
      <p:sp>
        <p:nvSpPr>
          <p:cNvPr id="14" name="Textfeld 13">
            <a:extLst>
              <a:ext uri="{FF2B5EF4-FFF2-40B4-BE49-F238E27FC236}">
                <a16:creationId xmlns:a16="http://schemas.microsoft.com/office/drawing/2014/main" id="{2DBE6E06-4117-BA1A-EF51-CD8AA2C23BDB}"/>
              </a:ext>
            </a:extLst>
          </p:cNvPr>
          <p:cNvSpPr txBox="1"/>
          <p:nvPr/>
        </p:nvSpPr>
        <p:spPr>
          <a:xfrm>
            <a:off x="5994040" y="1619259"/>
            <a:ext cx="7967901" cy="1631216"/>
          </a:xfrm>
          <a:prstGeom prst="rect">
            <a:avLst/>
          </a:prstGeom>
          <a:noFill/>
        </p:spPr>
        <p:txBody>
          <a:bodyPr wrap="square">
            <a:spAutoFit/>
          </a:bodyPr>
          <a:lstStyle/>
          <a:p>
            <a:pPr marL="0" indent="0">
              <a:buNone/>
            </a:pPr>
            <a:r>
              <a:rPr lang="de-DE" sz="2000" dirty="0">
                <a:latin typeface="DM Sans" pitchFamily="2" charset="0"/>
              </a:rPr>
              <a:t>Falls Sie aufgrund einer (evtl. nicht sichtbaren) Behinderung oder chronischen Erkrankung jetzt oder im späteren Semester Unterstützung benötigen, können Sie sich am Ende der Lehrveranstaltung oder in Sprechzeiten gerne an uns Lehrpersonen wenden.</a:t>
            </a:r>
          </a:p>
        </p:txBody>
      </p:sp>
      <p:sp>
        <p:nvSpPr>
          <p:cNvPr id="16" name="Textfeld 15">
            <a:extLst>
              <a:ext uri="{FF2B5EF4-FFF2-40B4-BE49-F238E27FC236}">
                <a16:creationId xmlns:a16="http://schemas.microsoft.com/office/drawing/2014/main" id="{A78DEA19-FF09-6779-9212-22B1291A108F}"/>
              </a:ext>
            </a:extLst>
          </p:cNvPr>
          <p:cNvSpPr txBox="1"/>
          <p:nvPr/>
        </p:nvSpPr>
        <p:spPr>
          <a:xfrm>
            <a:off x="6598954" y="4001996"/>
            <a:ext cx="9404350" cy="584775"/>
          </a:xfrm>
          <a:prstGeom prst="rect">
            <a:avLst/>
          </a:prstGeom>
          <a:noFill/>
        </p:spPr>
        <p:txBody>
          <a:bodyPr wrap="square">
            <a:spAutoFit/>
          </a:bodyPr>
          <a:lstStyle/>
          <a:p>
            <a:r>
              <a:rPr lang="de-DE" sz="3200" dirty="0">
                <a:solidFill>
                  <a:srgbClr val="5C4E3D"/>
                </a:solidFill>
                <a:latin typeface="Libre Baskerville" pitchFamily="34" charset="0"/>
                <a:ea typeface="Libre Baskerville" pitchFamily="34" charset="-122"/>
                <a:cs typeface="Libre Baskerville" pitchFamily="34" charset="-120"/>
              </a:rPr>
              <a:t>Arbeitskreis Antidiskriminierung:</a:t>
            </a:r>
            <a:endParaRPr lang="de-DE" sz="3200" dirty="0"/>
          </a:p>
        </p:txBody>
      </p:sp>
      <p:sp>
        <p:nvSpPr>
          <p:cNvPr id="18" name="Textfeld 17">
            <a:extLst>
              <a:ext uri="{FF2B5EF4-FFF2-40B4-BE49-F238E27FC236}">
                <a16:creationId xmlns:a16="http://schemas.microsoft.com/office/drawing/2014/main" id="{CF7BBC84-A269-D94E-6149-E9D3FE5E3EF5}"/>
              </a:ext>
            </a:extLst>
          </p:cNvPr>
          <p:cNvSpPr txBox="1"/>
          <p:nvPr/>
        </p:nvSpPr>
        <p:spPr>
          <a:xfrm>
            <a:off x="6069880" y="4767460"/>
            <a:ext cx="8338069" cy="1754326"/>
          </a:xfrm>
          <a:prstGeom prst="rect">
            <a:avLst/>
          </a:prstGeom>
          <a:noFill/>
        </p:spPr>
        <p:txBody>
          <a:bodyPr wrap="square">
            <a:spAutoFit/>
          </a:bodyPr>
          <a:lstStyle/>
          <a:p>
            <a:r>
              <a:rPr lang="de-DE" sz="1800" dirty="0">
                <a:latin typeface="DM Sans" pitchFamily="2" charset="0"/>
              </a:rPr>
              <a:t>Falls Sie sich an irgendeinem Punkt im Kontext Ihres Studiums diskriminiert fühlen oder Diskriminierung anderer Personen wahrnehmen, wenden Sie sich bitte an den AK Antidiskriminierung:</a:t>
            </a:r>
          </a:p>
          <a:p>
            <a:endParaRPr lang="de-DE" dirty="0">
              <a:latin typeface="DM Sans" pitchFamily="2" charset="0"/>
            </a:endParaRPr>
          </a:p>
          <a:p>
            <a:r>
              <a:rPr lang="de-DE" sz="1800" dirty="0">
                <a:latin typeface="DM Sans" pitchFamily="2" charset="0"/>
              </a:rPr>
              <a:t>			 </a:t>
            </a:r>
            <a:r>
              <a:rPr lang="de-DE" b="1" dirty="0">
                <a:latin typeface="DM Sans" pitchFamily="2" charset="0"/>
                <a:hlinkClick r:id="rId2">
                  <a:extLst>
                    <a:ext uri="{A12FA001-AC4F-418D-AE19-62706E023703}">
                      <ahyp:hlinkClr xmlns:ahyp="http://schemas.microsoft.com/office/drawing/2018/hyperlinkcolor" val="tx"/>
                    </a:ext>
                  </a:extLst>
                </a:hlinkClick>
              </a:rPr>
              <a:t>antidiskriminierung@ife.uni-tuebingen.de</a:t>
            </a:r>
            <a:endParaRPr lang="de-DE" b="1" dirty="0">
              <a:latin typeface="DM Sans" pitchFamily="2" charset="0"/>
            </a:endParaRPr>
          </a:p>
          <a:p>
            <a:endParaRPr lang="de-DE" sz="1800" dirty="0">
              <a:latin typeface="DM Sans" pitchFamily="2" charset="0"/>
            </a:endParaRPr>
          </a:p>
        </p:txBody>
      </p:sp>
      <p:sp>
        <p:nvSpPr>
          <p:cNvPr id="20" name="Inhaltsplatzhalter 19">
            <a:extLst>
              <a:ext uri="{FF2B5EF4-FFF2-40B4-BE49-F238E27FC236}">
                <a16:creationId xmlns:a16="http://schemas.microsoft.com/office/drawing/2014/main" id="{5F980BF2-760E-5297-4EB8-3C5BB3110348}"/>
              </a:ext>
            </a:extLst>
          </p:cNvPr>
          <p:cNvSpPr>
            <a:spLocks noGrp="1"/>
          </p:cNvSpPr>
          <p:nvPr>
            <p:ph idx="1"/>
          </p:nvPr>
        </p:nvSpPr>
        <p:spPr/>
        <p:txBody>
          <a:bodyPr/>
          <a:lstStyle/>
          <a:p>
            <a:pPr marL="0" indent="0">
              <a:buNone/>
            </a:pPr>
            <a:r>
              <a:rPr lang="de-DE" dirty="0"/>
              <a:t> </a:t>
            </a:r>
          </a:p>
        </p:txBody>
      </p:sp>
      <p:pic>
        <p:nvPicPr>
          <p:cNvPr id="24" name="Image 4" descr="preencoded.png">
            <a:extLst>
              <a:ext uri="{FF2B5EF4-FFF2-40B4-BE49-F238E27FC236}">
                <a16:creationId xmlns:a16="http://schemas.microsoft.com/office/drawing/2014/main" id="{E6669047-2454-B7A1-0DB8-E723331CB15C}"/>
              </a:ext>
            </a:extLst>
          </p:cNvPr>
          <p:cNvPicPr>
            <a:picLocks noChangeAspect="1"/>
          </p:cNvPicPr>
          <p:nvPr/>
        </p:nvPicPr>
        <p:blipFill>
          <a:blip r:embed="rId3"/>
          <a:stretch>
            <a:fillRect/>
          </a:stretch>
        </p:blipFill>
        <p:spPr>
          <a:xfrm>
            <a:off x="5983284" y="977686"/>
            <a:ext cx="438626" cy="438626"/>
          </a:xfrm>
          <a:prstGeom prst="rect">
            <a:avLst/>
          </a:prstGeom>
        </p:spPr>
      </p:pic>
      <p:pic>
        <p:nvPicPr>
          <p:cNvPr id="26" name="Image 4" descr="preencoded.png">
            <a:extLst>
              <a:ext uri="{FF2B5EF4-FFF2-40B4-BE49-F238E27FC236}">
                <a16:creationId xmlns:a16="http://schemas.microsoft.com/office/drawing/2014/main" id="{918A41C6-7EEE-C785-FB4D-10B216FB3F5D}"/>
              </a:ext>
            </a:extLst>
          </p:cNvPr>
          <p:cNvPicPr>
            <a:picLocks noChangeAspect="1"/>
          </p:cNvPicPr>
          <p:nvPr/>
        </p:nvPicPr>
        <p:blipFill>
          <a:blip r:embed="rId3"/>
          <a:stretch>
            <a:fillRect/>
          </a:stretch>
        </p:blipFill>
        <p:spPr>
          <a:xfrm>
            <a:off x="6064881" y="4073395"/>
            <a:ext cx="438626" cy="438626"/>
          </a:xfrm>
          <a:prstGeom prst="rect">
            <a:avLst/>
          </a:prstGeom>
        </p:spPr>
      </p:pic>
      <p:pic>
        <p:nvPicPr>
          <p:cNvPr id="27" name="Grafik 26">
            <a:extLst>
              <a:ext uri="{FF2B5EF4-FFF2-40B4-BE49-F238E27FC236}">
                <a16:creationId xmlns:a16="http://schemas.microsoft.com/office/drawing/2014/main" id="{1A3969EC-0BDC-1217-1AB0-64AF371735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068175" y="168435"/>
            <a:ext cx="2562225" cy="666750"/>
          </a:xfrm>
          <a:prstGeom prst="rect">
            <a:avLst/>
          </a:prstGeom>
        </p:spPr>
      </p:pic>
    </p:spTree>
    <p:extLst>
      <p:ext uri="{BB962C8B-B14F-4D97-AF65-F5344CB8AC3E}">
        <p14:creationId xmlns:p14="http://schemas.microsoft.com/office/powerpoint/2010/main" val="2548985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667AB666-41BD-36FD-1B4F-12C70D069347}"/>
              </a:ext>
            </a:extLst>
          </p:cNvPr>
          <p:cNvGrpSpPr/>
          <p:nvPr/>
        </p:nvGrpSpPr>
        <p:grpSpPr>
          <a:xfrm>
            <a:off x="9489772" y="0"/>
            <a:ext cx="4629411" cy="8229600"/>
            <a:chOff x="9489772" y="0"/>
            <a:chExt cx="4629411" cy="8229600"/>
          </a:xfrm>
        </p:grpSpPr>
        <p:sp>
          <p:nvSpPr>
            <p:cNvPr id="4" name="Rechteck 3">
              <a:extLst>
                <a:ext uri="{FF2B5EF4-FFF2-40B4-BE49-F238E27FC236}">
                  <a16:creationId xmlns:a16="http://schemas.microsoft.com/office/drawing/2014/main" id="{1BAA8E69-4926-1C74-D98F-3B33C9F22304}"/>
                </a:ext>
              </a:extLst>
            </p:cNvPr>
            <p:cNvSpPr/>
            <p:nvPr/>
          </p:nvSpPr>
          <p:spPr>
            <a:xfrm>
              <a:off x="9644047" y="0"/>
              <a:ext cx="4475136" cy="8229600"/>
            </a:xfrm>
            <a:prstGeom prst="rect">
              <a:avLst/>
            </a:prstGeom>
            <a:solidFill>
              <a:srgbClr val="C0BEB0"/>
            </a:solidFill>
            <a:ln>
              <a:solidFill>
                <a:srgbClr val="C0BE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Leiter, Schuhwerk, Person enthält.&#10;&#10;Automatisch generierte Beschreibung">
              <a:extLst>
                <a:ext uri="{FF2B5EF4-FFF2-40B4-BE49-F238E27FC236}">
                  <a16:creationId xmlns:a16="http://schemas.microsoft.com/office/drawing/2014/main" id="{CEF64964-CE74-3057-32EF-B4E861B2FF7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t="35749" r="50361"/>
            <a:stretch/>
          </p:blipFill>
          <p:spPr>
            <a:xfrm>
              <a:off x="9489772" y="0"/>
              <a:ext cx="4285168" cy="5546534"/>
            </a:xfrm>
            <a:prstGeom prst="rect">
              <a:avLst/>
            </a:prstGeom>
          </p:spPr>
        </p:pic>
        <p:pic>
          <p:nvPicPr>
            <p:cNvPr id="11" name="Grafik 10" descr="Ein Bild, das Leiter, Schuhwerk, Person enthält.&#10;&#10;Automatisch generierte Beschreibung">
              <a:extLst>
                <a:ext uri="{FF2B5EF4-FFF2-40B4-BE49-F238E27FC236}">
                  <a16:creationId xmlns:a16="http://schemas.microsoft.com/office/drawing/2014/main" id="{126695C1-4EAB-2642-4329-FDD47ED16046}"/>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l="62054" t="34959" r="23641"/>
            <a:stretch/>
          </p:blipFill>
          <p:spPr>
            <a:xfrm>
              <a:off x="10428051" y="0"/>
              <a:ext cx="1234884" cy="5614760"/>
            </a:xfrm>
            <a:prstGeom prst="rect">
              <a:avLst/>
            </a:prstGeom>
          </p:spPr>
        </p:pic>
        <p:cxnSp>
          <p:nvCxnSpPr>
            <p:cNvPr id="14" name="Gerader Verbinder 13">
              <a:extLst>
                <a:ext uri="{FF2B5EF4-FFF2-40B4-BE49-F238E27FC236}">
                  <a16:creationId xmlns:a16="http://schemas.microsoft.com/office/drawing/2014/main" id="{A0791415-8856-A47F-2ABC-36A2E8DD323D}"/>
                </a:ext>
              </a:extLst>
            </p:cNvPr>
            <p:cNvCxnSpPr/>
            <p:nvPr/>
          </p:nvCxnSpPr>
          <p:spPr>
            <a:xfrm>
              <a:off x="12065000" y="2794000"/>
              <a:ext cx="0" cy="33020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6425AF8F-766C-3020-BEC2-A53211F0337F}"/>
                </a:ext>
              </a:extLst>
            </p:cNvPr>
            <p:cNvCxnSpPr/>
            <p:nvPr/>
          </p:nvCxnSpPr>
          <p:spPr>
            <a:xfrm>
              <a:off x="11163300" y="2908300"/>
              <a:ext cx="0" cy="406400"/>
            </a:xfrm>
            <a:prstGeom prst="line">
              <a:avLst/>
            </a:prstGeom>
            <a:ln w="57150">
              <a:solidFill>
                <a:srgbClr val="F05574"/>
              </a:solidFill>
            </a:ln>
          </p:spPr>
          <p:style>
            <a:lnRef idx="1">
              <a:schemeClr val="accent1"/>
            </a:lnRef>
            <a:fillRef idx="0">
              <a:schemeClr val="accent1"/>
            </a:fillRef>
            <a:effectRef idx="0">
              <a:schemeClr val="accent1"/>
            </a:effectRef>
            <a:fontRef idx="minor">
              <a:schemeClr val="tx1"/>
            </a:fontRef>
          </p:style>
        </p:cxnSp>
      </p:grpSp>
      <p:sp>
        <p:nvSpPr>
          <p:cNvPr id="2" name="Titel 1">
            <a:extLst>
              <a:ext uri="{FF2B5EF4-FFF2-40B4-BE49-F238E27FC236}">
                <a16:creationId xmlns:a16="http://schemas.microsoft.com/office/drawing/2014/main" id="{93CA382D-BB94-43D0-C8F8-1E68C2DC9127}"/>
              </a:ext>
            </a:extLst>
          </p:cNvPr>
          <p:cNvSpPr>
            <a:spLocks noGrp="1"/>
          </p:cNvSpPr>
          <p:nvPr>
            <p:ph type="title"/>
          </p:nvPr>
        </p:nvSpPr>
        <p:spPr>
          <a:xfrm>
            <a:off x="1122244" y="-165100"/>
            <a:ext cx="7150336" cy="1949424"/>
          </a:xfrm>
        </p:spPr>
        <p:txBody>
          <a:bodyPr anchor="ctr">
            <a:normAutofit/>
          </a:bodyPr>
          <a:lstStyle/>
          <a:p>
            <a:r>
              <a:rPr lang="de-DE" sz="4000" dirty="0">
                <a:latin typeface="Libre Baskerville" panose="02000000000000000000" pitchFamily="2" charset="0"/>
              </a:rPr>
              <a:t>Empfehlungen des AK Antidiskriminierung</a:t>
            </a:r>
          </a:p>
        </p:txBody>
      </p:sp>
      <p:sp>
        <p:nvSpPr>
          <p:cNvPr id="3" name="Inhaltsplatzhalter 2">
            <a:extLst>
              <a:ext uri="{FF2B5EF4-FFF2-40B4-BE49-F238E27FC236}">
                <a16:creationId xmlns:a16="http://schemas.microsoft.com/office/drawing/2014/main" id="{A7CE93DE-5A42-FFEC-68CB-F6EE41FA787A}"/>
              </a:ext>
            </a:extLst>
          </p:cNvPr>
          <p:cNvSpPr>
            <a:spLocks noGrp="1"/>
          </p:cNvSpPr>
          <p:nvPr>
            <p:ph idx="1"/>
          </p:nvPr>
        </p:nvSpPr>
        <p:spPr>
          <a:xfrm>
            <a:off x="1122244" y="1644594"/>
            <a:ext cx="8023285" cy="6219961"/>
          </a:xfrm>
        </p:spPr>
        <p:txBody>
          <a:bodyPr anchor="ctr">
            <a:normAutofit fontScale="85000" lnSpcReduction="20000"/>
          </a:bodyPr>
          <a:lstStyle/>
          <a:p>
            <a:pPr marL="0" indent="0">
              <a:buNone/>
            </a:pPr>
            <a:r>
              <a:rPr lang="de-DE" sz="2400" dirty="0">
                <a:latin typeface="DM Sans" pitchFamily="2" charset="0"/>
              </a:rPr>
              <a:t>Der Arbeitskreis möchte </a:t>
            </a:r>
            <a:r>
              <a:rPr lang="de-DE" sz="2400" b="1" dirty="0">
                <a:latin typeface="DM Sans" pitchFamily="2" charset="0"/>
              </a:rPr>
              <a:t>Studierende</a:t>
            </a:r>
            <a:r>
              <a:rPr lang="de-DE" sz="2400" dirty="0">
                <a:latin typeface="DM Sans" pitchFamily="2" charset="0"/>
              </a:rPr>
              <a:t> dazu ermutigen, sich offen mit ihren Bedürfnissen an die Lehrenden zu wenden, um eine gute und produktive Arbeitsgrundlage zu schaffen. </a:t>
            </a:r>
          </a:p>
          <a:p>
            <a:pPr marL="0" indent="0">
              <a:buNone/>
            </a:pPr>
            <a:r>
              <a:rPr lang="de-DE" sz="2400" dirty="0">
                <a:latin typeface="DM Sans" pitchFamily="2" charset="0"/>
              </a:rPr>
              <a:t>Ebenso ermutigen wir die </a:t>
            </a:r>
            <a:r>
              <a:rPr lang="de-DE" sz="2400" b="1" dirty="0">
                <a:latin typeface="DM Sans" pitchFamily="2" charset="0"/>
              </a:rPr>
              <a:t>Lehrenden</a:t>
            </a:r>
            <a:r>
              <a:rPr lang="de-DE" sz="2400" dirty="0">
                <a:latin typeface="DM Sans" pitchFamily="2" charset="0"/>
              </a:rPr>
              <a:t>, einen Raum zu schaffen, in dem diese Bedürfnisse artikuliert und gehört werden können.</a:t>
            </a:r>
          </a:p>
          <a:p>
            <a:pPr marL="0" indent="0">
              <a:buNone/>
            </a:pPr>
            <a:endParaRPr lang="de-DE" sz="2400" dirty="0">
              <a:latin typeface="DM Sans" pitchFamily="2" charset="0"/>
            </a:endParaRPr>
          </a:p>
          <a:p>
            <a:pPr marL="0" indent="0">
              <a:buNone/>
            </a:pPr>
            <a:r>
              <a:rPr lang="de-DE" sz="2400" dirty="0">
                <a:latin typeface="DM Sans" pitchFamily="2" charset="0"/>
              </a:rPr>
              <a:t>Der Arbeitskreis spricht sich klar dafür aus, dass berücksichtigt wird, wenn jemand mit einem anderen Namen als dem offiziell eingetragenen angesprochen werden möchte</a:t>
            </a:r>
          </a:p>
          <a:p>
            <a:endParaRPr lang="de-DE" sz="2400" dirty="0">
              <a:latin typeface="DM Sans" pitchFamily="2" charset="0"/>
            </a:endParaRPr>
          </a:p>
          <a:p>
            <a:pPr marL="0" indent="0">
              <a:buNone/>
            </a:pPr>
            <a:r>
              <a:rPr lang="de-DE" sz="2400" dirty="0">
                <a:latin typeface="DM Sans" pitchFamily="2" charset="0"/>
              </a:rPr>
              <a:t>Der Arbeitskreis empfiehlt nachdrücklich Raum und Sichtbarkeit zu schaffen, z.B.: </a:t>
            </a:r>
          </a:p>
          <a:p>
            <a:endParaRPr lang="de-DE" sz="2400" dirty="0">
              <a:latin typeface="DM Sans" pitchFamily="2" charset="0"/>
            </a:endParaRPr>
          </a:p>
          <a:p>
            <a:pPr lvl="1"/>
            <a:r>
              <a:rPr lang="de-DE" sz="2100" dirty="0">
                <a:latin typeface="DM Sans" pitchFamily="2" charset="0"/>
              </a:rPr>
              <a:t>bei Vorstellungsrunden auch nach dem gewünschten Pronomen fragen</a:t>
            </a:r>
          </a:p>
          <a:p>
            <a:pPr lvl="1"/>
            <a:r>
              <a:rPr lang="de-DE" sz="2100" dirty="0">
                <a:latin typeface="DM Sans" pitchFamily="2" charset="0"/>
              </a:rPr>
              <a:t>explizit dazu auffordern, dass Studierende artikulieren, welche Bedarfe vorliegen und welche Ansprachen gewünscht sind</a:t>
            </a:r>
          </a:p>
          <a:p>
            <a:pPr lvl="1"/>
            <a:r>
              <a:rPr lang="de-DE" sz="2100" dirty="0">
                <a:latin typeface="DM Sans" pitchFamily="2" charset="0"/>
              </a:rPr>
              <a:t>auf die </a:t>
            </a:r>
            <a:r>
              <a:rPr lang="de-DE" sz="2100" b="1" dirty="0">
                <a:latin typeface="DM Sans" pitchFamily="2" charset="0"/>
                <a:hlinkClick r:id="rId4">
                  <a:extLst>
                    <a:ext uri="{A12FA001-AC4F-418D-AE19-62706E023703}">
                      <ahyp:hlinkClr xmlns:ahyp="http://schemas.microsoft.com/office/drawing/2018/hyperlinkcolor" val="tx"/>
                    </a:ext>
                  </a:extLst>
                </a:hlinkClick>
              </a:rPr>
              <a:t>Beratungsstellen der Universität </a:t>
            </a:r>
            <a:r>
              <a:rPr lang="de-DE" sz="2100" dirty="0">
                <a:latin typeface="DM Sans" pitchFamily="2" charset="0"/>
              </a:rPr>
              <a:t>hinweisen, auf das </a:t>
            </a:r>
            <a:r>
              <a:rPr lang="de-DE" sz="2100" b="1" dirty="0">
                <a:latin typeface="DM Sans" pitchFamily="2" charset="0"/>
              </a:rPr>
              <a:t>d</a:t>
            </a:r>
            <a:r>
              <a:rPr lang="de-DE" sz="2100" b="1" dirty="0">
                <a:latin typeface="DM Sans" pitchFamily="2" charset="0"/>
                <a:hlinkClick r:id="rId5">
                  <a:extLst>
                    <a:ext uri="{A12FA001-AC4F-418D-AE19-62706E023703}">
                      <ahyp:hlinkClr xmlns:ahyp="http://schemas.microsoft.com/office/drawing/2018/hyperlinkcolor" val="tx"/>
                    </a:ext>
                  </a:extLst>
                </a:hlinkClick>
              </a:rPr>
              <a:t>iversitätsorientierte Schreibzentrum</a:t>
            </a:r>
            <a:r>
              <a:rPr lang="de-DE" sz="2100" dirty="0">
                <a:latin typeface="DM Sans" pitchFamily="2" charset="0"/>
              </a:rPr>
              <a:t>, auf das </a:t>
            </a:r>
            <a:r>
              <a:rPr lang="de-DE" sz="2100" b="1" dirty="0">
                <a:latin typeface="DM Sans" pitchFamily="2" charset="0"/>
                <a:hlinkClick r:id="rId6">
                  <a:extLst>
                    <a:ext uri="{A12FA001-AC4F-418D-AE19-62706E023703}">
                      <ahyp:hlinkClr xmlns:ahyp="http://schemas.microsoft.com/office/drawing/2018/hyperlinkcolor" val="tx"/>
                    </a:ext>
                  </a:extLst>
                </a:hlinkClick>
              </a:rPr>
              <a:t>Gleichstellungsbüro</a:t>
            </a:r>
            <a:r>
              <a:rPr lang="de-DE" sz="2100" dirty="0">
                <a:latin typeface="DM Sans" pitchFamily="2" charset="0"/>
              </a:rPr>
              <a:t> und auf die </a:t>
            </a:r>
            <a:r>
              <a:rPr lang="de-DE" sz="2100" b="1" dirty="0">
                <a:latin typeface="DM Sans" pitchFamily="2" charset="0"/>
                <a:hlinkClick r:id="rId7">
                  <a:extLst>
                    <a:ext uri="{A12FA001-AC4F-418D-AE19-62706E023703}">
                      <ahyp:hlinkClr xmlns:ahyp="http://schemas.microsoft.com/office/drawing/2018/hyperlinkcolor" val="tx"/>
                    </a:ext>
                  </a:extLst>
                </a:hlinkClick>
              </a:rPr>
              <a:t>Gleichstellungsbeauftragte</a:t>
            </a:r>
            <a:r>
              <a:rPr lang="de-DE" sz="2100" dirty="0">
                <a:latin typeface="DM Sans" pitchFamily="2" charset="0"/>
              </a:rPr>
              <a:t> am </a:t>
            </a:r>
            <a:r>
              <a:rPr lang="de-DE" sz="2100" dirty="0" err="1">
                <a:latin typeface="DM Sans" pitchFamily="2" charset="0"/>
              </a:rPr>
              <a:t>IfE</a:t>
            </a:r>
            <a:endParaRPr lang="de-DE" sz="2100" dirty="0">
              <a:latin typeface="DM Sans" pitchFamily="2" charset="0"/>
            </a:endParaRPr>
          </a:p>
          <a:p>
            <a:pPr lvl="1"/>
            <a:r>
              <a:rPr lang="de-DE" sz="2100" dirty="0">
                <a:latin typeface="DM Sans" pitchFamily="2" charset="0"/>
              </a:rPr>
              <a:t>auf die Arbeit des </a:t>
            </a:r>
            <a:r>
              <a:rPr lang="de-DE" sz="2100" b="1" dirty="0">
                <a:latin typeface="DM Sans" pitchFamily="2" charset="0"/>
                <a:hlinkClick r:id="rId8">
                  <a:extLst>
                    <a:ext uri="{A12FA001-AC4F-418D-AE19-62706E023703}">
                      <ahyp:hlinkClr xmlns:ahyp="http://schemas.microsoft.com/office/drawing/2018/hyperlinkcolor" val="tx"/>
                    </a:ext>
                  </a:extLst>
                </a:hlinkClick>
              </a:rPr>
              <a:t>AK Antidiskriminierung </a:t>
            </a:r>
            <a:r>
              <a:rPr lang="de-DE" sz="2100" dirty="0">
                <a:latin typeface="DM Sans" pitchFamily="2" charset="0"/>
              </a:rPr>
              <a:t>hinweisen</a:t>
            </a:r>
          </a:p>
        </p:txBody>
      </p:sp>
      <p:pic>
        <p:nvPicPr>
          <p:cNvPr id="7" name="Grafik 6">
            <a:extLst>
              <a:ext uri="{FF2B5EF4-FFF2-40B4-BE49-F238E27FC236}">
                <a16:creationId xmlns:a16="http://schemas.microsoft.com/office/drawing/2014/main" id="{7928CFF5-072C-E301-F2DB-C0DC646E26F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783887" y="5116440"/>
            <a:ext cx="2562225" cy="666750"/>
          </a:xfrm>
          <a:prstGeom prst="rect">
            <a:avLst/>
          </a:prstGeom>
        </p:spPr>
      </p:pic>
      <p:pic>
        <p:nvPicPr>
          <p:cNvPr id="8" name="Image 4" descr="preencoded.png">
            <a:extLst>
              <a:ext uri="{FF2B5EF4-FFF2-40B4-BE49-F238E27FC236}">
                <a16:creationId xmlns:a16="http://schemas.microsoft.com/office/drawing/2014/main" id="{7A8E9629-2D8A-1CA7-FE98-9FA486D581A4}"/>
              </a:ext>
            </a:extLst>
          </p:cNvPr>
          <p:cNvPicPr>
            <a:picLocks noChangeAspect="1"/>
          </p:cNvPicPr>
          <p:nvPr/>
        </p:nvPicPr>
        <p:blipFill>
          <a:blip r:embed="rId10"/>
          <a:stretch>
            <a:fillRect/>
          </a:stretch>
        </p:blipFill>
        <p:spPr>
          <a:xfrm>
            <a:off x="427267" y="2082891"/>
            <a:ext cx="438626" cy="438626"/>
          </a:xfrm>
          <a:prstGeom prst="rect">
            <a:avLst/>
          </a:prstGeom>
        </p:spPr>
      </p:pic>
      <p:pic>
        <p:nvPicPr>
          <p:cNvPr id="10" name="Image 4" descr="preencoded.png">
            <a:extLst>
              <a:ext uri="{FF2B5EF4-FFF2-40B4-BE49-F238E27FC236}">
                <a16:creationId xmlns:a16="http://schemas.microsoft.com/office/drawing/2014/main" id="{C444BF34-443D-6089-02B9-10DB32B3BECD}"/>
              </a:ext>
            </a:extLst>
          </p:cNvPr>
          <p:cNvPicPr>
            <a:picLocks noChangeAspect="1"/>
          </p:cNvPicPr>
          <p:nvPr/>
        </p:nvPicPr>
        <p:blipFill>
          <a:blip r:embed="rId10"/>
          <a:stretch>
            <a:fillRect/>
          </a:stretch>
        </p:blipFill>
        <p:spPr>
          <a:xfrm>
            <a:off x="430383" y="3676174"/>
            <a:ext cx="438626" cy="438626"/>
          </a:xfrm>
          <a:prstGeom prst="rect">
            <a:avLst/>
          </a:prstGeom>
        </p:spPr>
      </p:pic>
      <p:pic>
        <p:nvPicPr>
          <p:cNvPr id="12" name="Image 4" descr="preencoded.png">
            <a:extLst>
              <a:ext uri="{FF2B5EF4-FFF2-40B4-BE49-F238E27FC236}">
                <a16:creationId xmlns:a16="http://schemas.microsoft.com/office/drawing/2014/main" id="{4B78F98D-4F38-CAF2-422C-651D7D2A506D}"/>
              </a:ext>
            </a:extLst>
          </p:cNvPr>
          <p:cNvPicPr>
            <a:picLocks noChangeAspect="1"/>
          </p:cNvPicPr>
          <p:nvPr/>
        </p:nvPicPr>
        <p:blipFill>
          <a:blip r:embed="rId10"/>
          <a:stretch>
            <a:fillRect/>
          </a:stretch>
        </p:blipFill>
        <p:spPr>
          <a:xfrm>
            <a:off x="427267" y="4662262"/>
            <a:ext cx="438626" cy="438626"/>
          </a:xfrm>
          <a:prstGeom prst="rect">
            <a:avLst/>
          </a:prstGeom>
        </p:spPr>
      </p:pic>
    </p:spTree>
    <p:extLst>
      <p:ext uri="{BB962C8B-B14F-4D97-AF65-F5344CB8AC3E}">
        <p14:creationId xmlns:p14="http://schemas.microsoft.com/office/powerpoint/2010/main" val="2815280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BA03A-29E4-2CD3-D733-17FBD06066CB}"/>
            </a:ext>
          </a:extLst>
        </p:cNvPr>
        <p:cNvGrpSpPr/>
        <p:nvPr/>
      </p:nvGrpSpPr>
      <p:grpSpPr>
        <a:xfrm>
          <a:off x="0" y="0"/>
          <a:ext cx="0" cy="0"/>
          <a:chOff x="0" y="0"/>
          <a:chExt cx="0" cy="0"/>
        </a:xfrm>
      </p:grpSpPr>
      <p:grpSp>
        <p:nvGrpSpPr>
          <p:cNvPr id="17" name="Gruppieren 16">
            <a:extLst>
              <a:ext uri="{FF2B5EF4-FFF2-40B4-BE49-F238E27FC236}">
                <a16:creationId xmlns:a16="http://schemas.microsoft.com/office/drawing/2014/main" id="{5F8F3C3D-FE4F-3B06-F495-CADDDC5DE59B}"/>
              </a:ext>
            </a:extLst>
          </p:cNvPr>
          <p:cNvGrpSpPr/>
          <p:nvPr/>
        </p:nvGrpSpPr>
        <p:grpSpPr>
          <a:xfrm>
            <a:off x="-159554" y="0"/>
            <a:ext cx="4629411" cy="8229600"/>
            <a:chOff x="9489772" y="0"/>
            <a:chExt cx="4629411" cy="8229600"/>
          </a:xfrm>
        </p:grpSpPr>
        <p:sp>
          <p:nvSpPr>
            <p:cNvPr id="4" name="Rechteck 3">
              <a:extLst>
                <a:ext uri="{FF2B5EF4-FFF2-40B4-BE49-F238E27FC236}">
                  <a16:creationId xmlns:a16="http://schemas.microsoft.com/office/drawing/2014/main" id="{E5F0990F-92C4-A805-71AE-4D45C66999C5}"/>
                </a:ext>
              </a:extLst>
            </p:cNvPr>
            <p:cNvSpPr/>
            <p:nvPr/>
          </p:nvSpPr>
          <p:spPr>
            <a:xfrm>
              <a:off x="9644047" y="0"/>
              <a:ext cx="4475136" cy="8229600"/>
            </a:xfrm>
            <a:prstGeom prst="rect">
              <a:avLst/>
            </a:prstGeom>
            <a:solidFill>
              <a:srgbClr val="C0BEB0"/>
            </a:solidFill>
            <a:ln>
              <a:solidFill>
                <a:srgbClr val="C0BE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Leiter, Schuhwerk, Person enthält.&#10;&#10;Automatisch generierte Beschreibung">
              <a:extLst>
                <a:ext uri="{FF2B5EF4-FFF2-40B4-BE49-F238E27FC236}">
                  <a16:creationId xmlns:a16="http://schemas.microsoft.com/office/drawing/2014/main" id="{66C9BF6D-04BC-055E-612A-883A5C0B496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t="35749" r="50361"/>
            <a:stretch/>
          </p:blipFill>
          <p:spPr>
            <a:xfrm>
              <a:off x="9489772" y="0"/>
              <a:ext cx="4285168" cy="5546534"/>
            </a:xfrm>
            <a:prstGeom prst="rect">
              <a:avLst/>
            </a:prstGeom>
          </p:spPr>
        </p:pic>
        <p:pic>
          <p:nvPicPr>
            <p:cNvPr id="11" name="Grafik 10" descr="Ein Bild, das Leiter, Schuhwerk, Person enthält.&#10;&#10;Automatisch generierte Beschreibung">
              <a:extLst>
                <a:ext uri="{FF2B5EF4-FFF2-40B4-BE49-F238E27FC236}">
                  <a16:creationId xmlns:a16="http://schemas.microsoft.com/office/drawing/2014/main" id="{82AD79D6-5244-58CD-8E89-2ADB715E4C7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475" b="90100" l="10000" r="90000">
                          <a14:foregroundMark x1="33725" y1="11525" x2="31725" y2="57425"/>
                          <a14:foregroundMark x1="36675" y1="53275" x2="37075" y2="43650"/>
                          <a14:foregroundMark x1="32400" y1="51550" x2="36550" y2="51150"/>
                          <a14:foregroundMark x1="29575" y1="68800" x2="29975" y2="53675"/>
                          <a14:foregroundMark x1="29975" y1="67200" x2="37350" y2="67200"/>
                          <a14:foregroundMark x1="36675" y1="70675" x2="36400" y2="50875"/>
                          <a14:foregroundMark x1="36950" y1="65200" x2="36550" y2="53675"/>
                          <a14:foregroundMark x1="29725" y1="51000" x2="29725" y2="5500"/>
                          <a14:foregroundMark x1="36150" y1="5750" x2="35875" y2="19000"/>
                          <a14:foregroundMark x1="35875" y1="19000" x2="35875" y2="19000"/>
                          <a14:foregroundMark x1="31325" y1="18475" x2="31850" y2="18350"/>
                          <a14:foregroundMark x1="65600" y1="27175" x2="64125" y2="57975"/>
                          <a14:foregroundMark x1="68125" y1="29975" x2="66925" y2="74300"/>
                          <a14:foregroundMark x1="66125" y1="79525" x2="66125" y2="79525"/>
                          <a14:foregroundMark x1="62925" y1="88475" x2="63575" y2="74825"/>
                          <a14:foregroundMark x1="69600" y1="87950" x2="65200" y2="83675"/>
                          <a14:foregroundMark x1="32525" y1="74425" x2="32000" y2="87425"/>
                          <a14:foregroundMark x1="30625" y1="3000" x2="37525" y2="5600"/>
                          <a14:foregroundMark x1="37525" y1="5600" x2="36750" y2="15250"/>
                          <a14:foregroundMark x1="63550" y1="1850" x2="70950" y2="2425"/>
                          <a14:foregroundMark x1="70950" y1="2425" x2="70700" y2="6850"/>
                          <a14:foregroundMark x1="37000" y1="5700" x2="32125" y2="1475"/>
                          <a14:foregroundMark x1="32125" y1="1475" x2="31250" y2="1475"/>
                          <a14:foregroundMark x1="29600" y1="1475" x2="32675" y2="6075"/>
                          <a14:foregroundMark x1="32675" y1="6075" x2="32675" y2="6075"/>
                          <a14:foregroundMark x1="27175" y1="90100" x2="35525" y2="88550"/>
                          <a14:foregroundMark x1="35525" y1="88550" x2="38025" y2="88950"/>
                          <a14:backgroundMark x1="21950" y1="63500" x2="22850" y2="86975"/>
                          <a14:backgroundMark x1="25400" y1="71800" x2="28975" y2="70525"/>
                          <a14:backgroundMark x1="25400" y1="61450" x2="24875" y2="70900"/>
                          <a14:backgroundMark x1="59725" y1="87375" x2="60100" y2="77275"/>
                          <a14:backgroundMark x1="61775" y1="88900" x2="61775" y2="76775"/>
                          <a14:backgroundMark x1="62150" y1="80225" x2="61900" y2="85075"/>
                        </a14:backgroundRemoval>
                      </a14:imgEffect>
                    </a14:imgLayer>
                  </a14:imgProps>
                </a:ext>
              </a:extLst>
            </a:blip>
            <a:srcRect l="62054" t="34959" r="23641"/>
            <a:stretch/>
          </p:blipFill>
          <p:spPr>
            <a:xfrm>
              <a:off x="10428051" y="0"/>
              <a:ext cx="1234884" cy="5614760"/>
            </a:xfrm>
            <a:prstGeom prst="rect">
              <a:avLst/>
            </a:prstGeom>
          </p:spPr>
        </p:pic>
        <p:cxnSp>
          <p:nvCxnSpPr>
            <p:cNvPr id="14" name="Gerader Verbinder 13">
              <a:extLst>
                <a:ext uri="{FF2B5EF4-FFF2-40B4-BE49-F238E27FC236}">
                  <a16:creationId xmlns:a16="http://schemas.microsoft.com/office/drawing/2014/main" id="{8618FF43-7E0D-1AF9-969E-FEFDA6A8F15C}"/>
                </a:ext>
              </a:extLst>
            </p:cNvPr>
            <p:cNvCxnSpPr/>
            <p:nvPr/>
          </p:nvCxnSpPr>
          <p:spPr>
            <a:xfrm>
              <a:off x="12065000" y="2794000"/>
              <a:ext cx="0" cy="33020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B2C8A1DA-095E-066A-ADEA-5CFAB7D21C46}"/>
                </a:ext>
              </a:extLst>
            </p:cNvPr>
            <p:cNvCxnSpPr/>
            <p:nvPr/>
          </p:nvCxnSpPr>
          <p:spPr>
            <a:xfrm>
              <a:off x="11163300" y="2908300"/>
              <a:ext cx="0" cy="406400"/>
            </a:xfrm>
            <a:prstGeom prst="line">
              <a:avLst/>
            </a:prstGeom>
            <a:ln w="57150">
              <a:solidFill>
                <a:srgbClr val="F05574"/>
              </a:solidFill>
            </a:ln>
          </p:spPr>
          <p:style>
            <a:lnRef idx="1">
              <a:schemeClr val="accent1"/>
            </a:lnRef>
            <a:fillRef idx="0">
              <a:schemeClr val="accent1"/>
            </a:fillRef>
            <a:effectRef idx="0">
              <a:schemeClr val="accent1"/>
            </a:effectRef>
            <a:fontRef idx="minor">
              <a:schemeClr val="tx1"/>
            </a:fontRef>
          </p:style>
        </p:cxnSp>
      </p:grpSp>
      <p:pic>
        <p:nvPicPr>
          <p:cNvPr id="7" name="Grafik 6">
            <a:extLst>
              <a:ext uri="{FF2B5EF4-FFF2-40B4-BE49-F238E27FC236}">
                <a16:creationId xmlns:a16="http://schemas.microsoft.com/office/drawing/2014/main" id="{0861467E-0416-731E-D72A-1986E7B064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0113" y="5730552"/>
            <a:ext cx="2562225" cy="666750"/>
          </a:xfrm>
          <a:prstGeom prst="rect">
            <a:avLst/>
          </a:prstGeom>
        </p:spPr>
      </p:pic>
      <p:sp>
        <p:nvSpPr>
          <p:cNvPr id="6" name="Inhaltsplatzhalter 5">
            <a:extLst>
              <a:ext uri="{FF2B5EF4-FFF2-40B4-BE49-F238E27FC236}">
                <a16:creationId xmlns:a16="http://schemas.microsoft.com/office/drawing/2014/main" id="{2AEF2FF7-2011-4FA5-66BB-8BF2D5E84E65}"/>
              </a:ext>
            </a:extLst>
          </p:cNvPr>
          <p:cNvSpPr>
            <a:spLocks noGrp="1"/>
          </p:cNvSpPr>
          <p:nvPr>
            <p:ph idx="1"/>
          </p:nvPr>
        </p:nvSpPr>
        <p:spPr/>
        <p:txBody>
          <a:bodyPr/>
          <a:lstStyle/>
          <a:p>
            <a:pPr marL="0" indent="0">
              <a:buNone/>
            </a:pPr>
            <a:r>
              <a:rPr lang="de-DE" dirty="0"/>
              <a:t> </a:t>
            </a:r>
          </a:p>
        </p:txBody>
      </p:sp>
      <p:sp>
        <p:nvSpPr>
          <p:cNvPr id="2" name="Titel 1">
            <a:extLst>
              <a:ext uri="{FF2B5EF4-FFF2-40B4-BE49-F238E27FC236}">
                <a16:creationId xmlns:a16="http://schemas.microsoft.com/office/drawing/2014/main" id="{69EF8003-9D0D-14F4-400F-25CA3E335E87}"/>
              </a:ext>
            </a:extLst>
          </p:cNvPr>
          <p:cNvSpPr>
            <a:spLocks noGrp="1"/>
          </p:cNvSpPr>
          <p:nvPr>
            <p:ph type="title"/>
          </p:nvPr>
        </p:nvSpPr>
        <p:spPr>
          <a:xfrm>
            <a:off x="5966090" y="2773267"/>
            <a:ext cx="7150336" cy="1949424"/>
          </a:xfrm>
        </p:spPr>
        <p:txBody>
          <a:bodyPr anchor="ctr">
            <a:normAutofit/>
          </a:bodyPr>
          <a:lstStyle/>
          <a:p>
            <a:r>
              <a:rPr lang="de-DE" sz="4000" dirty="0">
                <a:latin typeface="Libre Baskerville" panose="02000000000000000000" pitchFamily="2" charset="0"/>
              </a:rPr>
              <a:t>Hinweise</a:t>
            </a:r>
            <a:br>
              <a:rPr lang="de-DE" sz="4000" dirty="0">
                <a:latin typeface="Libre Baskerville" panose="02000000000000000000" pitchFamily="2" charset="0"/>
              </a:rPr>
            </a:br>
            <a:r>
              <a:rPr lang="de-DE" sz="4000" dirty="0">
                <a:latin typeface="Libre Baskerville" panose="02000000000000000000" pitchFamily="2" charset="0"/>
              </a:rPr>
              <a:t> zu </a:t>
            </a:r>
            <a:br>
              <a:rPr lang="de-DE" sz="4000" dirty="0">
                <a:latin typeface="Libre Baskerville" panose="02000000000000000000" pitchFamily="2" charset="0"/>
              </a:rPr>
            </a:br>
            <a:r>
              <a:rPr lang="de-DE" sz="4000" dirty="0">
                <a:latin typeface="Libre Baskerville" panose="02000000000000000000" pitchFamily="2" charset="0"/>
              </a:rPr>
              <a:t>Anlaufstellen</a:t>
            </a:r>
          </a:p>
        </p:txBody>
      </p:sp>
    </p:spTree>
    <p:extLst>
      <p:ext uri="{BB962C8B-B14F-4D97-AF65-F5344CB8AC3E}">
        <p14:creationId xmlns:p14="http://schemas.microsoft.com/office/powerpoint/2010/main" val="81452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5B5FB-2C2D-B7A1-1B01-AA1CD4C4C0FD}"/>
            </a:ext>
          </a:extLst>
        </p:cNvPr>
        <p:cNvGrpSpPr/>
        <p:nvPr/>
      </p:nvGrpSpPr>
      <p:grpSpPr>
        <a:xfrm>
          <a:off x="0" y="0"/>
          <a:ext cx="0" cy="0"/>
          <a:chOff x="0" y="0"/>
          <a:chExt cx="0" cy="0"/>
        </a:xfrm>
      </p:grpSpPr>
      <p:sp>
        <p:nvSpPr>
          <p:cNvPr id="17" name="Rechteck: abgerundete Ecken 16">
            <a:extLst>
              <a:ext uri="{FF2B5EF4-FFF2-40B4-BE49-F238E27FC236}">
                <a16:creationId xmlns:a16="http://schemas.microsoft.com/office/drawing/2014/main" id="{922F0783-BA23-6269-94F8-DD12F842E198}"/>
              </a:ext>
            </a:extLst>
          </p:cNvPr>
          <p:cNvSpPr/>
          <p:nvPr/>
        </p:nvSpPr>
        <p:spPr>
          <a:xfrm>
            <a:off x="6366675" y="5786323"/>
            <a:ext cx="7224967" cy="2193213"/>
          </a:xfrm>
          <a:prstGeom prst="roundRect">
            <a:avLst/>
          </a:prstGeom>
          <a:solidFill>
            <a:srgbClr val="C0BE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Image 4" descr="preencoded.png">
            <a:extLst>
              <a:ext uri="{FF2B5EF4-FFF2-40B4-BE49-F238E27FC236}">
                <a16:creationId xmlns:a16="http://schemas.microsoft.com/office/drawing/2014/main" id="{044EE036-979D-7292-BCBB-46C404CB2313}"/>
              </a:ext>
            </a:extLst>
          </p:cNvPr>
          <p:cNvPicPr>
            <a:picLocks noChangeAspect="1"/>
          </p:cNvPicPr>
          <p:nvPr/>
        </p:nvPicPr>
        <p:blipFill>
          <a:blip r:embed="rId2"/>
          <a:stretch>
            <a:fillRect/>
          </a:stretch>
        </p:blipFill>
        <p:spPr>
          <a:xfrm>
            <a:off x="427267" y="2082891"/>
            <a:ext cx="438626" cy="438626"/>
          </a:xfrm>
          <a:prstGeom prst="rect">
            <a:avLst/>
          </a:prstGeom>
        </p:spPr>
      </p:pic>
      <p:sp>
        <p:nvSpPr>
          <p:cNvPr id="6" name="Inhaltsplatzhalter 5">
            <a:extLst>
              <a:ext uri="{FF2B5EF4-FFF2-40B4-BE49-F238E27FC236}">
                <a16:creationId xmlns:a16="http://schemas.microsoft.com/office/drawing/2014/main" id="{D6908441-5616-BDDD-CAB8-C91E3B4D8CBE}"/>
              </a:ext>
            </a:extLst>
          </p:cNvPr>
          <p:cNvSpPr>
            <a:spLocks noGrp="1"/>
          </p:cNvSpPr>
          <p:nvPr>
            <p:ph idx="1"/>
          </p:nvPr>
        </p:nvSpPr>
        <p:spPr/>
        <p:txBody>
          <a:bodyPr/>
          <a:lstStyle/>
          <a:p>
            <a:pPr marL="0" indent="0">
              <a:buNone/>
            </a:pPr>
            <a:r>
              <a:rPr lang="de-DE" dirty="0"/>
              <a:t> </a:t>
            </a:r>
          </a:p>
        </p:txBody>
      </p:sp>
      <p:sp>
        <p:nvSpPr>
          <p:cNvPr id="13" name="Ellipse 12">
            <a:extLst>
              <a:ext uri="{FF2B5EF4-FFF2-40B4-BE49-F238E27FC236}">
                <a16:creationId xmlns:a16="http://schemas.microsoft.com/office/drawing/2014/main" id="{E631DC87-CFED-F600-B721-C9E73BB58B57}"/>
              </a:ext>
            </a:extLst>
          </p:cNvPr>
          <p:cNvSpPr/>
          <p:nvPr/>
        </p:nvSpPr>
        <p:spPr>
          <a:xfrm>
            <a:off x="-5067694" y="-579433"/>
            <a:ext cx="9785235" cy="9867900"/>
          </a:xfrm>
          <a:prstGeom prst="ellipse">
            <a:avLst/>
          </a:prstGeom>
          <a:solidFill>
            <a:srgbClr val="C0BEB0"/>
          </a:solidFill>
          <a:ln>
            <a:solidFill>
              <a:srgbClr val="ADAB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7BD69E9-7C95-B699-061E-4BCDA3312365}"/>
              </a:ext>
            </a:extLst>
          </p:cNvPr>
          <p:cNvSpPr>
            <a:spLocks noGrp="1"/>
          </p:cNvSpPr>
          <p:nvPr>
            <p:ph type="title"/>
          </p:nvPr>
        </p:nvSpPr>
        <p:spPr>
          <a:xfrm>
            <a:off x="1047011" y="2798455"/>
            <a:ext cx="2604874" cy="1773545"/>
          </a:xfrm>
        </p:spPr>
        <p:txBody>
          <a:bodyPr anchor="ctr">
            <a:normAutofit/>
          </a:bodyPr>
          <a:lstStyle/>
          <a:p>
            <a:r>
              <a:rPr lang="de-DE" sz="2400" dirty="0">
                <a:latin typeface="Libre Baskerville" panose="02000000000000000000" pitchFamily="2" charset="0"/>
              </a:rPr>
              <a:t>Hinweise</a:t>
            </a:r>
            <a:br>
              <a:rPr lang="de-DE" sz="2400" dirty="0">
                <a:latin typeface="Libre Baskerville" panose="02000000000000000000" pitchFamily="2" charset="0"/>
              </a:rPr>
            </a:br>
            <a:r>
              <a:rPr lang="de-DE" sz="2400" dirty="0">
                <a:latin typeface="Libre Baskerville" panose="02000000000000000000" pitchFamily="2" charset="0"/>
              </a:rPr>
              <a:t> zu </a:t>
            </a:r>
            <a:br>
              <a:rPr lang="de-DE" sz="2400" dirty="0">
                <a:latin typeface="Libre Baskerville" panose="02000000000000000000" pitchFamily="2" charset="0"/>
              </a:rPr>
            </a:br>
            <a:r>
              <a:rPr lang="de-DE" sz="2400" dirty="0">
                <a:latin typeface="Libre Baskerville" panose="02000000000000000000" pitchFamily="2" charset="0"/>
              </a:rPr>
              <a:t>Anlaufstellen</a:t>
            </a:r>
          </a:p>
        </p:txBody>
      </p:sp>
      <p:pic>
        <p:nvPicPr>
          <p:cNvPr id="7" name="Grafik 6">
            <a:extLst>
              <a:ext uri="{FF2B5EF4-FFF2-40B4-BE49-F238E27FC236}">
                <a16:creationId xmlns:a16="http://schemas.microsoft.com/office/drawing/2014/main" id="{3C236FDA-8ECA-2E7D-5D24-C59F53C4D7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4013" y="4422384"/>
            <a:ext cx="2315064" cy="602433"/>
          </a:xfrm>
          <a:prstGeom prst="rect">
            <a:avLst/>
          </a:prstGeom>
        </p:spPr>
      </p:pic>
      <p:sp>
        <p:nvSpPr>
          <p:cNvPr id="14" name="Textfeld 13">
            <a:extLst>
              <a:ext uri="{FF2B5EF4-FFF2-40B4-BE49-F238E27FC236}">
                <a16:creationId xmlns:a16="http://schemas.microsoft.com/office/drawing/2014/main" id="{B8241364-45F3-7074-A107-0E1C2C29BDC0}"/>
              </a:ext>
            </a:extLst>
          </p:cNvPr>
          <p:cNvSpPr txBox="1"/>
          <p:nvPr/>
        </p:nvSpPr>
        <p:spPr>
          <a:xfrm>
            <a:off x="6008192" y="1054563"/>
            <a:ext cx="8256448" cy="4985980"/>
          </a:xfrm>
          <a:prstGeom prst="rect">
            <a:avLst/>
          </a:prstGeom>
          <a:noFill/>
        </p:spPr>
        <p:txBody>
          <a:bodyPr wrap="square">
            <a:spAutoFit/>
          </a:bodyPr>
          <a:lstStyle/>
          <a:p>
            <a:pPr>
              <a:buNone/>
            </a:pPr>
            <a:r>
              <a:rPr lang="de-DE" dirty="0">
                <a:solidFill>
                  <a:schemeClr val="bg2">
                    <a:lumMod val="25000"/>
                  </a:schemeClr>
                </a:solidFill>
                <a:latin typeface="DM Sans" pitchFamily="2" charset="0"/>
              </a:rPr>
              <a:t>Ein anonymes Sprechstundenangebot für Studierende &amp; Mitarbeitende zu Diskriminierungserfahrungen am </a:t>
            </a:r>
            <a:r>
              <a:rPr lang="de-DE" dirty="0" err="1">
                <a:solidFill>
                  <a:schemeClr val="bg2">
                    <a:lumMod val="25000"/>
                  </a:schemeClr>
                </a:solidFill>
                <a:latin typeface="DM Sans" pitchFamily="2" charset="0"/>
              </a:rPr>
              <a:t>IfE</a:t>
            </a:r>
            <a:endParaRPr lang="de-DE" dirty="0">
              <a:solidFill>
                <a:schemeClr val="bg2">
                  <a:lumMod val="25000"/>
                </a:schemeClr>
              </a:solidFill>
              <a:latin typeface="DM Sans" pitchFamily="2" charset="0"/>
            </a:endParaRPr>
          </a:p>
          <a:p>
            <a:pPr>
              <a:buNone/>
            </a:pPr>
            <a:endParaRPr lang="de-DE" dirty="0">
              <a:solidFill>
                <a:schemeClr val="bg2">
                  <a:lumMod val="25000"/>
                </a:schemeClr>
              </a:solidFill>
              <a:latin typeface="DM Sans" pitchFamily="2" charset="0"/>
            </a:endParaRPr>
          </a:p>
          <a:p>
            <a:pPr lvl="1">
              <a:spcBef>
                <a:spcPts val="1200"/>
              </a:spcBef>
            </a:pPr>
            <a:r>
              <a:rPr lang="de-DE" b="1" dirty="0">
                <a:solidFill>
                  <a:schemeClr val="bg2">
                    <a:lumMod val="25000"/>
                  </a:schemeClr>
                </a:solidFill>
                <a:latin typeface="DM Sans" pitchFamily="2" charset="0"/>
              </a:rPr>
              <a:t>WIR ERMÖGLICHEN</a:t>
            </a:r>
            <a:r>
              <a:rPr lang="de-DE" dirty="0">
                <a:solidFill>
                  <a:schemeClr val="bg2">
                    <a:lumMod val="25000"/>
                  </a:schemeClr>
                </a:solidFill>
                <a:latin typeface="DM Sans" pitchFamily="2" charset="0"/>
              </a:rPr>
              <a:t> anonyme Klärungsgespräche über Erfahrungen zu Diskriminierungen, Grenzüberschreitungen sowie Machtmissbrauch</a:t>
            </a:r>
          </a:p>
          <a:p>
            <a:pPr lvl="1">
              <a:spcBef>
                <a:spcPts val="1200"/>
              </a:spcBef>
            </a:pPr>
            <a:r>
              <a:rPr lang="de-DE" b="1" dirty="0">
                <a:solidFill>
                  <a:schemeClr val="bg2">
                    <a:lumMod val="25000"/>
                  </a:schemeClr>
                </a:solidFill>
                <a:latin typeface="DM Sans" pitchFamily="2" charset="0"/>
              </a:rPr>
              <a:t>WIR BIETEN </a:t>
            </a:r>
            <a:r>
              <a:rPr lang="de-DE" dirty="0">
                <a:solidFill>
                  <a:schemeClr val="bg2">
                    <a:lumMod val="25000"/>
                  </a:schemeClr>
                </a:solidFill>
                <a:latin typeface="DM Sans" pitchFamily="2" charset="0"/>
              </a:rPr>
              <a:t>einen sicheren Rahmen für Austausch, Reflexion sowie erste Orientierung &amp; unterliegen Datenschutz- &amp; Schweigepflichtserklärungen</a:t>
            </a:r>
          </a:p>
          <a:p>
            <a:pPr lvl="1">
              <a:spcBef>
                <a:spcPts val="1200"/>
              </a:spcBef>
            </a:pPr>
            <a:r>
              <a:rPr lang="de-DE" b="1" dirty="0">
                <a:solidFill>
                  <a:schemeClr val="bg2">
                    <a:lumMod val="25000"/>
                  </a:schemeClr>
                </a:solidFill>
                <a:latin typeface="DM Sans" pitchFamily="2" charset="0"/>
              </a:rPr>
              <a:t>WIR SETZEN KEINE </a:t>
            </a:r>
            <a:r>
              <a:rPr lang="de-DE" dirty="0">
                <a:solidFill>
                  <a:schemeClr val="bg2">
                    <a:lumMod val="25000"/>
                  </a:schemeClr>
                </a:solidFill>
                <a:latin typeface="DM Sans" pitchFamily="2" charset="0"/>
              </a:rPr>
              <a:t>formellen Beschwerdeverfahren oder Sanktionen ein bzw. durch &amp; ersetzen keine professionelle Beratung oder juristische Einschätzung</a:t>
            </a:r>
          </a:p>
          <a:p>
            <a:pPr>
              <a:buNone/>
            </a:pPr>
            <a:endParaRPr lang="de-DE" dirty="0">
              <a:solidFill>
                <a:schemeClr val="bg2">
                  <a:lumMod val="25000"/>
                </a:schemeClr>
              </a:solidFill>
              <a:latin typeface="DM Sans" pitchFamily="2" charset="0"/>
            </a:endParaRPr>
          </a:p>
          <a:p>
            <a:pPr>
              <a:buNone/>
            </a:pPr>
            <a:r>
              <a:rPr lang="de-DE" dirty="0">
                <a:solidFill>
                  <a:schemeClr val="bg2">
                    <a:lumMod val="25000"/>
                  </a:schemeClr>
                </a:solidFill>
                <a:latin typeface="DM Sans" pitchFamily="2" charset="0"/>
              </a:rPr>
              <a:t>Wir verweisen bei Bedarf gezielt an offizielle Beratungs- &amp; Anlaufstellen, die weiter begleiten können. Die Vertrauenslots:innen sind Personen aus verschiedenen Statusgruppen und Abteilungen des Instituts.</a:t>
            </a:r>
          </a:p>
          <a:p>
            <a:pPr>
              <a:buNone/>
            </a:pPr>
            <a:endParaRPr lang="de-DE" dirty="0">
              <a:solidFill>
                <a:schemeClr val="bg2">
                  <a:lumMod val="25000"/>
                </a:schemeClr>
              </a:solidFill>
              <a:latin typeface="DM Sans" pitchFamily="2" charset="0"/>
            </a:endParaRPr>
          </a:p>
          <a:p>
            <a:pPr>
              <a:buNone/>
            </a:pPr>
            <a:endParaRPr lang="de-DE" dirty="0">
              <a:solidFill>
                <a:schemeClr val="bg2">
                  <a:lumMod val="25000"/>
                </a:schemeClr>
              </a:solidFill>
              <a:latin typeface="DM Sans" pitchFamily="2" charset="0"/>
            </a:endParaRPr>
          </a:p>
        </p:txBody>
      </p:sp>
      <p:sp>
        <p:nvSpPr>
          <p:cNvPr id="16" name="Textfeld 15">
            <a:extLst>
              <a:ext uri="{FF2B5EF4-FFF2-40B4-BE49-F238E27FC236}">
                <a16:creationId xmlns:a16="http://schemas.microsoft.com/office/drawing/2014/main" id="{EE33DB8B-BC65-646B-F7A6-AB3488D7A7FA}"/>
              </a:ext>
            </a:extLst>
          </p:cNvPr>
          <p:cNvSpPr txBox="1"/>
          <p:nvPr/>
        </p:nvSpPr>
        <p:spPr>
          <a:xfrm>
            <a:off x="6561735" y="320418"/>
            <a:ext cx="9853200" cy="584775"/>
          </a:xfrm>
          <a:prstGeom prst="rect">
            <a:avLst/>
          </a:prstGeom>
          <a:noFill/>
        </p:spPr>
        <p:txBody>
          <a:bodyPr wrap="square">
            <a:spAutoFit/>
          </a:bodyPr>
          <a:lstStyle/>
          <a:p>
            <a:pPr>
              <a:buNone/>
            </a:pPr>
            <a:r>
              <a:rPr lang="de-DE" sz="3200" b="1" dirty="0">
                <a:latin typeface="Libre Baskerville" panose="02000000000000000000" pitchFamily="2" charset="0"/>
              </a:rPr>
              <a:t>Vertrauenslots:innen am </a:t>
            </a:r>
            <a:r>
              <a:rPr lang="de-DE" sz="3200" b="1" dirty="0" err="1">
                <a:latin typeface="Libre Baskerville" panose="02000000000000000000" pitchFamily="2" charset="0"/>
              </a:rPr>
              <a:t>IfE</a:t>
            </a:r>
            <a:endParaRPr lang="de-DE" sz="3200" b="1" dirty="0">
              <a:latin typeface="Libre Baskerville" panose="02000000000000000000" pitchFamily="2" charset="0"/>
            </a:endParaRPr>
          </a:p>
        </p:txBody>
      </p:sp>
      <p:pic>
        <p:nvPicPr>
          <p:cNvPr id="19" name="Image 4" descr="preencoded.png">
            <a:extLst>
              <a:ext uri="{FF2B5EF4-FFF2-40B4-BE49-F238E27FC236}">
                <a16:creationId xmlns:a16="http://schemas.microsoft.com/office/drawing/2014/main" id="{3EA66BEB-958E-6E66-A8F7-0EAAD9A10C96}"/>
              </a:ext>
            </a:extLst>
          </p:cNvPr>
          <p:cNvPicPr>
            <a:picLocks noChangeAspect="1"/>
          </p:cNvPicPr>
          <p:nvPr/>
        </p:nvPicPr>
        <p:blipFill>
          <a:blip r:embed="rId2"/>
          <a:stretch>
            <a:fillRect/>
          </a:stretch>
        </p:blipFill>
        <p:spPr>
          <a:xfrm>
            <a:off x="6127686" y="2082891"/>
            <a:ext cx="238989" cy="238989"/>
          </a:xfrm>
          <a:prstGeom prst="rect">
            <a:avLst/>
          </a:prstGeom>
        </p:spPr>
      </p:pic>
      <p:pic>
        <p:nvPicPr>
          <p:cNvPr id="21" name="Image 4" descr="preencoded.png">
            <a:extLst>
              <a:ext uri="{FF2B5EF4-FFF2-40B4-BE49-F238E27FC236}">
                <a16:creationId xmlns:a16="http://schemas.microsoft.com/office/drawing/2014/main" id="{266AD794-D982-0829-65C1-782FFB1565D7}"/>
              </a:ext>
            </a:extLst>
          </p:cNvPr>
          <p:cNvPicPr>
            <a:picLocks noChangeAspect="1"/>
          </p:cNvPicPr>
          <p:nvPr/>
        </p:nvPicPr>
        <p:blipFill>
          <a:blip r:embed="rId2"/>
          <a:stretch>
            <a:fillRect/>
          </a:stretch>
        </p:blipFill>
        <p:spPr>
          <a:xfrm>
            <a:off x="6127686" y="2758612"/>
            <a:ext cx="238989" cy="238989"/>
          </a:xfrm>
          <a:prstGeom prst="rect">
            <a:avLst/>
          </a:prstGeom>
        </p:spPr>
      </p:pic>
      <p:pic>
        <p:nvPicPr>
          <p:cNvPr id="23" name="Image 4" descr="preencoded.png">
            <a:extLst>
              <a:ext uri="{FF2B5EF4-FFF2-40B4-BE49-F238E27FC236}">
                <a16:creationId xmlns:a16="http://schemas.microsoft.com/office/drawing/2014/main" id="{67677516-643C-D4E8-6A87-43C8AD551ED9}"/>
              </a:ext>
            </a:extLst>
          </p:cNvPr>
          <p:cNvPicPr>
            <a:picLocks noChangeAspect="1"/>
          </p:cNvPicPr>
          <p:nvPr/>
        </p:nvPicPr>
        <p:blipFill>
          <a:blip r:embed="rId2"/>
          <a:stretch>
            <a:fillRect/>
          </a:stretch>
        </p:blipFill>
        <p:spPr>
          <a:xfrm>
            <a:off x="6127685" y="3749537"/>
            <a:ext cx="238989" cy="238989"/>
          </a:xfrm>
          <a:prstGeom prst="rect">
            <a:avLst/>
          </a:prstGeom>
        </p:spPr>
      </p:pic>
      <p:sp>
        <p:nvSpPr>
          <p:cNvPr id="25" name="Textfeld 24">
            <a:extLst>
              <a:ext uri="{FF2B5EF4-FFF2-40B4-BE49-F238E27FC236}">
                <a16:creationId xmlns:a16="http://schemas.microsoft.com/office/drawing/2014/main" id="{3E171D8B-D470-A59D-7919-A8DABB6D4318}"/>
              </a:ext>
            </a:extLst>
          </p:cNvPr>
          <p:cNvSpPr txBox="1"/>
          <p:nvPr/>
        </p:nvSpPr>
        <p:spPr>
          <a:xfrm>
            <a:off x="4606144" y="5820132"/>
            <a:ext cx="10746028" cy="2108269"/>
          </a:xfrm>
          <a:prstGeom prst="rect">
            <a:avLst/>
          </a:prstGeom>
          <a:noFill/>
        </p:spPr>
        <p:txBody>
          <a:bodyPr wrap="square">
            <a:spAutoFit/>
          </a:bodyPr>
          <a:lstStyle/>
          <a:p>
            <a:pPr algn="ctr">
              <a:spcAft>
                <a:spcPts val="600"/>
              </a:spcAft>
              <a:buNone/>
            </a:pPr>
            <a:r>
              <a:rPr lang="de-DE" sz="1800" b="1" dirty="0">
                <a:solidFill>
                  <a:schemeClr val="bg2">
                    <a:lumMod val="25000"/>
                  </a:schemeClr>
                </a:solidFill>
                <a:latin typeface="DM Sans" pitchFamily="2" charset="0"/>
              </a:rPr>
              <a:t>Kontakt:</a:t>
            </a:r>
            <a:r>
              <a:rPr lang="de-DE" sz="1800" dirty="0">
                <a:solidFill>
                  <a:schemeClr val="bg2">
                    <a:lumMod val="25000"/>
                  </a:schemeClr>
                </a:solidFill>
                <a:latin typeface="DM Sans" pitchFamily="2" charset="0"/>
              </a:rPr>
              <a:t> </a:t>
            </a:r>
            <a:r>
              <a:rPr lang="de-DE" sz="1800" u="sng" dirty="0">
                <a:solidFill>
                  <a:schemeClr val="bg2">
                    <a:lumMod val="25000"/>
                  </a:schemeClr>
                </a:solidFill>
                <a:latin typeface="DM Sans" pitchFamily="2" charset="0"/>
              </a:rPr>
              <a:t>antidiskriminierung@ife.uni-tuebingen.de</a:t>
            </a:r>
          </a:p>
          <a:p>
            <a:pPr lvl="0" algn="ctr"/>
            <a:r>
              <a:rPr lang="de-DE" sz="1800" dirty="0">
                <a:solidFill>
                  <a:schemeClr val="bg2">
                    <a:lumMod val="25000"/>
                  </a:schemeClr>
                </a:solidFill>
                <a:latin typeface="DM Sans" pitchFamily="2" charset="0"/>
              </a:rPr>
              <a:t>Laura Böckmann (Mittelbau, Allg. Pädagogik)</a:t>
            </a:r>
          </a:p>
          <a:p>
            <a:pPr lvl="0" algn="ctr"/>
            <a:r>
              <a:rPr lang="de-DE" sz="1800" dirty="0">
                <a:solidFill>
                  <a:schemeClr val="bg2">
                    <a:lumMod val="25000"/>
                  </a:schemeClr>
                </a:solidFill>
                <a:latin typeface="DM Sans" pitchFamily="2" charset="0"/>
              </a:rPr>
              <a:t>Francesca Baker (Mittelbau, Erwachsenenbildung/Weiterbildung)</a:t>
            </a:r>
          </a:p>
          <a:p>
            <a:pPr lvl="0" algn="ctr"/>
            <a:r>
              <a:rPr lang="de-DE" sz="1800" dirty="0">
                <a:solidFill>
                  <a:schemeClr val="bg2">
                    <a:lumMod val="25000"/>
                  </a:schemeClr>
                </a:solidFill>
                <a:latin typeface="DM Sans" pitchFamily="2" charset="0"/>
              </a:rPr>
              <a:t>Anja Nold (Mittelbau, Schulpädagogik)</a:t>
            </a:r>
          </a:p>
          <a:p>
            <a:pPr lvl="0" algn="ctr"/>
            <a:r>
              <a:rPr lang="de-DE" sz="1800" dirty="0">
                <a:solidFill>
                  <a:schemeClr val="bg2">
                    <a:lumMod val="25000"/>
                  </a:schemeClr>
                </a:solidFill>
                <a:latin typeface="DM Sans" pitchFamily="2" charset="0"/>
              </a:rPr>
              <a:t>Verena </a:t>
            </a:r>
            <a:r>
              <a:rPr lang="de-DE" sz="1800" dirty="0" err="1">
                <a:solidFill>
                  <a:schemeClr val="bg2">
                    <a:lumMod val="25000"/>
                  </a:schemeClr>
                </a:solidFill>
                <a:latin typeface="DM Sans" pitchFamily="2" charset="0"/>
              </a:rPr>
              <a:t>Folusewytsch</a:t>
            </a:r>
            <a:r>
              <a:rPr lang="de-DE" sz="1800" dirty="0">
                <a:solidFill>
                  <a:schemeClr val="bg2">
                    <a:lumMod val="25000"/>
                  </a:schemeClr>
                </a:solidFill>
                <a:latin typeface="DM Sans" pitchFamily="2" charset="0"/>
              </a:rPr>
              <a:t> (Studierende)</a:t>
            </a:r>
          </a:p>
          <a:p>
            <a:pPr algn="ctr">
              <a:buNone/>
            </a:pPr>
            <a:endParaRPr lang="de-DE" sz="1800" b="1" dirty="0">
              <a:solidFill>
                <a:schemeClr val="bg2">
                  <a:lumMod val="25000"/>
                </a:schemeClr>
              </a:solidFill>
              <a:latin typeface="DM Sans" pitchFamily="2" charset="0"/>
            </a:endParaRPr>
          </a:p>
          <a:p>
            <a:pPr algn="ctr">
              <a:buNone/>
            </a:pPr>
            <a:r>
              <a:rPr lang="de-DE" sz="1800" b="1" dirty="0">
                <a:solidFill>
                  <a:schemeClr val="bg2">
                    <a:lumMod val="25000"/>
                  </a:schemeClr>
                </a:solidFill>
                <a:latin typeface="Libre Baskerville" panose="02000000000000000000" pitchFamily="2" charset="0"/>
                <a:hlinkClick r:id="rId4">
                  <a:extLst>
                    <a:ext uri="{A12FA001-AC4F-418D-AE19-62706E023703}">
                      <ahyp:hlinkClr xmlns:ahyp="http://schemas.microsoft.com/office/drawing/2018/hyperlinkcolor" val="tx"/>
                    </a:ext>
                  </a:extLst>
                </a:hlinkClick>
              </a:rPr>
              <a:t>Link zur Sprechstundenübersicht</a:t>
            </a:r>
            <a:endParaRPr lang="de-DE" sz="1800" b="1" dirty="0">
              <a:solidFill>
                <a:schemeClr val="bg2">
                  <a:lumMod val="25000"/>
                </a:schemeClr>
              </a:solidFill>
              <a:latin typeface="Libre Baskerville" panose="02000000000000000000" pitchFamily="2" charset="0"/>
            </a:endParaRPr>
          </a:p>
        </p:txBody>
      </p:sp>
    </p:spTree>
    <p:extLst>
      <p:ext uri="{BB962C8B-B14F-4D97-AF65-F5344CB8AC3E}">
        <p14:creationId xmlns:p14="http://schemas.microsoft.com/office/powerpoint/2010/main" val="335224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6232B-168D-3D85-80EE-3B20FFC729D2}"/>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30A7027E-9BD1-613C-27F5-0F4434C70360}"/>
              </a:ext>
            </a:extLst>
          </p:cNvPr>
          <p:cNvSpPr/>
          <p:nvPr/>
        </p:nvSpPr>
        <p:spPr>
          <a:xfrm>
            <a:off x="5587139" y="0"/>
            <a:ext cx="8702298" cy="82296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8" name="Image 4" descr="preencoded.png">
            <a:extLst>
              <a:ext uri="{FF2B5EF4-FFF2-40B4-BE49-F238E27FC236}">
                <a16:creationId xmlns:a16="http://schemas.microsoft.com/office/drawing/2014/main" id="{E6EA02D7-F85A-556E-A56A-9214AB5C1582}"/>
              </a:ext>
            </a:extLst>
          </p:cNvPr>
          <p:cNvPicPr>
            <a:picLocks noChangeAspect="1"/>
          </p:cNvPicPr>
          <p:nvPr/>
        </p:nvPicPr>
        <p:blipFill>
          <a:blip r:embed="rId2"/>
          <a:stretch>
            <a:fillRect/>
          </a:stretch>
        </p:blipFill>
        <p:spPr>
          <a:xfrm>
            <a:off x="427267" y="2082891"/>
            <a:ext cx="438626" cy="438626"/>
          </a:xfrm>
          <a:prstGeom prst="rect">
            <a:avLst/>
          </a:prstGeom>
        </p:spPr>
      </p:pic>
      <p:sp>
        <p:nvSpPr>
          <p:cNvPr id="6" name="Inhaltsplatzhalter 5">
            <a:extLst>
              <a:ext uri="{FF2B5EF4-FFF2-40B4-BE49-F238E27FC236}">
                <a16:creationId xmlns:a16="http://schemas.microsoft.com/office/drawing/2014/main" id="{5AAB48A2-B2CB-2E6B-0B9F-D33373052C58}"/>
              </a:ext>
            </a:extLst>
          </p:cNvPr>
          <p:cNvSpPr>
            <a:spLocks noGrp="1"/>
          </p:cNvSpPr>
          <p:nvPr>
            <p:ph idx="1"/>
          </p:nvPr>
        </p:nvSpPr>
        <p:spPr/>
        <p:txBody>
          <a:bodyPr/>
          <a:lstStyle/>
          <a:p>
            <a:pPr marL="0" indent="0">
              <a:buNone/>
            </a:pPr>
            <a:r>
              <a:rPr lang="de-DE" dirty="0"/>
              <a:t> </a:t>
            </a:r>
          </a:p>
        </p:txBody>
      </p:sp>
      <p:sp>
        <p:nvSpPr>
          <p:cNvPr id="13" name="Ellipse 12">
            <a:extLst>
              <a:ext uri="{FF2B5EF4-FFF2-40B4-BE49-F238E27FC236}">
                <a16:creationId xmlns:a16="http://schemas.microsoft.com/office/drawing/2014/main" id="{5FE69C64-30F5-047C-F0B7-84BF204C4CB4}"/>
              </a:ext>
            </a:extLst>
          </p:cNvPr>
          <p:cNvSpPr/>
          <p:nvPr/>
        </p:nvSpPr>
        <p:spPr>
          <a:xfrm>
            <a:off x="-5067694" y="-579433"/>
            <a:ext cx="9785235" cy="9867900"/>
          </a:xfrm>
          <a:prstGeom prst="ellipse">
            <a:avLst/>
          </a:prstGeom>
          <a:solidFill>
            <a:srgbClr val="C0BEB0"/>
          </a:solidFill>
          <a:ln>
            <a:solidFill>
              <a:srgbClr val="ADAB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0AB8C495-15AF-5D7A-93DF-9C2ADD7EE38A}"/>
              </a:ext>
            </a:extLst>
          </p:cNvPr>
          <p:cNvSpPr>
            <a:spLocks noGrp="1"/>
          </p:cNvSpPr>
          <p:nvPr>
            <p:ph type="title"/>
          </p:nvPr>
        </p:nvSpPr>
        <p:spPr>
          <a:xfrm>
            <a:off x="1047011" y="2798455"/>
            <a:ext cx="2604874" cy="1773545"/>
          </a:xfrm>
        </p:spPr>
        <p:txBody>
          <a:bodyPr anchor="ctr">
            <a:normAutofit/>
          </a:bodyPr>
          <a:lstStyle/>
          <a:p>
            <a:r>
              <a:rPr lang="de-DE" sz="2400" dirty="0">
                <a:latin typeface="Libre Baskerville" panose="02000000000000000000" pitchFamily="2" charset="0"/>
              </a:rPr>
              <a:t>Hinweise</a:t>
            </a:r>
            <a:br>
              <a:rPr lang="de-DE" sz="2400" dirty="0">
                <a:latin typeface="Libre Baskerville" panose="02000000000000000000" pitchFamily="2" charset="0"/>
              </a:rPr>
            </a:br>
            <a:r>
              <a:rPr lang="de-DE" sz="2400" dirty="0">
                <a:latin typeface="Libre Baskerville" panose="02000000000000000000" pitchFamily="2" charset="0"/>
              </a:rPr>
              <a:t> zu </a:t>
            </a:r>
            <a:br>
              <a:rPr lang="de-DE" sz="2400" dirty="0">
                <a:latin typeface="Libre Baskerville" panose="02000000000000000000" pitchFamily="2" charset="0"/>
              </a:rPr>
            </a:br>
            <a:r>
              <a:rPr lang="de-DE" sz="2400" dirty="0">
                <a:latin typeface="Libre Baskerville" panose="02000000000000000000" pitchFamily="2" charset="0"/>
              </a:rPr>
              <a:t>Anlaufstellen</a:t>
            </a:r>
          </a:p>
        </p:txBody>
      </p:sp>
      <p:pic>
        <p:nvPicPr>
          <p:cNvPr id="5" name="Grafik 4" descr="Ein Bild, das Text, Mobiliar, Stuhl, Screenshot enthält.&#10;&#10;Automatisch generierte Beschreibung">
            <a:extLst>
              <a:ext uri="{FF2B5EF4-FFF2-40B4-BE49-F238E27FC236}">
                <a16:creationId xmlns:a16="http://schemas.microsoft.com/office/drawing/2014/main" id="{3A26232F-8DCD-524D-9EED-42317B580FDE}"/>
              </a:ext>
            </a:extLst>
          </p:cNvPr>
          <p:cNvPicPr>
            <a:picLocks noChangeAspect="1"/>
          </p:cNvPicPr>
          <p:nvPr/>
        </p:nvPicPr>
        <p:blipFill>
          <a:blip r:embed="rId3"/>
          <a:stretch>
            <a:fillRect/>
          </a:stretch>
        </p:blipFill>
        <p:spPr>
          <a:xfrm>
            <a:off x="7190013" y="-26374"/>
            <a:ext cx="5836974" cy="8255974"/>
          </a:xfrm>
          <a:prstGeom prst="rect">
            <a:avLst/>
          </a:prstGeom>
        </p:spPr>
      </p:pic>
      <p:pic>
        <p:nvPicPr>
          <p:cNvPr id="7" name="Grafik 6">
            <a:extLst>
              <a:ext uri="{FF2B5EF4-FFF2-40B4-BE49-F238E27FC236}">
                <a16:creationId xmlns:a16="http://schemas.microsoft.com/office/drawing/2014/main" id="{DE8F7BAA-22BF-4DC2-3027-CD3E82B037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4013" y="4422384"/>
            <a:ext cx="2315064" cy="602433"/>
          </a:xfrm>
          <a:prstGeom prst="rect">
            <a:avLst/>
          </a:prstGeom>
        </p:spPr>
      </p:pic>
    </p:spTree>
    <p:extLst>
      <p:ext uri="{BB962C8B-B14F-4D97-AF65-F5344CB8AC3E}">
        <p14:creationId xmlns:p14="http://schemas.microsoft.com/office/powerpoint/2010/main" val="3719116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FA5F9-C9ED-C86E-B4B7-298CE662AA86}"/>
            </a:ext>
          </a:extLst>
        </p:cNvPr>
        <p:cNvGrpSpPr/>
        <p:nvPr/>
      </p:nvGrpSpPr>
      <p:grpSpPr>
        <a:xfrm>
          <a:off x="0" y="0"/>
          <a:ext cx="0" cy="0"/>
          <a:chOff x="0" y="0"/>
          <a:chExt cx="0" cy="0"/>
        </a:xfrm>
      </p:grpSpPr>
      <p:sp>
        <p:nvSpPr>
          <p:cNvPr id="32" name="Rechteck 31">
            <a:extLst>
              <a:ext uri="{FF2B5EF4-FFF2-40B4-BE49-F238E27FC236}">
                <a16:creationId xmlns:a16="http://schemas.microsoft.com/office/drawing/2014/main" id="{FA5247AD-6112-AA66-D1F6-F2E1A2264F4B}"/>
              </a:ext>
            </a:extLst>
          </p:cNvPr>
          <p:cNvSpPr/>
          <p:nvPr/>
        </p:nvSpPr>
        <p:spPr>
          <a:xfrm>
            <a:off x="1319514" y="324091"/>
            <a:ext cx="13418219" cy="1655180"/>
          </a:xfrm>
          <a:prstGeom prst="rect">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Rechteck 32">
            <a:extLst>
              <a:ext uri="{FF2B5EF4-FFF2-40B4-BE49-F238E27FC236}">
                <a16:creationId xmlns:a16="http://schemas.microsoft.com/office/drawing/2014/main" id="{3596946B-BDB0-9D5C-1927-E7AC1B875CD5}"/>
              </a:ext>
            </a:extLst>
          </p:cNvPr>
          <p:cNvSpPr/>
          <p:nvPr/>
        </p:nvSpPr>
        <p:spPr>
          <a:xfrm>
            <a:off x="1337372" y="1863524"/>
            <a:ext cx="13293027" cy="350991"/>
          </a:xfrm>
          <a:prstGeom prst="rect">
            <a:avLst/>
          </a:prstGeom>
          <a:solidFill>
            <a:srgbClr val="A51E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7" name="Grafik 26">
            <a:extLst>
              <a:ext uri="{FF2B5EF4-FFF2-40B4-BE49-F238E27FC236}">
                <a16:creationId xmlns:a16="http://schemas.microsoft.com/office/drawing/2014/main" id="{D5AB5B31-8D33-4C61-6617-D6D09239335D}"/>
              </a:ext>
            </a:extLst>
          </p:cNvPr>
          <p:cNvPicPr>
            <a:picLocks noChangeAspect="1"/>
          </p:cNvPicPr>
          <p:nvPr/>
        </p:nvPicPr>
        <p:blipFill>
          <a:blip r:embed="rId2"/>
          <a:stretch>
            <a:fillRect/>
          </a:stretch>
        </p:blipFill>
        <p:spPr>
          <a:xfrm>
            <a:off x="4212366" y="3997404"/>
            <a:ext cx="2531568" cy="2183478"/>
          </a:xfrm>
          <a:prstGeom prst="rect">
            <a:avLst/>
          </a:prstGeom>
        </p:spPr>
      </p:pic>
      <p:pic>
        <p:nvPicPr>
          <p:cNvPr id="11" name="Grafik 10">
            <a:extLst>
              <a:ext uri="{FF2B5EF4-FFF2-40B4-BE49-F238E27FC236}">
                <a16:creationId xmlns:a16="http://schemas.microsoft.com/office/drawing/2014/main" id="{7126E03B-E514-4921-D366-2ED31D873A55}"/>
              </a:ext>
            </a:extLst>
          </p:cNvPr>
          <p:cNvPicPr>
            <a:picLocks noChangeAspect="1"/>
          </p:cNvPicPr>
          <p:nvPr/>
        </p:nvPicPr>
        <p:blipFill>
          <a:blip r:embed="rId3"/>
          <a:srcRect l="43962" t="52404" r="24863" b="16578"/>
          <a:stretch/>
        </p:blipFill>
        <p:spPr>
          <a:xfrm>
            <a:off x="7328786" y="6702642"/>
            <a:ext cx="2898836" cy="1334705"/>
          </a:xfrm>
          <a:prstGeom prst="rect">
            <a:avLst/>
          </a:prstGeom>
        </p:spPr>
      </p:pic>
      <p:pic>
        <p:nvPicPr>
          <p:cNvPr id="8" name="Image 4" descr="preencoded.png">
            <a:extLst>
              <a:ext uri="{FF2B5EF4-FFF2-40B4-BE49-F238E27FC236}">
                <a16:creationId xmlns:a16="http://schemas.microsoft.com/office/drawing/2014/main" id="{39065F88-4E87-1101-6C23-2FEB45D0133C}"/>
              </a:ext>
            </a:extLst>
          </p:cNvPr>
          <p:cNvPicPr>
            <a:picLocks noChangeAspect="1"/>
          </p:cNvPicPr>
          <p:nvPr/>
        </p:nvPicPr>
        <p:blipFill>
          <a:blip r:embed="rId4"/>
          <a:stretch>
            <a:fillRect/>
          </a:stretch>
        </p:blipFill>
        <p:spPr>
          <a:xfrm>
            <a:off x="427267" y="2082891"/>
            <a:ext cx="438626" cy="438626"/>
          </a:xfrm>
          <a:prstGeom prst="rect">
            <a:avLst/>
          </a:prstGeom>
        </p:spPr>
      </p:pic>
      <p:sp>
        <p:nvSpPr>
          <p:cNvPr id="6" name="Inhaltsplatzhalter 5">
            <a:extLst>
              <a:ext uri="{FF2B5EF4-FFF2-40B4-BE49-F238E27FC236}">
                <a16:creationId xmlns:a16="http://schemas.microsoft.com/office/drawing/2014/main" id="{00F864C8-0A31-0308-0BC1-A6B4807D6B2B}"/>
              </a:ext>
            </a:extLst>
          </p:cNvPr>
          <p:cNvSpPr>
            <a:spLocks noGrp="1"/>
          </p:cNvSpPr>
          <p:nvPr>
            <p:ph idx="1"/>
          </p:nvPr>
        </p:nvSpPr>
        <p:spPr/>
        <p:txBody>
          <a:bodyPr/>
          <a:lstStyle/>
          <a:p>
            <a:pPr marL="0" indent="0">
              <a:buNone/>
            </a:pPr>
            <a:r>
              <a:rPr lang="de-DE" dirty="0"/>
              <a:t> </a:t>
            </a:r>
          </a:p>
        </p:txBody>
      </p:sp>
      <p:sp>
        <p:nvSpPr>
          <p:cNvPr id="13" name="Ellipse 12">
            <a:extLst>
              <a:ext uri="{FF2B5EF4-FFF2-40B4-BE49-F238E27FC236}">
                <a16:creationId xmlns:a16="http://schemas.microsoft.com/office/drawing/2014/main" id="{E950E2D5-9051-E8EF-8A8D-120A4A860162}"/>
              </a:ext>
            </a:extLst>
          </p:cNvPr>
          <p:cNvSpPr/>
          <p:nvPr/>
        </p:nvSpPr>
        <p:spPr>
          <a:xfrm>
            <a:off x="-5972820" y="-579433"/>
            <a:ext cx="9785235" cy="9867900"/>
          </a:xfrm>
          <a:prstGeom prst="ellipse">
            <a:avLst/>
          </a:prstGeom>
          <a:solidFill>
            <a:srgbClr val="C0BEB0"/>
          </a:solidFill>
          <a:ln>
            <a:solidFill>
              <a:srgbClr val="ADAB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36B4FC4-977F-ACF5-F64E-0ED97ED03AC0}"/>
              </a:ext>
            </a:extLst>
          </p:cNvPr>
          <p:cNvSpPr>
            <a:spLocks noGrp="1"/>
          </p:cNvSpPr>
          <p:nvPr>
            <p:ph type="title"/>
          </p:nvPr>
        </p:nvSpPr>
        <p:spPr>
          <a:xfrm>
            <a:off x="427267" y="3258695"/>
            <a:ext cx="2604874" cy="1773545"/>
          </a:xfrm>
        </p:spPr>
        <p:txBody>
          <a:bodyPr anchor="ctr">
            <a:normAutofit/>
          </a:bodyPr>
          <a:lstStyle/>
          <a:p>
            <a:r>
              <a:rPr lang="de-DE" sz="2400" dirty="0">
                <a:latin typeface="Libre Baskerville" panose="02000000000000000000" pitchFamily="2" charset="0"/>
              </a:rPr>
              <a:t>Hinweise</a:t>
            </a:r>
            <a:br>
              <a:rPr lang="de-DE" sz="2400" dirty="0">
                <a:latin typeface="Libre Baskerville" panose="02000000000000000000" pitchFamily="2" charset="0"/>
              </a:rPr>
            </a:br>
            <a:r>
              <a:rPr lang="de-DE" sz="2400" dirty="0">
                <a:latin typeface="Libre Baskerville" panose="02000000000000000000" pitchFamily="2" charset="0"/>
              </a:rPr>
              <a:t> zu </a:t>
            </a:r>
            <a:br>
              <a:rPr lang="de-DE" sz="2400" dirty="0">
                <a:latin typeface="Libre Baskerville" panose="02000000000000000000" pitchFamily="2" charset="0"/>
              </a:rPr>
            </a:br>
            <a:r>
              <a:rPr lang="de-DE" sz="2400" dirty="0">
                <a:latin typeface="Libre Baskerville" panose="02000000000000000000" pitchFamily="2" charset="0"/>
              </a:rPr>
              <a:t>Anlaufstellen</a:t>
            </a:r>
          </a:p>
        </p:txBody>
      </p:sp>
      <p:pic>
        <p:nvPicPr>
          <p:cNvPr id="7" name="Grafik 6">
            <a:extLst>
              <a:ext uri="{FF2B5EF4-FFF2-40B4-BE49-F238E27FC236}">
                <a16:creationId xmlns:a16="http://schemas.microsoft.com/office/drawing/2014/main" id="{CA29EF4F-611A-6477-1F44-EE9EBBD522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8555" y="4882624"/>
            <a:ext cx="2315064" cy="602433"/>
          </a:xfrm>
          <a:prstGeom prst="rect">
            <a:avLst/>
          </a:prstGeom>
        </p:spPr>
      </p:pic>
      <p:pic>
        <p:nvPicPr>
          <p:cNvPr id="19" name="Grafik 18">
            <a:extLst>
              <a:ext uri="{FF2B5EF4-FFF2-40B4-BE49-F238E27FC236}">
                <a16:creationId xmlns:a16="http://schemas.microsoft.com/office/drawing/2014/main" id="{B6F4978E-BD20-3643-4E87-9F99C92499DC}"/>
              </a:ext>
            </a:extLst>
          </p:cNvPr>
          <p:cNvPicPr>
            <a:picLocks noChangeAspect="1"/>
          </p:cNvPicPr>
          <p:nvPr/>
        </p:nvPicPr>
        <p:blipFill>
          <a:blip r:embed="rId3"/>
          <a:srcRect l="76163" t="52404" r="7156" b="16578"/>
          <a:stretch/>
        </p:blipFill>
        <p:spPr>
          <a:xfrm>
            <a:off x="10042427" y="6702642"/>
            <a:ext cx="1551119" cy="1334705"/>
          </a:xfrm>
          <a:prstGeom prst="rect">
            <a:avLst/>
          </a:prstGeom>
        </p:spPr>
      </p:pic>
      <p:sp>
        <p:nvSpPr>
          <p:cNvPr id="23" name="Textfeld 22">
            <a:extLst>
              <a:ext uri="{FF2B5EF4-FFF2-40B4-BE49-F238E27FC236}">
                <a16:creationId xmlns:a16="http://schemas.microsoft.com/office/drawing/2014/main" id="{B12D47A6-ACD7-EA07-BC55-529A507782F3}"/>
              </a:ext>
            </a:extLst>
          </p:cNvPr>
          <p:cNvSpPr txBox="1"/>
          <p:nvPr/>
        </p:nvSpPr>
        <p:spPr>
          <a:xfrm>
            <a:off x="4840286" y="2992733"/>
            <a:ext cx="8993528" cy="1077218"/>
          </a:xfrm>
          <a:prstGeom prst="rect">
            <a:avLst/>
          </a:prstGeom>
          <a:noFill/>
        </p:spPr>
        <p:txBody>
          <a:bodyPr wrap="square">
            <a:spAutoFit/>
          </a:bodyPr>
          <a:lstStyle/>
          <a:p>
            <a:pPr algn="ctr"/>
            <a:r>
              <a:rPr lang="de-DE" sz="3200" dirty="0">
                <a:latin typeface="Libre Baskerville" panose="02000000000000000000" pitchFamily="2" charset="0"/>
              </a:rPr>
              <a:t>Diversität, Geschlechtergerechtigkeit und Vereinbarkeit</a:t>
            </a:r>
          </a:p>
        </p:txBody>
      </p:sp>
      <p:sp>
        <p:nvSpPr>
          <p:cNvPr id="25" name="Textfeld 24">
            <a:extLst>
              <a:ext uri="{FF2B5EF4-FFF2-40B4-BE49-F238E27FC236}">
                <a16:creationId xmlns:a16="http://schemas.microsoft.com/office/drawing/2014/main" id="{B3BC0ADB-94E7-AB10-A331-FDDA64ADFD6B}"/>
              </a:ext>
            </a:extLst>
          </p:cNvPr>
          <p:cNvSpPr txBox="1"/>
          <p:nvPr/>
        </p:nvSpPr>
        <p:spPr>
          <a:xfrm>
            <a:off x="6865366" y="4882624"/>
            <a:ext cx="9954228" cy="523220"/>
          </a:xfrm>
          <a:prstGeom prst="rect">
            <a:avLst/>
          </a:prstGeom>
          <a:noFill/>
        </p:spPr>
        <p:txBody>
          <a:bodyPr wrap="square">
            <a:spAutoFit/>
          </a:bodyPr>
          <a:lstStyle/>
          <a:p>
            <a:r>
              <a:rPr lang="de-DE" sz="2800" dirty="0"/>
              <a:t>Referentinnen für: </a:t>
            </a:r>
          </a:p>
        </p:txBody>
      </p:sp>
      <p:sp>
        <p:nvSpPr>
          <p:cNvPr id="31" name="Textfeld 30">
            <a:extLst>
              <a:ext uri="{FF2B5EF4-FFF2-40B4-BE49-F238E27FC236}">
                <a16:creationId xmlns:a16="http://schemas.microsoft.com/office/drawing/2014/main" id="{06D7626E-9BC8-C095-65A2-A9E65D4D8254}"/>
              </a:ext>
            </a:extLst>
          </p:cNvPr>
          <p:cNvSpPr txBox="1"/>
          <p:nvPr/>
        </p:nvSpPr>
        <p:spPr>
          <a:xfrm>
            <a:off x="9913791" y="4305195"/>
            <a:ext cx="3634451" cy="1754326"/>
          </a:xfrm>
          <a:prstGeom prst="rect">
            <a:avLst/>
          </a:prstGeom>
          <a:noFill/>
        </p:spPr>
        <p:txBody>
          <a:bodyPr wrap="square">
            <a:spAutoFit/>
          </a:bodyPr>
          <a:lstStyle/>
          <a:p>
            <a:r>
              <a:rPr lang="de-DE" sz="3600" dirty="0">
                <a:solidFill>
                  <a:srgbClr val="A51E37"/>
                </a:solidFill>
                <a:hlinkClick r:id="rId6">
                  <a:extLst>
                    <a:ext uri="{A12FA001-AC4F-418D-AE19-62706E023703}">
                      <ahyp:hlinkClr xmlns:ahyp="http://schemas.microsoft.com/office/drawing/2018/hyperlinkcolor" val="tx"/>
                    </a:ext>
                  </a:extLst>
                </a:hlinkClick>
              </a:rPr>
              <a:t>Diversität </a:t>
            </a:r>
            <a:endParaRPr lang="de-DE" sz="3600" dirty="0">
              <a:solidFill>
                <a:srgbClr val="A51E37"/>
              </a:solidFill>
            </a:endParaRPr>
          </a:p>
          <a:p>
            <a:r>
              <a:rPr lang="de-DE" sz="3600" dirty="0">
                <a:solidFill>
                  <a:srgbClr val="A51E37"/>
                </a:solidFill>
                <a:hlinkClick r:id="rId7">
                  <a:extLst>
                    <a:ext uri="{A12FA001-AC4F-418D-AE19-62706E023703}">
                      <ahyp:hlinkClr xmlns:ahyp="http://schemas.microsoft.com/office/drawing/2018/hyperlinkcolor" val="tx"/>
                    </a:ext>
                  </a:extLst>
                </a:hlinkClick>
              </a:rPr>
              <a:t>Gleichstellung</a:t>
            </a:r>
            <a:endParaRPr lang="de-DE" sz="3600" dirty="0">
              <a:solidFill>
                <a:srgbClr val="A51E37"/>
              </a:solidFill>
            </a:endParaRPr>
          </a:p>
          <a:p>
            <a:r>
              <a:rPr lang="de-DE" sz="3600" dirty="0">
                <a:solidFill>
                  <a:srgbClr val="A51E37"/>
                </a:solidFill>
                <a:hlinkClick r:id="rId8">
                  <a:extLst>
                    <a:ext uri="{A12FA001-AC4F-418D-AE19-62706E023703}">
                      <ahyp:hlinkClr xmlns:ahyp="http://schemas.microsoft.com/office/drawing/2018/hyperlinkcolor" val="tx"/>
                    </a:ext>
                  </a:extLst>
                </a:hlinkClick>
              </a:rPr>
              <a:t>Familie</a:t>
            </a:r>
            <a:endParaRPr lang="de-DE" sz="3600" dirty="0">
              <a:solidFill>
                <a:srgbClr val="A51E37"/>
              </a:solidFill>
            </a:endParaRPr>
          </a:p>
        </p:txBody>
      </p:sp>
      <p:sp>
        <p:nvSpPr>
          <p:cNvPr id="35" name="Textfeld 34">
            <a:extLst>
              <a:ext uri="{FF2B5EF4-FFF2-40B4-BE49-F238E27FC236}">
                <a16:creationId xmlns:a16="http://schemas.microsoft.com/office/drawing/2014/main" id="{1420D0F8-047C-307F-6D4F-CE3094FF78D7}"/>
              </a:ext>
            </a:extLst>
          </p:cNvPr>
          <p:cNvSpPr txBox="1"/>
          <p:nvPr/>
        </p:nvSpPr>
        <p:spPr>
          <a:xfrm>
            <a:off x="3342457" y="734982"/>
            <a:ext cx="11395276" cy="907941"/>
          </a:xfrm>
          <a:prstGeom prst="rect">
            <a:avLst/>
          </a:prstGeom>
          <a:noFill/>
        </p:spPr>
        <p:txBody>
          <a:bodyPr wrap="square">
            <a:spAutoFit/>
          </a:bodyPr>
          <a:lstStyle/>
          <a:p>
            <a:pPr algn="l"/>
            <a:endParaRPr lang="de-DE" sz="900" b="0" i="0" u="none" strike="noStrike" baseline="0" dirty="0">
              <a:solidFill>
                <a:srgbClr val="000000"/>
              </a:solidFill>
              <a:latin typeface="Arial" panose="020B0604020202020204" pitchFamily="34" charset="0"/>
            </a:endParaRPr>
          </a:p>
          <a:p>
            <a:r>
              <a:rPr lang="de-DE" sz="4400" b="1" i="0" u="none" strike="noStrike" baseline="0" dirty="0">
                <a:latin typeface="Arial" panose="020B0604020202020204" pitchFamily="34" charset="0"/>
              </a:rPr>
              <a:t>Team Equity - Care </a:t>
            </a:r>
            <a:endParaRPr lang="de-DE" sz="4400" dirty="0"/>
          </a:p>
        </p:txBody>
      </p:sp>
    </p:spTree>
    <p:extLst>
      <p:ext uri="{BB962C8B-B14F-4D97-AF65-F5344CB8AC3E}">
        <p14:creationId xmlns:p14="http://schemas.microsoft.com/office/powerpoint/2010/main" val="2669494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716</Words>
  <Application>Microsoft Office PowerPoint</Application>
  <PresentationFormat>Benutzerdefiniert</PresentationFormat>
  <Paragraphs>87</Paragraphs>
  <Slides>10</Slides>
  <Notes>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Arial</vt:lpstr>
      <vt:lpstr>DM Sans</vt:lpstr>
      <vt:lpstr>Libre Baskerville</vt:lpstr>
      <vt:lpstr>Office Theme</vt:lpstr>
      <vt:lpstr>PowerPoint-Präsentation</vt:lpstr>
      <vt:lpstr>PowerPoint-Präsentation</vt:lpstr>
      <vt:lpstr>PowerPoint-Präsentation</vt:lpstr>
      <vt:lpstr>PowerPoint-Präsentation</vt:lpstr>
      <vt:lpstr>Generell:</vt:lpstr>
      <vt:lpstr>Empfehlungen des AK Antidiskriminierung</vt:lpstr>
      <vt:lpstr>Hinweise  zu  Anlaufstellen</vt:lpstr>
      <vt:lpstr>Hinweise  zu  Anlaufstellen</vt:lpstr>
      <vt:lpstr>Hinweise  zu  Anlaufstellen</vt:lpstr>
      <vt:lpstr>Hinweise  zu  Anlaufstellen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Thorsten Zachary</cp:lastModifiedBy>
  <cp:revision>19</cp:revision>
  <dcterms:created xsi:type="dcterms:W3CDTF">2024-07-17T10:05:58Z</dcterms:created>
  <dcterms:modified xsi:type="dcterms:W3CDTF">2026-10-23T06:00:28Z</dcterms:modified>
</cp:coreProperties>
</file>