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77" r:id="rId2"/>
    <p:sldId id="342" r:id="rId3"/>
    <p:sldId id="268" r:id="rId4"/>
    <p:sldId id="522" r:id="rId5"/>
    <p:sldId id="260" r:id="rId6"/>
    <p:sldId id="276" r:id="rId7"/>
    <p:sldId id="330" r:id="rId8"/>
    <p:sldId id="284" r:id="rId9"/>
    <p:sldId id="286" r:id="rId10"/>
    <p:sldId id="524" r:id="rId11"/>
    <p:sldId id="523" r:id="rId12"/>
    <p:sldId id="293" r:id="rId13"/>
    <p:sldId id="295" r:id="rId14"/>
    <p:sldId id="290" r:id="rId15"/>
    <p:sldId id="525" r:id="rId16"/>
    <p:sldId id="257" r:id="rId17"/>
    <p:sldId id="339" r:id="rId18"/>
    <p:sldId id="335" r:id="rId19"/>
    <p:sldId id="338" r:id="rId20"/>
    <p:sldId id="337" r:id="rId21"/>
    <p:sldId id="287" r:id="rId22"/>
    <p:sldId id="291" r:id="rId23"/>
    <p:sldId id="331" r:id="rId24"/>
    <p:sldId id="344" r:id="rId25"/>
    <p:sldId id="346" r:id="rId26"/>
    <p:sldId id="282" r:id="rId27"/>
    <p:sldId id="517" r:id="rId28"/>
    <p:sldId id="340" r:id="rId29"/>
    <p:sldId id="341" r:id="rId30"/>
    <p:sldId id="519" r:id="rId31"/>
    <p:sldId id="520" r:id="rId32"/>
    <p:sldId id="261" r:id="rId33"/>
    <p:sldId id="299" r:id="rId34"/>
    <p:sldId id="332" r:id="rId3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6583" autoAdjust="0"/>
    <p:restoredTop sz="83264"/>
  </p:normalViewPr>
  <p:slideViewPr>
    <p:cSldViewPr snapToGrid="0" showGuides="1">
      <p:cViewPr varScale="1">
        <p:scale>
          <a:sx n="104" d="100"/>
          <a:sy n="104" d="100"/>
        </p:scale>
        <p:origin x="3000" y="192"/>
      </p:cViewPr>
      <p:guideLst>
        <p:guide orient="horz" pos="218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9" d="100"/>
        <a:sy n="199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VI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5D9AB-F734-FB44-B5C8-8B42F7E8CB60}" type="datetimeFigureOut">
              <a:rPr lang="de-VI" smtClean="0"/>
              <a:t>10/9/26</a:t>
            </a:fld>
            <a:endParaRPr lang="de-VI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VI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VI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VI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36100-CA05-E443-826A-59C47EB6E2F8}" type="slidenum">
              <a:rPr lang="de-VI" smtClean="0"/>
              <a:t>‹Nr.›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3953153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1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344222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F728B-B919-4285-8D00-359C36C20F6A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233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3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1011493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703A7-B186-B3A0-2692-DE2912367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27D3F11-5492-B42A-B750-0CA8239DD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D0ACABD-5CA3-A28A-DD83-56A8BBE6E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B21364-7182-DE08-DD9A-BD32BD5C6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4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221886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21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2958448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26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301496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597A1-B8E2-B8C7-AD09-95D73E27A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2CD1E04-1042-0268-00EE-3AA3D2DCE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723629-AD2B-C404-95DF-EBACCBFE1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02649-26AC-0684-8892-DA6BA59125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F728B-B919-4285-8D00-359C36C20F6A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38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28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2346332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29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1492872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20C04-86AF-7CAD-BC9E-BA2CFB0A0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0A0F4C6-5AE4-CFBB-0B48-49E469DB56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88927A-FEB3-373E-D786-22B7D526E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8FBCAF-87B6-0B66-94FE-BC1BD3D5D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30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1933191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7C313-C325-04CA-7577-1507C3D41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F4854BC-9C5E-853C-6F4E-7D96BB23F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0A151D-558B-8648-7D2F-C48DFA11A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3D2E98-8603-CCA2-D2B0-9B5792143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31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3232504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VI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836100-CA05-E443-826A-59C47EB6E2F8}" type="slidenum">
              <a:rPr lang="de-VI" smtClean="0"/>
              <a:t>32</a:t>
            </a:fld>
            <a:endParaRPr lang="de-VI"/>
          </a:p>
        </p:txBody>
      </p:sp>
    </p:spTree>
    <p:extLst>
      <p:ext uri="{BB962C8B-B14F-4D97-AF65-F5344CB8AC3E}">
        <p14:creationId xmlns:p14="http://schemas.microsoft.com/office/powerpoint/2010/main" val="324970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181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4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982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341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081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368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83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3166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6261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290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517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84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6A81B-DF6B-40AA-9DA5-3EB3592270D8}" type="datetimeFigureOut">
              <a:rPr lang="de-DE" smtClean="0"/>
              <a:t>09.10.26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7C6AF-36DA-4C2C-A6A9-091E52592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474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rcus.nowak@uni-tuebingen.de" TargetMode="External"/><Relationship Id="rId7" Type="http://schemas.openxmlformats.org/officeDocument/2006/relationships/hyperlink" Target="mailto:michael.marks@uni-tuebingen.d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f"/><Relationship Id="rId5" Type="http://schemas.openxmlformats.org/officeDocument/2006/relationships/image" Target="../media/image2.png"/><Relationship Id="rId4" Type="http://schemas.openxmlformats.org/officeDocument/2006/relationships/hyperlink" Target="mailto:pruefungsamt.geowissenschaften@uni-tuebingen.d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vidius.uni-tuebingen.de/ilias3" TargetMode="External"/><Relationship Id="rId2" Type="http://schemas.openxmlformats.org/officeDocument/2006/relationships/hyperlink" Target="https://alma.uni-tuebingen.de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-uni-tuebingen-de.zoom-x.de/j/63940566654?pwd=SCcHiKI9Lf6juEXbAUw8Jptb6SDo9G.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ovidius.uni-tuebingen.de/goto.php/cat/567381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1">
            <a:extLst>
              <a:ext uri="{FF2B5EF4-FFF2-40B4-BE49-F238E27FC236}">
                <a16:creationId xmlns:a16="http://schemas.microsoft.com/office/drawing/2014/main" id="{002ED68E-A114-2048-AFC5-C266E9D0A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723" y="4028940"/>
            <a:ext cx="7700963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0000"/>
              </a:lnSpc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buSzPct val="8000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e-DE" altLang="de-DE" sz="4000" b="1" dirty="0">
                <a:solidFill>
                  <a:schemeClr val="tx2"/>
                </a:solidFill>
              </a:rPr>
              <a:t>Herzlich Willkommen in den Geo- und Umwelt-wissenschaften in Tübingen</a:t>
            </a:r>
          </a:p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e-DE" altLang="de-DE" sz="4000" b="1" dirty="0">
                <a:solidFill>
                  <a:schemeClr val="tx2"/>
                </a:solidFill>
              </a:rPr>
              <a:t> </a:t>
            </a:r>
          </a:p>
        </p:txBody>
      </p:sp>
      <p:pic>
        <p:nvPicPr>
          <p:cNvPr id="9" name="Grafik 1">
            <a:extLst>
              <a:ext uri="{FF2B5EF4-FFF2-40B4-BE49-F238E27FC236}">
                <a16:creationId xmlns:a16="http://schemas.microsoft.com/office/drawing/2014/main" id="{33B53308-8ED9-9440-BA97-825E2E8AB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1425"/>
            <a:ext cx="9144000" cy="181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53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F4D7EFCF-7257-444E-AAA7-27112B4F39B6}"/>
              </a:ext>
            </a:extLst>
          </p:cNvPr>
          <p:cNvSpPr txBox="1"/>
          <p:nvPr/>
        </p:nvSpPr>
        <p:spPr>
          <a:xfrm>
            <a:off x="2297852" y="2708920"/>
            <a:ext cx="34307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Prüfungsausschussvorsitzender</a:t>
            </a:r>
          </a:p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Prof. Dr. Marcus Nowak</a:t>
            </a:r>
          </a:p>
          <a:p>
            <a:endParaRPr lang="de-DE" sz="1600" dirty="0"/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Wilhelmstraße 56</a:t>
            </a:r>
            <a:endParaRPr lang="de-VI" sz="12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Lothar-Meyer-Bau, </a:t>
            </a:r>
            <a:r>
              <a:rPr lang="de-DE" sz="1200" b="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 107</a:t>
            </a:r>
            <a:endParaRPr lang="de-VI" sz="12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VI" sz="1200" b="0">
                <a:latin typeface="Arial" panose="020B0604020202020204" pitchFamily="34" charset="0"/>
                <a:cs typeface="Arial" panose="020B0604020202020204" pitchFamily="34" charset="0"/>
              </a:rPr>
              <a:t>07071 29 </a:t>
            </a:r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726 48</a:t>
            </a:r>
            <a:endParaRPr lang="de-VI" sz="12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marcus.nowak@uni-tuebingen.de</a:t>
            </a:r>
            <a:endParaRPr lang="de-DE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45A9072-CF33-6741-956E-AAE025764708}"/>
              </a:ext>
            </a:extLst>
          </p:cNvPr>
          <p:cNvSpPr/>
          <p:nvPr/>
        </p:nvSpPr>
        <p:spPr>
          <a:xfrm>
            <a:off x="2327588" y="4869160"/>
            <a:ext cx="42606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Prüfungsamt</a:t>
            </a:r>
          </a:p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Frau Elke Wenger</a:t>
            </a:r>
          </a:p>
          <a:p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Wilhelmstraße 19</a:t>
            </a:r>
            <a:endParaRPr lang="de-VI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Servicebüro 1. OG</a:t>
            </a:r>
            <a:endParaRPr lang="de-VI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VI" sz="1200" b="0" dirty="0">
                <a:latin typeface="Arial" panose="020B0604020202020204" pitchFamily="34" charset="0"/>
                <a:cs typeface="Arial" panose="020B0604020202020204" pitchFamily="34" charset="0"/>
              </a:rPr>
              <a:t>07071 </a:t>
            </a:r>
            <a:r>
              <a:rPr lang="de-VI" sz="1200" b="0"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761 36</a:t>
            </a:r>
            <a:endParaRPr lang="de-VI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pruefungsamt.geowissenschaften@uni-tuebingen.de</a:t>
            </a:r>
            <a:endParaRPr lang="de-DE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BAEE47-C9D0-9C71-07D7-164E257312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2473462"/>
            <a:ext cx="1512168" cy="2016224"/>
          </a:xfrm>
          <a:prstGeom prst="rect">
            <a:avLst/>
          </a:prstGeom>
        </p:spPr>
      </p:pic>
      <p:pic>
        <p:nvPicPr>
          <p:cNvPr id="3" name="Grafik 6">
            <a:extLst>
              <a:ext uri="{FF2B5EF4-FFF2-40B4-BE49-F238E27FC236}">
                <a16:creationId xmlns:a16="http://schemas.microsoft.com/office/drawing/2014/main" id="{A4779559-70A0-8D80-BCAF-69BA625D9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439" y="232059"/>
            <a:ext cx="1863305" cy="15812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FD234E-6325-EC16-06A3-424E984D10BC}"/>
              </a:ext>
            </a:extLst>
          </p:cNvPr>
          <p:cNvSpPr txBox="1"/>
          <p:nvPr/>
        </p:nvSpPr>
        <p:spPr>
          <a:xfrm>
            <a:off x="2297852" y="232059"/>
            <a:ext cx="313824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Fachstudienberater</a:t>
            </a:r>
          </a:p>
          <a:p>
            <a:r>
              <a:rPr lang="de-DE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apl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. Prof. Dr. Michael Marks</a:t>
            </a:r>
          </a:p>
          <a:p>
            <a:endParaRPr lang="de-DE" sz="1600" dirty="0"/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GUZ, </a:t>
            </a:r>
            <a:r>
              <a:rPr lang="de-DE" sz="1200" b="0" dirty="0" err="1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 5U33</a:t>
            </a:r>
            <a:endParaRPr lang="de-VI" sz="12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VI" sz="1200" b="0">
                <a:latin typeface="Arial" panose="020B0604020202020204" pitchFamily="34" charset="0"/>
                <a:cs typeface="Arial" panose="020B0604020202020204" pitchFamily="34" charset="0"/>
              </a:rPr>
              <a:t>07071 29 </a:t>
            </a:r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</a:rPr>
              <a:t>730 77</a:t>
            </a:r>
            <a:endParaRPr lang="de-VI" sz="12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b="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michael.marks@uni-tuebingen.de</a:t>
            </a:r>
            <a:endParaRPr lang="de-DE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7">
            <a:extLst>
              <a:ext uri="{FF2B5EF4-FFF2-40B4-BE49-F238E27FC236}">
                <a16:creationId xmlns:a16="http://schemas.microsoft.com/office/drawing/2014/main" id="{0329F74A-5AA9-A0C0-9C8D-9507EB40B75F}"/>
              </a:ext>
            </a:extLst>
          </p:cNvPr>
          <p:cNvSpPr/>
          <p:nvPr/>
        </p:nvSpPr>
        <p:spPr>
          <a:xfrm>
            <a:off x="6588224" y="853387"/>
            <a:ext cx="1440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Beratung</a:t>
            </a:r>
            <a:endParaRPr lang="de-DE" sz="2000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7">
            <a:extLst>
              <a:ext uri="{FF2B5EF4-FFF2-40B4-BE49-F238E27FC236}">
                <a16:creationId xmlns:a16="http://schemas.microsoft.com/office/drawing/2014/main" id="{2BDDB83F-3206-529A-1315-0F5702AFB12D}"/>
              </a:ext>
            </a:extLst>
          </p:cNvPr>
          <p:cNvSpPr/>
          <p:nvPr/>
        </p:nvSpPr>
        <p:spPr>
          <a:xfrm>
            <a:off x="6588223" y="2858609"/>
            <a:ext cx="20855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</a:t>
            </a:r>
            <a:endParaRPr lang="de-DE" sz="2000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7">
            <a:extLst>
              <a:ext uri="{FF2B5EF4-FFF2-40B4-BE49-F238E27FC236}">
                <a16:creationId xmlns:a16="http://schemas.microsoft.com/office/drawing/2014/main" id="{095746AB-976D-FA54-5F1F-BDC7F470D1AE}"/>
              </a:ext>
            </a:extLst>
          </p:cNvPr>
          <p:cNvSpPr/>
          <p:nvPr/>
        </p:nvSpPr>
        <p:spPr>
          <a:xfrm>
            <a:off x="6579800" y="4941168"/>
            <a:ext cx="2085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Ausführung</a:t>
            </a:r>
            <a:endParaRPr lang="de-DE" sz="2000" dirty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215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B8CFA0-6DF2-65F3-397D-70AA1DB27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66" y="748939"/>
            <a:ext cx="8790159" cy="471025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19C40CC-C5CA-915D-F8F7-87E6E4DE61CA}"/>
              </a:ext>
            </a:extLst>
          </p:cNvPr>
          <p:cNvSpPr/>
          <p:nvPr/>
        </p:nvSpPr>
        <p:spPr>
          <a:xfrm>
            <a:off x="7109647" y="4761412"/>
            <a:ext cx="1511840" cy="62698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VI" dirty="0"/>
          </a:p>
        </p:txBody>
      </p:sp>
    </p:spTree>
    <p:extLst>
      <p:ext uri="{BB962C8B-B14F-4D97-AF65-F5344CB8AC3E}">
        <p14:creationId xmlns:p14="http://schemas.microsoft.com/office/powerpoint/2010/main" val="380668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19E1-2D93-CC63-B4B2-CF11F67C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981D251-B287-5B77-0398-B81A1C744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06824"/>
            <a:ext cx="7772400" cy="624435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55302E9-6341-89D1-836A-5EDA77BE43DD}"/>
              </a:ext>
            </a:extLst>
          </p:cNvPr>
          <p:cNvSpPr/>
          <p:nvPr/>
        </p:nvSpPr>
        <p:spPr>
          <a:xfrm>
            <a:off x="2790196" y="1965960"/>
            <a:ext cx="1511840" cy="62698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VI" dirty="0"/>
          </a:p>
        </p:txBody>
      </p:sp>
    </p:spTree>
    <p:extLst>
      <p:ext uri="{BB962C8B-B14F-4D97-AF65-F5344CB8AC3E}">
        <p14:creationId xmlns:p14="http://schemas.microsoft.com/office/powerpoint/2010/main" val="4230274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5783942" y="-135788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/>
              <a:t>Wichtige Dokumente</a:t>
            </a:r>
          </a:p>
        </p:txBody>
      </p:sp>
      <p:pic>
        <p:nvPicPr>
          <p:cNvPr id="2" name="Picture 1" descr="A screenshot of a web page&#10;&#10;Description automatically generated">
            <a:extLst>
              <a:ext uri="{FF2B5EF4-FFF2-40B4-BE49-F238E27FC236}">
                <a16:creationId xmlns:a16="http://schemas.microsoft.com/office/drawing/2014/main" id="{CB48AFB7-D772-541C-96F1-7549D21BA1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5" y="1485924"/>
            <a:ext cx="8771083" cy="277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98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>
            <a:extLst>
              <a:ext uri="{FF2B5EF4-FFF2-40B4-BE49-F238E27FC236}">
                <a16:creationId xmlns:a16="http://schemas.microsoft.com/office/drawing/2014/main" id="{B5A4148D-08D6-F14E-A5E3-270F2604F08D}"/>
              </a:ext>
            </a:extLst>
          </p:cNvPr>
          <p:cNvSpPr txBox="1"/>
          <p:nvPr/>
        </p:nvSpPr>
        <p:spPr>
          <a:xfrm>
            <a:off x="589642" y="277782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Wichtige Plattformen</a:t>
            </a:r>
            <a:endParaRPr lang="de-DE" sz="20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EAE8C2F-8F9A-BD80-1EB6-1D63F0AA3EE4}"/>
              </a:ext>
            </a:extLst>
          </p:cNvPr>
          <p:cNvSpPr txBox="1"/>
          <p:nvPr/>
        </p:nvSpPr>
        <p:spPr>
          <a:xfrm>
            <a:off x="589642" y="1089898"/>
            <a:ext cx="823672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rgbClr val="FF0000"/>
                </a:solidFill>
                <a:latin typeface="Arial" charset="0"/>
                <a:cs typeface="+mn-cs"/>
              </a:rPr>
              <a:t>ALMA</a:t>
            </a:r>
          </a:p>
          <a:p>
            <a:pPr eaLnBrk="1" hangingPunct="1">
              <a:defRPr/>
            </a:pPr>
            <a:endParaRPr lang="de-DE" b="1" dirty="0">
              <a:solidFill>
                <a:schemeClr val="tx2"/>
              </a:solidFill>
              <a:latin typeface="Arial" charset="0"/>
              <a:cs typeface="+mn-cs"/>
            </a:endParaRPr>
          </a:p>
          <a:p>
            <a:pPr marL="714375" indent="-352425" eaLnBrk="1" hangingPunct="1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  <a:cs typeface="+mn-cs"/>
              </a:rPr>
              <a:t>elektronisches Vorlesungsverzeichnis mit Stundenplanfunktion</a:t>
            </a:r>
          </a:p>
          <a:p>
            <a:pPr marL="714375" indent="-352425" eaLnBrk="1" hangingPunct="1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  <a:cs typeface="+mn-cs"/>
              </a:rPr>
              <a:t>Onlinezugang zur Rückmeldung, zum A</a:t>
            </a:r>
            <a:r>
              <a:rPr lang="de-DE" dirty="0">
                <a:latin typeface="Arial" charset="0"/>
              </a:rPr>
              <a:t>usdruck von </a:t>
            </a:r>
            <a:r>
              <a:rPr lang="de-DE" dirty="0">
                <a:latin typeface="Arial" charset="0"/>
                <a:cs typeface="+mn-cs"/>
              </a:rPr>
              <a:t>Bescheinigungen und vielen anderen Funktionen im Internet</a:t>
            </a:r>
            <a:endParaRPr lang="de-DE" b="1" dirty="0">
              <a:latin typeface="Arial" charset="0"/>
              <a:cs typeface="+mn-cs"/>
            </a:endParaRPr>
          </a:p>
          <a:p>
            <a:pPr eaLnBrk="1" hangingPunct="1">
              <a:defRPr/>
            </a:pPr>
            <a:endParaRPr lang="de-DE" b="1" dirty="0">
              <a:solidFill>
                <a:schemeClr val="tx2"/>
              </a:solidFill>
              <a:latin typeface="Arial" charset="0"/>
              <a:cs typeface="+mn-cs"/>
            </a:endParaRPr>
          </a:p>
          <a:p>
            <a:pPr eaLnBrk="1" hangingPunct="1">
              <a:defRPr/>
            </a:pPr>
            <a:r>
              <a:rPr lang="de-DE" sz="1400" dirty="0">
                <a:latin typeface="Arial" charset="0"/>
                <a:cs typeface="+mn-cs"/>
                <a:hlinkClick r:id="rId2"/>
              </a:rPr>
              <a:t>https://alma.uni-tuebingen.de</a:t>
            </a:r>
            <a:endParaRPr lang="de-DE" sz="1400" dirty="0">
              <a:latin typeface="Arial" charset="0"/>
              <a:cs typeface="+mn-cs"/>
            </a:endParaRPr>
          </a:p>
          <a:p>
            <a:pPr eaLnBrk="1" hangingPunct="1">
              <a:defRPr/>
            </a:pPr>
            <a:endParaRPr lang="de-DE" sz="1400" dirty="0">
              <a:latin typeface="Arial" charset="0"/>
            </a:endParaRPr>
          </a:p>
          <a:p>
            <a:pPr eaLnBrk="1" hangingPunct="1">
              <a:defRPr/>
            </a:pPr>
            <a:endParaRPr lang="de-DE" sz="1400" dirty="0">
              <a:latin typeface="Arial" charset="0"/>
              <a:cs typeface="+mn-cs"/>
            </a:endParaRPr>
          </a:p>
          <a:p>
            <a:pPr eaLnBrk="1" hangingPunct="1">
              <a:defRPr/>
            </a:pPr>
            <a:endParaRPr lang="de-DE" sz="1400" dirty="0">
              <a:latin typeface="Arial" charset="0"/>
            </a:endParaRPr>
          </a:p>
          <a:p>
            <a:pPr eaLnBrk="1" hangingPunct="1">
              <a:defRPr/>
            </a:pPr>
            <a:endParaRPr lang="de-DE" sz="1400" dirty="0">
              <a:latin typeface="Arial" charset="0"/>
              <a:cs typeface="+mn-cs"/>
            </a:endParaRPr>
          </a:p>
          <a:p>
            <a:pPr>
              <a:defRPr/>
            </a:pPr>
            <a:r>
              <a:rPr lang="de-DE" b="1" dirty="0">
                <a:solidFill>
                  <a:srgbClr val="FF0000"/>
                </a:solidFill>
                <a:latin typeface="Arial" charset="0"/>
              </a:rPr>
              <a:t>Ilias Learning Management System</a:t>
            </a:r>
          </a:p>
          <a:p>
            <a:pPr>
              <a:defRPr/>
            </a:pPr>
            <a:endParaRPr lang="de-DE" b="1" dirty="0">
              <a:solidFill>
                <a:schemeClr val="tx2"/>
              </a:solidFill>
              <a:latin typeface="Arial" charset="0"/>
            </a:endParaRPr>
          </a:p>
          <a:p>
            <a:pPr marL="0" lvl="1">
              <a:defRPr/>
            </a:pPr>
            <a:r>
              <a:rPr lang="de-DE" dirty="0">
                <a:latin typeface="Arial" charset="0"/>
              </a:rPr>
              <a:t>eine Plattform, auf der Dozenten </a:t>
            </a:r>
          </a:p>
          <a:p>
            <a:pPr marL="714375" indent="-352425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</a:rPr>
              <a:t>Unterrichtsmaterialien zur Verfügung stellen</a:t>
            </a:r>
          </a:p>
          <a:p>
            <a:pPr marL="714375" indent="-352425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</a:rPr>
              <a:t>Kontakt zu Kursteilnehmern halten </a:t>
            </a:r>
          </a:p>
          <a:p>
            <a:pPr marL="714375" indent="-352425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</a:rPr>
              <a:t>Exkursionen und Geländepraktika bekanntmachen</a:t>
            </a:r>
          </a:p>
          <a:p>
            <a:pPr marL="714375" indent="-352425">
              <a:buFont typeface="Arial" pitchFamily="34" charset="0"/>
              <a:buChar char="•"/>
              <a:defRPr/>
            </a:pPr>
            <a:r>
              <a:rPr lang="de-DE" dirty="0">
                <a:latin typeface="Arial" charset="0"/>
              </a:rPr>
              <a:t>und einiges mehr</a:t>
            </a:r>
          </a:p>
          <a:p>
            <a:pPr>
              <a:defRPr/>
            </a:pPr>
            <a:endParaRPr lang="de-DE" b="1" dirty="0">
              <a:solidFill>
                <a:schemeClr val="tx2"/>
              </a:solidFill>
              <a:latin typeface="Arial" charset="0"/>
            </a:endParaRPr>
          </a:p>
          <a:p>
            <a:pPr>
              <a:defRPr/>
            </a:pPr>
            <a:r>
              <a:rPr lang="de-DE" sz="1400" dirty="0">
                <a:latin typeface="Arial" charset="0"/>
                <a:hlinkClick r:id="rId3"/>
              </a:rPr>
              <a:t>https://ovidius.uni-tuebingen.de/ilias3</a:t>
            </a:r>
            <a:endParaRPr lang="de-DE" sz="1400" dirty="0">
              <a:latin typeface="Arial" charset="0"/>
            </a:endParaRPr>
          </a:p>
          <a:p>
            <a:pPr eaLnBrk="1" hangingPunct="1">
              <a:defRPr/>
            </a:pPr>
            <a:endParaRPr lang="de-DE" sz="1400" dirty="0"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825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377EA00-2134-4E60-A09C-940AB51399D0}"/>
              </a:ext>
            </a:extLst>
          </p:cNvPr>
          <p:cNvSpPr/>
          <p:nvPr/>
        </p:nvSpPr>
        <p:spPr>
          <a:xfrm>
            <a:off x="540001" y="900113"/>
            <a:ext cx="83893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chemeClr val="tx2"/>
                </a:solidFill>
                <a:latin typeface="Arial" charset="0"/>
                <a:cs typeface="+mn-cs"/>
              </a:rPr>
              <a:t>Anmeldungen zu Veranstaltungen in den Geo- und Umweltwissenschaften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Studierende müssen sich für Veranstaltungen in ALMA anmelden. 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Besteht ein Modul aus mehreren Einzelveranstaltungen kann man sich in der Regel nur für eine Teilveranstaltung (meist für die Vorlesung) anmelden.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lvl="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  <a:t>Neben der Anmeldung in ALMA müssen Sie sich in der Regel zusätzlich auf Ilias anmelden, um Zugriff auf Unterlagen und Skripte zu haben. </a:t>
            </a:r>
            <a:b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</a:br>
            <a: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  <a:t>Sie melden sich also </a:t>
            </a:r>
            <a:r>
              <a:rPr lang="de-DE" u="sng" dirty="0">
                <a:solidFill>
                  <a:srgbClr val="333333"/>
                </a:solidFill>
                <a:latin typeface="Arial" charset="0"/>
                <a:cs typeface="Arial" charset="0"/>
              </a:rPr>
              <a:t>sowohl in </a:t>
            </a:r>
            <a:r>
              <a:rPr lang="de-DE" b="1" u="sng" dirty="0">
                <a:solidFill>
                  <a:srgbClr val="333333"/>
                </a:solidFill>
                <a:latin typeface="Arial" charset="0"/>
                <a:cs typeface="Arial" charset="0"/>
              </a:rPr>
              <a:t>ALMA</a:t>
            </a:r>
            <a:r>
              <a:rPr lang="de-DE" u="sng" dirty="0">
                <a:solidFill>
                  <a:srgbClr val="333333"/>
                </a:solidFill>
                <a:latin typeface="Arial" charset="0"/>
                <a:cs typeface="Arial" charset="0"/>
              </a:rPr>
              <a:t> als auch über die angegebenen </a:t>
            </a:r>
            <a:r>
              <a:rPr lang="de-DE" b="1" u="sng" dirty="0">
                <a:solidFill>
                  <a:srgbClr val="333333"/>
                </a:solidFill>
                <a:latin typeface="Arial" charset="0"/>
                <a:cs typeface="Arial" charset="0"/>
              </a:rPr>
              <a:t>Ilias</a:t>
            </a:r>
            <a:r>
              <a:rPr lang="de-DE" u="sng" dirty="0">
                <a:solidFill>
                  <a:srgbClr val="333333"/>
                </a:solidFill>
                <a:latin typeface="Arial" charset="0"/>
                <a:cs typeface="Arial" charset="0"/>
              </a:rPr>
              <a:t>-Links</a:t>
            </a:r>
            <a: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  <a:t> für eine Veranstaltung an.</a:t>
            </a:r>
          </a:p>
          <a:p>
            <a:pPr marL="285750" lvl="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Sollte eine Veranstaltung, die Sie belegen wollen, nicht unmittelbar zum Programm Ihres Studiengangs gehören und daher nicht in Ihrem Kursportfolio in ALMA auftauchen, können Sie diese über das allgemeine </a:t>
            </a:r>
            <a:r>
              <a:rPr lang="de-DE" dirty="0" err="1">
                <a:latin typeface="Arial" charset="0"/>
                <a:cs typeface="Arial" charset="0"/>
              </a:rPr>
              <a:t>Vorlesungsver-zeichnis</a:t>
            </a:r>
            <a:r>
              <a:rPr lang="de-DE" dirty="0">
                <a:latin typeface="Arial" charset="0"/>
                <a:cs typeface="Arial" charset="0"/>
              </a:rPr>
              <a:t> in ALMA finden und sich anmelden.</a:t>
            </a:r>
            <a:endParaRPr lang="de-DE" dirty="0">
              <a:solidFill>
                <a:srgbClr val="333333"/>
              </a:solidFill>
              <a:latin typeface="Arial" charset="0"/>
              <a:cs typeface="Arial" charset="0"/>
            </a:endParaRPr>
          </a:p>
          <a:p>
            <a:pPr lvl="0" eaLnBrk="1" hangingPunct="1">
              <a:defRPr/>
            </a:pPr>
            <a:endParaRPr lang="de-DE" dirty="0">
              <a:solidFill>
                <a:srgbClr val="333333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40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66E7F6A1-B934-A849-ABFF-A071E16E1D51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7E0995-9DDB-ED6B-1924-C6D0E659E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/>
          <a:stretch>
            <a:fillRect/>
          </a:stretch>
        </p:blipFill>
        <p:spPr bwMode="auto">
          <a:xfrm>
            <a:off x="540001" y="1515429"/>
            <a:ext cx="7731124" cy="478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915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66E7F6A1-B934-A849-ABFF-A071E16E1D51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97AD35A-A78D-A24D-F76D-4FA40112B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/>
          <a:stretch>
            <a:fillRect/>
          </a:stretch>
        </p:blipFill>
        <p:spPr bwMode="auto">
          <a:xfrm>
            <a:off x="540001" y="1515429"/>
            <a:ext cx="7731124" cy="478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DFA4DC6D-0EDB-9A74-908C-758963FDA80D}"/>
              </a:ext>
            </a:extLst>
          </p:cNvPr>
          <p:cNvSpPr/>
          <p:nvPr/>
        </p:nvSpPr>
        <p:spPr>
          <a:xfrm>
            <a:off x="651212" y="5745191"/>
            <a:ext cx="2557814" cy="5506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CF1D906-F2E9-42AA-9DAE-4328E96C51E9}"/>
              </a:ext>
            </a:extLst>
          </p:cNvPr>
          <p:cNvSpPr/>
          <p:nvPr/>
        </p:nvSpPr>
        <p:spPr>
          <a:xfrm>
            <a:off x="651213" y="4813540"/>
            <a:ext cx="1298358" cy="9316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9">
            <a:extLst>
              <a:ext uri="{FF2B5EF4-FFF2-40B4-BE49-F238E27FC236}">
                <a16:creationId xmlns:a16="http://schemas.microsoft.com/office/drawing/2014/main" id="{985F5B50-DDB5-77FD-82AF-C2CE38A356BC}"/>
              </a:ext>
            </a:extLst>
          </p:cNvPr>
          <p:cNvSpPr/>
          <p:nvPr/>
        </p:nvSpPr>
        <p:spPr>
          <a:xfrm>
            <a:off x="1949571" y="4347713"/>
            <a:ext cx="1259455" cy="9316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C6C873F3-8A33-8163-383C-EF3CFCC49BD1}"/>
              </a:ext>
            </a:extLst>
          </p:cNvPr>
          <p:cNvSpPr/>
          <p:nvPr/>
        </p:nvSpPr>
        <p:spPr>
          <a:xfrm>
            <a:off x="1949571" y="3484805"/>
            <a:ext cx="1259455" cy="8612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F1783030-424D-4ADC-EEE5-EA1C72AAC6A4}"/>
              </a:ext>
            </a:extLst>
          </p:cNvPr>
          <p:cNvSpPr/>
          <p:nvPr/>
        </p:nvSpPr>
        <p:spPr>
          <a:xfrm>
            <a:off x="655610" y="2567796"/>
            <a:ext cx="1259455" cy="9170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feld 26">
            <a:extLst>
              <a:ext uri="{FF2B5EF4-FFF2-40B4-BE49-F238E27FC236}">
                <a16:creationId xmlns:a16="http://schemas.microsoft.com/office/drawing/2014/main" id="{CC99A60E-711D-4380-F641-F0D95DF447A8}"/>
              </a:ext>
            </a:extLst>
          </p:cNvPr>
          <p:cNvSpPr txBox="1"/>
          <p:nvPr/>
        </p:nvSpPr>
        <p:spPr>
          <a:xfrm>
            <a:off x="491528" y="1452162"/>
            <a:ext cx="4806124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Module die bis Ende 3. Semester </a:t>
            </a:r>
            <a:b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abgeschlossen sein müssen</a:t>
            </a:r>
          </a:p>
        </p:txBody>
      </p:sp>
    </p:spTree>
    <p:extLst>
      <p:ext uri="{BB962C8B-B14F-4D97-AF65-F5344CB8AC3E}">
        <p14:creationId xmlns:p14="http://schemas.microsoft.com/office/powerpoint/2010/main" val="369398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4C540-3CD6-BAD4-A121-FB2871B5B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7792D71F-FC72-19AF-C667-0399F8EEA9EA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5CDC917-B88E-EA34-967D-AF1716FA9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/>
          <a:stretch>
            <a:fillRect/>
          </a:stretch>
        </p:blipFill>
        <p:spPr bwMode="auto">
          <a:xfrm>
            <a:off x="540001" y="1515429"/>
            <a:ext cx="7731124" cy="478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9">
            <a:extLst>
              <a:ext uri="{FF2B5EF4-FFF2-40B4-BE49-F238E27FC236}">
                <a16:creationId xmlns:a16="http://schemas.microsoft.com/office/drawing/2014/main" id="{2EB9D30D-7EED-F387-64BC-3BFE869950B1}"/>
              </a:ext>
            </a:extLst>
          </p:cNvPr>
          <p:cNvSpPr/>
          <p:nvPr/>
        </p:nvSpPr>
        <p:spPr>
          <a:xfrm>
            <a:off x="5731158" y="1651998"/>
            <a:ext cx="1259455" cy="36174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feld 26">
            <a:extLst>
              <a:ext uri="{FF2B5EF4-FFF2-40B4-BE49-F238E27FC236}">
                <a16:creationId xmlns:a16="http://schemas.microsoft.com/office/drawing/2014/main" id="{231C2C48-19AB-66E8-74D7-C4811388E892}"/>
              </a:ext>
            </a:extLst>
          </p:cNvPr>
          <p:cNvSpPr txBox="1"/>
          <p:nvPr/>
        </p:nvSpPr>
        <p:spPr>
          <a:xfrm>
            <a:off x="2499028" y="2465097"/>
            <a:ext cx="3861857" cy="369332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Siehe Modulliste im Modulhandbuch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7E0C36A-942A-4195-F164-30A818552C2D}"/>
              </a:ext>
            </a:extLst>
          </p:cNvPr>
          <p:cNvSpPr txBox="1"/>
          <p:nvPr/>
        </p:nvSpPr>
        <p:spPr>
          <a:xfrm>
            <a:off x="3091912" y="3784097"/>
            <a:ext cx="2440983" cy="923330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Außerdem: Perfekte Gelegenheit für ein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uslandssemester!</a:t>
            </a:r>
          </a:p>
        </p:txBody>
      </p:sp>
    </p:spTree>
    <p:extLst>
      <p:ext uri="{BB962C8B-B14F-4D97-AF65-F5344CB8AC3E}">
        <p14:creationId xmlns:p14="http://schemas.microsoft.com/office/powerpoint/2010/main" val="3209414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0A0EC-6F54-3CC2-6ACE-72D2E7D3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C7E4593B-C338-AC48-FF89-204384768272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9460AA-52B8-CD64-8946-601427A13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/>
          <a:stretch>
            <a:fillRect/>
          </a:stretch>
        </p:blipFill>
        <p:spPr bwMode="auto">
          <a:xfrm>
            <a:off x="540001" y="1515429"/>
            <a:ext cx="7731124" cy="478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9">
            <a:extLst>
              <a:ext uri="{FF2B5EF4-FFF2-40B4-BE49-F238E27FC236}">
                <a16:creationId xmlns:a16="http://schemas.microsoft.com/office/drawing/2014/main" id="{0B41A082-B758-A211-6963-FF527FC5F8DE}"/>
              </a:ext>
            </a:extLst>
          </p:cNvPr>
          <p:cNvSpPr/>
          <p:nvPr/>
        </p:nvSpPr>
        <p:spPr>
          <a:xfrm>
            <a:off x="7011670" y="3905650"/>
            <a:ext cx="1259455" cy="4726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C0EE09E-D25B-107A-EF01-F0FBF6AAFE2E}"/>
              </a:ext>
            </a:extLst>
          </p:cNvPr>
          <p:cNvSpPr/>
          <p:nvPr/>
        </p:nvSpPr>
        <p:spPr>
          <a:xfrm>
            <a:off x="7011670" y="4378272"/>
            <a:ext cx="1259455" cy="8756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1CBC351-713C-A1E0-82F5-23F32A80BF60}"/>
              </a:ext>
            </a:extLst>
          </p:cNvPr>
          <p:cNvSpPr/>
          <p:nvPr/>
        </p:nvSpPr>
        <p:spPr>
          <a:xfrm>
            <a:off x="5726623" y="5253925"/>
            <a:ext cx="2544501" cy="10419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72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3E6D0A-3DDC-0548-B864-13C1182F4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609" y="243851"/>
            <a:ext cx="9210476" cy="5996082"/>
          </a:xfrm>
          <a:prstGeom prst="rect">
            <a:avLst/>
          </a:prstGeom>
        </p:spPr>
      </p:pic>
      <p:sp>
        <p:nvSpPr>
          <p:cNvPr id="8" name="Textfeld 26">
            <a:extLst>
              <a:ext uri="{FF2B5EF4-FFF2-40B4-BE49-F238E27FC236}">
                <a16:creationId xmlns:a16="http://schemas.microsoft.com/office/drawing/2014/main" id="{F6CDD7C7-DD68-0E42-B560-70FA5AC9ECDD}"/>
              </a:ext>
            </a:extLst>
          </p:cNvPr>
          <p:cNvSpPr txBox="1"/>
          <p:nvPr/>
        </p:nvSpPr>
        <p:spPr>
          <a:xfrm>
            <a:off x="4572000" y="3241892"/>
            <a:ext cx="4278541" cy="461665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 Bachelorarbeit gekoppelt</a:t>
            </a:r>
          </a:p>
        </p:txBody>
      </p:sp>
    </p:spTree>
    <p:extLst>
      <p:ext uri="{BB962C8B-B14F-4D97-AF65-F5344CB8AC3E}">
        <p14:creationId xmlns:p14="http://schemas.microsoft.com/office/powerpoint/2010/main" val="207650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9DF7AD-BCF9-A94C-9B23-260B32D96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283" y="156949"/>
            <a:ext cx="7986184" cy="6701051"/>
          </a:xfrm>
          <a:prstGeom prst="rect">
            <a:avLst/>
          </a:prstGeom>
        </p:spPr>
      </p:pic>
      <p:sp>
        <p:nvSpPr>
          <p:cNvPr id="7" name="Textfeld 26">
            <a:extLst>
              <a:ext uri="{FF2B5EF4-FFF2-40B4-BE49-F238E27FC236}">
                <a16:creationId xmlns:a16="http://schemas.microsoft.com/office/drawing/2014/main" id="{180557B2-32EF-BA45-A573-BEAD04F46428}"/>
              </a:ext>
            </a:extLst>
          </p:cNvPr>
          <p:cNvSpPr txBox="1"/>
          <p:nvPr/>
        </p:nvSpPr>
        <p:spPr>
          <a:xfrm>
            <a:off x="2543184" y="3747370"/>
            <a:ext cx="6101283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03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D1BA9A-9882-1946-83A9-28ADEF57E0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6" y="134617"/>
            <a:ext cx="9192222" cy="6229607"/>
          </a:xfrm>
          <a:prstGeom prst="rect">
            <a:avLst/>
          </a:prstGeom>
        </p:spPr>
      </p:pic>
      <p:sp>
        <p:nvSpPr>
          <p:cNvPr id="5" name="Textfeld 26">
            <a:extLst>
              <a:ext uri="{FF2B5EF4-FFF2-40B4-BE49-F238E27FC236}">
                <a16:creationId xmlns:a16="http://schemas.microsoft.com/office/drawing/2014/main" id="{7DD6D4F5-7A4A-0A4C-9BAE-EAB2695BE975}"/>
              </a:ext>
            </a:extLst>
          </p:cNvPr>
          <p:cNvSpPr txBox="1"/>
          <p:nvPr/>
        </p:nvSpPr>
        <p:spPr>
          <a:xfrm>
            <a:off x="2704050" y="5042770"/>
            <a:ext cx="6101283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26">
            <a:extLst>
              <a:ext uri="{FF2B5EF4-FFF2-40B4-BE49-F238E27FC236}">
                <a16:creationId xmlns:a16="http://schemas.microsoft.com/office/drawing/2014/main" id="{95DBB3FF-8666-D04E-87B7-ABD7E23F73C6}"/>
              </a:ext>
            </a:extLst>
          </p:cNvPr>
          <p:cNvSpPr txBox="1"/>
          <p:nvPr/>
        </p:nvSpPr>
        <p:spPr>
          <a:xfrm>
            <a:off x="4203033" y="4399623"/>
            <a:ext cx="4551332" cy="461665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Erster Praxistag am </a:t>
            </a:r>
            <a:r>
              <a:rPr lang="de-DE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11.12. 2026 </a:t>
            </a:r>
          </a:p>
        </p:txBody>
      </p:sp>
    </p:spTree>
    <p:extLst>
      <p:ext uri="{BB962C8B-B14F-4D97-AF65-F5344CB8AC3E}">
        <p14:creationId xmlns:p14="http://schemas.microsoft.com/office/powerpoint/2010/main" val="104461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6672A-2C57-0702-2CA6-68ED0114B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93745F9C-2418-1CCD-1ED7-196A532217E1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D77A3D-6182-8089-B2F4-8C72225C4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5"/>
          <a:stretch>
            <a:fillRect/>
          </a:stretch>
        </p:blipFill>
        <p:spPr bwMode="auto">
          <a:xfrm>
            <a:off x="540001" y="1515429"/>
            <a:ext cx="7731124" cy="478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3D7F1712-58ED-A8C3-483F-9D9351221B56}"/>
              </a:ext>
            </a:extLst>
          </p:cNvPr>
          <p:cNvSpPr/>
          <p:nvPr/>
        </p:nvSpPr>
        <p:spPr>
          <a:xfrm>
            <a:off x="6997148" y="1646021"/>
            <a:ext cx="1273977" cy="2279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49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6448" y="2504423"/>
            <a:ext cx="7751101" cy="2072892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8145">
              <a:spcBef>
                <a:spcPts val="65"/>
              </a:spcBef>
            </a:pPr>
            <a:r>
              <a:rPr lang="de-DE" b="1" spc="-3" dirty="0">
                <a:latin typeface="Arial"/>
                <a:cs typeface="Arial"/>
              </a:rPr>
              <a:t>1. </a:t>
            </a:r>
            <a:r>
              <a:rPr b="1" spc="-3" dirty="0" err="1">
                <a:latin typeface="Arial"/>
                <a:cs typeface="Arial"/>
              </a:rPr>
              <a:t>Studienbegleitende</a:t>
            </a:r>
            <a:r>
              <a:rPr b="1" spc="-3" dirty="0">
                <a:latin typeface="Arial"/>
                <a:cs typeface="Arial"/>
              </a:rPr>
              <a:t> </a:t>
            </a:r>
            <a:r>
              <a:rPr b="1" spc="-3" dirty="0" err="1">
                <a:latin typeface="Arial"/>
                <a:cs typeface="Arial"/>
              </a:rPr>
              <a:t>Leistungen</a:t>
            </a:r>
            <a:r>
              <a:rPr lang="de-DE" b="1" spc="-3" dirty="0">
                <a:latin typeface="Arial"/>
                <a:cs typeface="Arial"/>
              </a:rPr>
              <a:t>				</a:t>
            </a:r>
            <a:r>
              <a:rPr b="1" dirty="0" err="1">
                <a:solidFill>
                  <a:srgbClr val="00B050"/>
                </a:solidFill>
                <a:latin typeface="Arial"/>
                <a:cs typeface="Arial"/>
              </a:rPr>
              <a:t>zählen</a:t>
            </a:r>
            <a:r>
              <a:rPr b="1" dirty="0">
                <a:solidFill>
                  <a:srgbClr val="00B050"/>
                </a:solidFill>
                <a:latin typeface="Arial"/>
                <a:cs typeface="Arial"/>
              </a:rPr>
              <a:t> 60%</a:t>
            </a:r>
          </a:p>
          <a:p>
            <a:pPr marL="8145">
              <a:spcBef>
                <a:spcPts val="975"/>
              </a:spcBef>
            </a:pPr>
            <a:endParaRPr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8145">
              <a:spcBef>
                <a:spcPts val="975"/>
              </a:spcBef>
            </a:pPr>
            <a:r>
              <a:rPr lang="de-DE" b="1" spc="-3" dirty="0">
                <a:latin typeface="Arial"/>
                <a:cs typeface="Arial"/>
              </a:rPr>
              <a:t>2. </a:t>
            </a:r>
            <a:r>
              <a:rPr b="1" spc="-3" dirty="0" err="1">
                <a:latin typeface="Arial"/>
                <a:cs typeface="Arial"/>
              </a:rPr>
              <a:t>Mündliche</a:t>
            </a:r>
            <a:r>
              <a:rPr b="1" spc="-3" dirty="0">
                <a:latin typeface="Arial"/>
                <a:cs typeface="Arial"/>
              </a:rPr>
              <a:t> </a:t>
            </a:r>
            <a:r>
              <a:rPr b="1" spc="-3" dirty="0" err="1">
                <a:latin typeface="Arial"/>
                <a:cs typeface="Arial"/>
              </a:rPr>
              <a:t>Bachelorprüfun</a:t>
            </a:r>
            <a:r>
              <a:rPr lang="de-DE" b="1" spc="-3" dirty="0" err="1">
                <a:latin typeface="Arial"/>
                <a:cs typeface="Arial"/>
              </a:rPr>
              <a:t>g</a:t>
            </a:r>
            <a:r>
              <a:rPr lang="de-DE" b="1" spc="-3" dirty="0">
                <a:latin typeface="Arial"/>
                <a:cs typeface="Arial"/>
              </a:rPr>
              <a:t> </a:t>
            </a:r>
            <a:r>
              <a:rPr lang="de-DE" spc="-3" dirty="0">
                <a:latin typeface="Arial"/>
                <a:cs typeface="Arial"/>
              </a:rPr>
              <a:t>(</a:t>
            </a:r>
            <a:r>
              <a:rPr dirty="0">
                <a:latin typeface="Arial"/>
                <a:cs typeface="Arial"/>
              </a:rPr>
              <a:t>3</a:t>
            </a:r>
            <a:r>
              <a:rPr spc="-3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LP</a:t>
            </a:r>
            <a:r>
              <a:rPr lang="de-DE" dirty="0">
                <a:latin typeface="Arial"/>
                <a:cs typeface="Arial"/>
              </a:rPr>
              <a:t>) 			</a:t>
            </a:r>
            <a:r>
              <a:rPr b="1" dirty="0" err="1">
                <a:solidFill>
                  <a:srgbClr val="00B050"/>
                </a:solidFill>
                <a:latin typeface="Arial"/>
                <a:cs typeface="Arial"/>
              </a:rPr>
              <a:t>zählt</a:t>
            </a:r>
            <a:r>
              <a:rPr b="1" spc="-7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B050"/>
                </a:solidFill>
                <a:latin typeface="Arial"/>
                <a:cs typeface="Arial"/>
              </a:rPr>
              <a:t>15%</a:t>
            </a:r>
            <a:endParaRPr lang="de-DE"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8145">
              <a:lnSpc>
                <a:spcPts val="1270"/>
              </a:lnSpc>
              <a:spcBef>
                <a:spcPts val="1026"/>
              </a:spcBef>
            </a:pPr>
            <a:endParaRPr lang="de-VI" b="1" dirty="0">
              <a:solidFill>
                <a:srgbClr val="00B050"/>
              </a:solidFill>
              <a:latin typeface="Arial"/>
              <a:cs typeface="Arial"/>
            </a:endParaRPr>
          </a:p>
          <a:p>
            <a:pPr marL="8145">
              <a:spcBef>
                <a:spcPts val="975"/>
              </a:spcBef>
            </a:pPr>
            <a:r>
              <a:rPr lang="de-DE" b="1" spc="-3" dirty="0">
                <a:latin typeface="Arial"/>
                <a:cs typeface="Arial"/>
              </a:rPr>
              <a:t>3. Bachelorarbeit </a:t>
            </a:r>
            <a:r>
              <a:rPr lang="de-DE" spc="-3" dirty="0">
                <a:latin typeface="Arial"/>
                <a:cs typeface="Arial"/>
              </a:rPr>
              <a:t>(</a:t>
            </a:r>
            <a:r>
              <a:rPr lang="de-DE" dirty="0">
                <a:latin typeface="Arial"/>
                <a:cs typeface="Arial"/>
              </a:rPr>
              <a:t>12</a:t>
            </a:r>
            <a:r>
              <a:rPr lang="de-DE" spc="-3" dirty="0">
                <a:latin typeface="Arial"/>
                <a:cs typeface="Arial"/>
              </a:rPr>
              <a:t> </a:t>
            </a:r>
            <a:r>
              <a:rPr lang="de-DE" dirty="0">
                <a:latin typeface="Arial"/>
                <a:cs typeface="Arial"/>
              </a:rPr>
              <a:t>LP + 3 LP)				</a:t>
            </a:r>
            <a:r>
              <a:rPr lang="de-DE" b="1" dirty="0">
                <a:solidFill>
                  <a:srgbClr val="00B050"/>
                </a:solidFill>
                <a:latin typeface="Arial"/>
                <a:cs typeface="Arial"/>
              </a:rPr>
              <a:t>zählt</a:t>
            </a:r>
            <a:r>
              <a:rPr lang="de-DE" b="1" spc="-7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de-DE" b="1" dirty="0">
                <a:solidFill>
                  <a:srgbClr val="00B050"/>
                </a:solidFill>
                <a:latin typeface="Arial"/>
                <a:cs typeface="Arial"/>
              </a:rPr>
              <a:t>25% 	</a:t>
            </a:r>
            <a:r>
              <a:rPr lang="de-DE" sz="1400" spc="-3" dirty="0">
                <a:latin typeface="Arial"/>
                <a:cs typeface="Arial"/>
              </a:rPr>
              <a:t>(wissenschaftliches Projektmanagement)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344935" y="6928235"/>
            <a:ext cx="14287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VI"/>
            </a:defPPr>
            <a:lvl1pPr marL="0" algn="l" defTabSz="685800" rtl="0" eaLnBrk="1" latinLnBrk="0" hangingPunct="1">
              <a:defRPr sz="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spcBef>
                <a:spcPts val="19"/>
              </a:spcBef>
            </a:pPr>
            <a:r>
              <a:rPr lang="en-VI"/>
              <a:t>|</a:t>
            </a:r>
            <a:r>
              <a:rPr lang="en-VI" spc="120"/>
              <a:t> </a:t>
            </a:r>
            <a:fld id="{81D60167-4931-47E6-BA6A-407CBD079E47}" type="slidenum">
              <a:rPr smtClean="0"/>
              <a:pPr marL="9525">
                <a:spcBef>
                  <a:spcPts val="19"/>
                </a:spcBef>
              </a:pPr>
              <a:t>16</a:t>
            </a:fld>
            <a:endParaRPr dirty="0"/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C1446781-0347-9945-5FCF-89F39DE7FD20}"/>
              </a:ext>
            </a:extLst>
          </p:cNvPr>
          <p:cNvSpPr txBox="1"/>
          <p:nvPr/>
        </p:nvSpPr>
        <p:spPr>
          <a:xfrm>
            <a:off x="766732" y="209543"/>
            <a:ext cx="7610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Bachelorarbeit und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Bachelorpüfung</a:t>
            </a:r>
            <a:endParaRPr lang="de-DE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344935" y="6928235"/>
            <a:ext cx="14287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VI"/>
            </a:defPPr>
            <a:lvl1pPr marL="0" algn="l" defTabSz="685800" rtl="0" eaLnBrk="1" latinLnBrk="0" hangingPunct="1">
              <a:defRPr sz="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spcBef>
                <a:spcPts val="19"/>
              </a:spcBef>
            </a:pPr>
            <a:r>
              <a:rPr lang="en-VI"/>
              <a:t>|</a:t>
            </a:r>
            <a:r>
              <a:rPr lang="en-VI" spc="120"/>
              <a:t> </a:t>
            </a:r>
            <a:fld id="{81D60167-4931-47E6-BA6A-407CBD079E47}" type="slidenum">
              <a:rPr smtClean="0"/>
              <a:pPr marL="9525">
                <a:spcBef>
                  <a:spcPts val="19"/>
                </a:spcBef>
              </a:pPr>
              <a:t>17</a:t>
            </a:fld>
            <a:endParaRPr dirty="0"/>
          </a:p>
        </p:txBody>
      </p:sp>
      <p:sp>
        <p:nvSpPr>
          <p:cNvPr id="2" name="Textfeld 10">
            <a:extLst>
              <a:ext uri="{FF2B5EF4-FFF2-40B4-BE49-F238E27FC236}">
                <a16:creationId xmlns:a16="http://schemas.microsoft.com/office/drawing/2014/main" id="{0899E422-3A93-9AC2-B1F4-A0EBFAD14F25}"/>
              </a:ext>
            </a:extLst>
          </p:cNvPr>
          <p:cNvSpPr txBox="1"/>
          <p:nvPr/>
        </p:nvSpPr>
        <p:spPr>
          <a:xfrm>
            <a:off x="1745027" y="219482"/>
            <a:ext cx="5653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Mündliche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Bachelorpüfung</a:t>
            </a:r>
            <a:endParaRPr lang="de-DE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FD4616E-E4E0-783C-00E9-C66C23296FBC}"/>
              </a:ext>
            </a:extLst>
          </p:cNvPr>
          <p:cNvSpPr txBox="1">
            <a:spLocks/>
          </p:cNvSpPr>
          <p:nvPr/>
        </p:nvSpPr>
        <p:spPr>
          <a:xfrm>
            <a:off x="0" y="1260337"/>
            <a:ext cx="8975035" cy="53512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89940" indent="-285750">
              <a:lnSpc>
                <a:spcPct val="100000"/>
              </a:lnSpc>
              <a:spcBef>
                <a:spcPts val="100"/>
              </a:spcBef>
            </a:pPr>
            <a:r>
              <a:rPr lang="de-DE" sz="1800" spc="-5" dirty="0">
                <a:latin typeface="Arial" panose="020B0604020202020204" pitchFamily="34" charset="0"/>
                <a:cs typeface="Arial" panose="020B0604020202020204" pitchFamily="34" charset="0"/>
              </a:rPr>
              <a:t>Findet </a:t>
            </a:r>
            <a:r>
              <a:rPr lang="de-DE" sz="1800" b="1" spc="-5" dirty="0">
                <a:latin typeface="Arial" panose="020B0604020202020204" pitchFamily="34" charset="0"/>
                <a:cs typeface="Arial" panose="020B0604020202020204" pitchFamily="34" charset="0"/>
              </a:rPr>
              <a:t>jeweils</a:t>
            </a:r>
            <a:r>
              <a:rPr lang="de-DE" sz="18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in den </a:t>
            </a:r>
            <a:r>
              <a:rPr lang="de-DE" sz="1800" spc="-5" dirty="0">
                <a:latin typeface="Arial" panose="020B0604020202020204" pitchFamily="34" charset="0"/>
                <a:cs typeface="Arial" panose="020B0604020202020204" pitchFamily="34" charset="0"/>
              </a:rPr>
              <a:t>ersten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1800" spc="-10" dirty="0">
                <a:latin typeface="Arial" panose="020B0604020202020204" pitchFamily="34" charset="0"/>
                <a:cs typeface="Arial" panose="020B0604020202020204" pitchFamily="34" charset="0"/>
              </a:rPr>
              <a:t>Wochen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800" spc="-10" dirty="0">
                <a:latin typeface="Arial" panose="020B0604020202020204" pitchFamily="34" charset="0"/>
                <a:cs typeface="Arial" panose="020B0604020202020204" pitchFamily="34" charset="0"/>
              </a:rPr>
              <a:t>Vorlesungszeit</a:t>
            </a:r>
            <a:r>
              <a:rPr lang="de-DE" sz="18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spc="-5" dirty="0">
                <a:latin typeface="Arial" panose="020B0604020202020204" pitchFamily="34" charset="0"/>
                <a:cs typeface="Arial" panose="020B0604020202020204" pitchFamily="34" charset="0"/>
              </a:rPr>
              <a:t>statt</a:t>
            </a:r>
          </a:p>
          <a:p>
            <a:pPr marL="504190">
              <a:spcBef>
                <a:spcPts val="100"/>
              </a:spcBef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89940" indent="-285750">
              <a:spcBef>
                <a:spcPts val="100"/>
              </a:spcBef>
            </a:pP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Die </a:t>
            </a:r>
            <a:r>
              <a:rPr lang="de-DE" sz="1800" b="1" dirty="0">
                <a:solidFill>
                  <a:srgbClr val="00B0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Anmeldung</a:t>
            </a: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erfolgt beim Prüfungsamt mit einem herunterladbaren Formular. </a:t>
            </a:r>
          </a:p>
          <a:p>
            <a:pPr marL="504190">
              <a:spcBef>
                <a:spcPts val="100"/>
              </a:spcBef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789940" indent="-285750">
              <a:spcBef>
                <a:spcPts val="100"/>
              </a:spcBef>
            </a:pP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Für eine Prüfung zu Anfang des SoSe muss die Anmeldung beim Prüfungsamt bis 20.1. erfolgen, für eine Prüfung zu Beginn des </a:t>
            </a:r>
            <a:r>
              <a:rPr lang="de-DE" sz="1800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WiSe</a:t>
            </a: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bis zum 15.7. eines jeden Jahres</a:t>
            </a:r>
          </a:p>
          <a:p>
            <a:pPr marL="221615" indent="0">
              <a:buNone/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1615" indent="0">
              <a:buNone/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1615" indent="0">
              <a:buNone/>
            </a:pPr>
            <a:r>
              <a:rPr lang="de-DE" sz="18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Voraussetzungen für die Durchführung </a:t>
            </a: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(nicht aber für die Anmeldung!): </a:t>
            </a:r>
          </a:p>
          <a:p>
            <a:pPr marL="221615" indent="0">
              <a:buNone/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64515" indent="-342900">
              <a:buAutoNum type="arabicPeriod"/>
            </a:pPr>
            <a:r>
              <a:rPr lang="de-DE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Der </a:t>
            </a:r>
            <a:r>
              <a:rPr lang="de-DE" sz="1600" b="1" i="1" dirty="0">
                <a:solidFill>
                  <a:srgbClr val="00B0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Antrag zur Zulassung zur Bachelorprüfung</a:t>
            </a:r>
            <a:r>
              <a:rPr lang="de-DE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(noch ein Formular!) wurde im Prüfungsamt bis zum 31.3 (Prüfung im SoSe) bzw. zum 30.9 (Prüfung im </a:t>
            </a:r>
            <a:r>
              <a:rPr lang="de-DE" sz="1600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WiSe</a:t>
            </a:r>
            <a:r>
              <a:rPr lang="de-DE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 abgegeben.</a:t>
            </a:r>
          </a:p>
          <a:p>
            <a:pPr marL="564515" indent="-342900">
              <a:buAutoNum type="arabicPeriod"/>
            </a:pPr>
            <a:endParaRPr lang="de-DE" sz="16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21615" indent="0">
              <a:buNone/>
            </a:pPr>
            <a:r>
              <a:rPr lang="de-DE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2. Zum Zeitpunkt der Prüfung sind alle nötigen Modul-Prüfungsleistungen, die für das erste bis fünfte Studiensemester vorgesehen sind, erfolgreich </a:t>
            </a:r>
            <a:r>
              <a:rPr lang="de-DE" sz="16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abgeschlossen</a:t>
            </a:r>
            <a:r>
              <a:rPr lang="de-DE" sz="16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de-DE" sz="16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(Ausgenommen sind die Lehrveranstaltungen im Bereich berufsfeldorientierte Kompetenzen).</a:t>
            </a:r>
          </a:p>
          <a:p>
            <a:pPr marL="789940" indent="-285750">
              <a:lnSpc>
                <a:spcPct val="100000"/>
              </a:lnSpc>
              <a:spcBef>
                <a:spcPts val="100"/>
              </a:spcBef>
            </a:pPr>
            <a:endParaRPr lang="de-DE" sz="1800" spc="-5" dirty="0"/>
          </a:p>
        </p:txBody>
      </p:sp>
    </p:spTree>
    <p:extLst>
      <p:ext uri="{BB962C8B-B14F-4D97-AF65-F5344CB8AC3E}">
        <p14:creationId xmlns:p14="http://schemas.microsoft.com/office/powerpoint/2010/main" val="26404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344935" y="6928235"/>
            <a:ext cx="14287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VI"/>
            </a:defPPr>
            <a:lvl1pPr marL="0" algn="l" defTabSz="685800" rtl="0" eaLnBrk="1" latinLnBrk="0" hangingPunct="1">
              <a:defRPr sz="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spcBef>
                <a:spcPts val="19"/>
              </a:spcBef>
            </a:pPr>
            <a:r>
              <a:rPr lang="en-VI"/>
              <a:t>|</a:t>
            </a:r>
            <a:r>
              <a:rPr lang="en-VI" spc="120"/>
              <a:t> </a:t>
            </a:r>
            <a:fld id="{81D60167-4931-47E6-BA6A-407CBD079E47}" type="slidenum">
              <a:rPr smtClean="0"/>
              <a:pPr marL="9525">
                <a:spcBef>
                  <a:spcPts val="19"/>
                </a:spcBef>
              </a:pPr>
              <a:t>18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07504" y="1743468"/>
            <a:ext cx="8328991" cy="4551007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marL="506609" indent="-183259">
              <a:lnSpc>
                <a:spcPct val="100000"/>
              </a:lnSpc>
              <a:spcBef>
                <a:spcPts val="65"/>
              </a:spcBef>
            </a:pPr>
            <a:endParaRPr lang="de-DE" sz="1800" spc="-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5205">
              <a:lnSpc>
                <a:spcPct val="100000"/>
              </a:lnSpc>
              <a:spcBef>
                <a:spcPts val="10"/>
              </a:spcBef>
            </a:pP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Prüfung dauert eine Stunde mit 3 Prüfer</a:t>
            </a: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Jeder Prüfling macht den exakten Termin mit seinen Prüfern selbst aus. Es wird dringend empfohlen, die Webpage </a:t>
            </a:r>
            <a:r>
              <a:rPr lang="de-DE" sz="1800" b="1" i="1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www.doodle.com</a:t>
            </a: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zu verwenden.</a:t>
            </a:r>
            <a:r>
              <a:rPr lang="de-VI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endParaRPr lang="de-VI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r>
              <a:rPr lang="de-DE" sz="1800" spc="-3" dirty="0">
                <a:latin typeface="Arial" panose="020B0604020202020204" pitchFamily="34" charset="0"/>
                <a:cs typeface="Arial" panose="020B0604020202020204" pitchFamily="34" charset="0"/>
              </a:rPr>
              <a:t>Prüfer*innen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werden </a:t>
            </a:r>
            <a:r>
              <a:rPr lang="de-DE" sz="1800" spc="-3" dirty="0">
                <a:latin typeface="Arial" panose="020B0604020202020204" pitchFamily="34" charset="0"/>
                <a:cs typeface="Arial" panose="020B0604020202020204" pitchFamily="34" charset="0"/>
              </a:rPr>
              <a:t>zugelost, Bekanntgabe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im </a:t>
            </a:r>
            <a:r>
              <a:rPr lang="de-DE" sz="1800" spc="-3" dirty="0">
                <a:latin typeface="Arial" panose="020B0604020202020204" pitchFamily="34" charset="0"/>
                <a:cs typeface="Arial" panose="020B0604020202020204" pitchFamily="34" charset="0"/>
              </a:rPr>
              <a:t>Februar </a:t>
            </a:r>
            <a:r>
              <a:rPr lang="de-DE" sz="1800" spc="-16" dirty="0">
                <a:latin typeface="Arial" panose="020B0604020202020204" pitchFamily="34" charset="0"/>
                <a:cs typeface="Arial" panose="020B0604020202020204" pitchFamily="34" charset="0"/>
              </a:rPr>
              <a:t>bzw.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Juli (</a:t>
            </a:r>
            <a:r>
              <a:rPr lang="de-DE" sz="1800" spc="-3" dirty="0">
                <a:latin typeface="Arial" panose="020B0604020202020204" pitchFamily="34" charset="0"/>
                <a:cs typeface="Arial" panose="020B0604020202020204" pitchFamily="34" charset="0"/>
              </a:rPr>
              <a:t>dürfen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nicht </a:t>
            </a:r>
            <a:r>
              <a:rPr lang="de-DE" sz="1800" spc="-3" dirty="0">
                <a:latin typeface="Arial" panose="020B0604020202020204" pitchFamily="34" charset="0"/>
                <a:cs typeface="Arial" panose="020B0604020202020204" pitchFamily="34" charset="0"/>
              </a:rPr>
              <a:t>Prüfer*innen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der Bachelorarbeit</a:t>
            </a:r>
            <a:r>
              <a:rPr lang="de-DE" sz="1800" spc="-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sein). </a:t>
            </a: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Kann einmal wiederholt werden</a:t>
            </a: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98464" indent="-183259">
              <a:spcBef>
                <a:spcPts val="16"/>
              </a:spcBef>
            </a:pPr>
            <a:r>
              <a:rPr sz="1800" spc="-3" dirty="0" err="1">
                <a:latin typeface="Arial" panose="020B0604020202020204" pitchFamily="34" charset="0"/>
                <a:cs typeface="Arial" panose="020B0604020202020204" pitchFamily="34" charset="0"/>
              </a:rPr>
              <a:t>Rücktritt</a:t>
            </a:r>
            <a:r>
              <a:rPr sz="1800" spc="-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bis zu 3 </a:t>
            </a:r>
            <a:r>
              <a:rPr sz="1800" spc="-26" dirty="0">
                <a:latin typeface="Arial" panose="020B0604020202020204" pitchFamily="34" charset="0"/>
                <a:cs typeface="Arial" panose="020B0604020202020204" pitchFamily="34" charset="0"/>
              </a:rPr>
              <a:t>Tagen </a:t>
            </a:r>
            <a:r>
              <a:rPr sz="1800" dirty="0">
                <a:latin typeface="Arial" panose="020B0604020202020204" pitchFamily="34" charset="0"/>
                <a:cs typeface="Arial" panose="020B0604020202020204" pitchFamily="34" charset="0"/>
              </a:rPr>
              <a:t>vor der</a:t>
            </a:r>
            <a:r>
              <a:rPr sz="1800" spc="-2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spc="-3" dirty="0" err="1">
                <a:latin typeface="Arial" panose="020B0604020202020204" pitchFamily="34" charset="0"/>
                <a:cs typeface="Arial" panose="020B0604020202020204" pitchFamily="34" charset="0"/>
              </a:rPr>
              <a:t>Prüfung</a:t>
            </a:r>
            <a:endParaRPr lang="de-DE" sz="1800" spc="-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48AEDF83-D9AB-A15C-83BA-E1F0D578B32A}"/>
              </a:ext>
            </a:extLst>
          </p:cNvPr>
          <p:cNvSpPr txBox="1"/>
          <p:nvPr/>
        </p:nvSpPr>
        <p:spPr>
          <a:xfrm>
            <a:off x="1745027" y="219482"/>
            <a:ext cx="5653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Mündliche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Bachelorpüfung</a:t>
            </a:r>
            <a:endParaRPr lang="de-DE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280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9344935" y="6928235"/>
            <a:ext cx="14287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VI"/>
            </a:defPPr>
            <a:lvl1pPr marL="0" algn="l" defTabSz="685800" rtl="0" eaLnBrk="1" latinLnBrk="0" hangingPunct="1">
              <a:defRPr sz="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spcBef>
                <a:spcPts val="19"/>
              </a:spcBef>
            </a:pPr>
            <a:r>
              <a:rPr lang="en-VI"/>
              <a:t>|</a:t>
            </a:r>
            <a:r>
              <a:rPr lang="en-VI" spc="120"/>
              <a:t> </a:t>
            </a:r>
            <a:fld id="{81D60167-4931-47E6-BA6A-407CBD079E47}" type="slidenum">
              <a:rPr smtClean="0"/>
              <a:pPr marL="9525">
                <a:spcBef>
                  <a:spcPts val="19"/>
                </a:spcBef>
              </a:pPr>
              <a:t>19</a:t>
            </a:fld>
            <a:endParaRPr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91EF561-FF71-58C2-3D6E-A1E3B2B11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70" y="159436"/>
            <a:ext cx="5868447" cy="653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5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9344935" y="6928235"/>
            <a:ext cx="142875" cy="923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VI"/>
            </a:defPPr>
            <a:lvl1pPr marL="0" algn="l" defTabSz="685800" rtl="0" eaLnBrk="1" latinLnBrk="0" hangingPunct="1">
              <a:defRPr sz="6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spcBef>
                <a:spcPts val="19"/>
              </a:spcBef>
            </a:pPr>
            <a:r>
              <a:rPr lang="en-VI"/>
              <a:t>|</a:t>
            </a:r>
            <a:r>
              <a:rPr lang="en-VI" spc="120"/>
              <a:t> </a:t>
            </a:r>
            <a:fld id="{81D60167-4931-47E6-BA6A-407CBD079E47}" type="slidenum">
              <a:rPr smtClean="0"/>
              <a:pPr marL="9525">
                <a:spcBef>
                  <a:spcPts val="19"/>
                </a:spcBef>
              </a:pPr>
              <a:t>20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48478" y="2146991"/>
            <a:ext cx="8806069" cy="4195974"/>
          </a:xfrm>
          <a:prstGeom prst="rect">
            <a:avLst/>
          </a:prstGeom>
        </p:spPr>
        <p:txBody>
          <a:bodyPr vert="horz" wrap="square" lIns="0" tIns="8145" rIns="0" bIns="0" rtlCol="0">
            <a:spAutoFit/>
          </a:bodyPr>
          <a:lstStyle/>
          <a:p>
            <a:pPr lvl="0"/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Beginnt am Tag nach der Bachelorprüfung und dauert maximal 9 Wochen</a:t>
            </a:r>
          </a:p>
          <a:p>
            <a:pPr marL="0" indent="0">
              <a:buNone/>
            </a:pPr>
            <a:endParaRPr lang="de-DE" sz="1800" u="sng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lvl="0"/>
            <a:r>
              <a:rPr lang="de-DE" sz="1800" b="1" u="sng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Beachten Sie:</a:t>
            </a:r>
            <a:r>
              <a:rPr lang="de-DE" sz="18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	Ein später Prüfungstermin verkürzt also die Ihnen für die 		Bachelorarbeit zur Verfügung stehende Zeit!  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Anmeldung zum gleichen Zeitpunkt (31.3. für Bearbeitung im SS bzw. 30.9. für Bearbeitung im </a:t>
            </a:r>
            <a:r>
              <a:rPr lang="de-DE" sz="1800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WiSe</a:t>
            </a:r>
            <a:r>
              <a:rPr lang="de-DE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 wie der Antrag auf Zulassung zur Bachelorprüfung mit einem </a:t>
            </a:r>
            <a:r>
              <a:rPr lang="de-DE" sz="18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gesonderten Formular</a:t>
            </a:r>
          </a:p>
          <a:p>
            <a:endParaRPr lang="de-DE" sz="1800" dirty="0">
              <a:solidFill>
                <a:srgbClr val="FF000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8145">
              <a:lnSpc>
                <a:spcPts val="1013"/>
              </a:lnSpc>
            </a:pPr>
            <a:r>
              <a:rPr lang="de-DE" sz="1800" dirty="0">
                <a:latin typeface="Arial"/>
                <a:cs typeface="Arial"/>
              </a:rPr>
              <a:t>Beide </a:t>
            </a:r>
            <a:r>
              <a:rPr lang="de-DE" sz="1800" spc="-3" dirty="0">
                <a:latin typeface="Arial"/>
                <a:cs typeface="Arial"/>
              </a:rPr>
              <a:t>Prüfer*innen benoten</a:t>
            </a:r>
            <a:r>
              <a:rPr lang="de-DE" sz="1800" spc="3" dirty="0">
                <a:latin typeface="Arial"/>
                <a:cs typeface="Arial"/>
              </a:rPr>
              <a:t> </a:t>
            </a:r>
            <a:r>
              <a:rPr lang="de-DE" sz="1800" spc="-3" dirty="0">
                <a:latin typeface="Arial"/>
                <a:cs typeface="Arial"/>
              </a:rPr>
              <a:t>gleichberechtigt</a:t>
            </a:r>
          </a:p>
          <a:p>
            <a:pPr marL="8145">
              <a:lnSpc>
                <a:spcPts val="1013"/>
              </a:lnSpc>
            </a:pPr>
            <a:endParaRPr lang="de-DE" sz="1800" spc="-3" dirty="0">
              <a:latin typeface="Arial"/>
              <a:cs typeface="Arial"/>
            </a:endParaRPr>
          </a:p>
          <a:p>
            <a:pPr marL="8145">
              <a:lnSpc>
                <a:spcPts val="1013"/>
              </a:lnSpc>
            </a:pPr>
            <a:r>
              <a:rPr lang="de-DE" sz="1800" dirty="0">
                <a:latin typeface="Arial"/>
                <a:cs typeface="Arial"/>
              </a:rPr>
              <a:t>Kann einmal wiederholt werden</a:t>
            </a:r>
          </a:p>
          <a:p>
            <a:pPr marL="8145">
              <a:lnSpc>
                <a:spcPts val="1013"/>
              </a:lnSpc>
            </a:pPr>
            <a:endParaRPr lang="de-DE" sz="1800" dirty="0">
              <a:latin typeface="Arial"/>
              <a:cs typeface="Arial"/>
            </a:endParaRPr>
          </a:p>
          <a:p>
            <a:pPr marL="8145">
              <a:lnSpc>
                <a:spcPts val="1013"/>
              </a:lnSpc>
            </a:pPr>
            <a:r>
              <a:rPr lang="de-DE" sz="1800" dirty="0">
                <a:latin typeface="Arial"/>
                <a:cs typeface="Arial"/>
              </a:rPr>
              <a:t>Rücktritt innerhalb der ersten 4 Wochen</a:t>
            </a:r>
          </a:p>
        </p:txBody>
      </p:sp>
      <p:sp>
        <p:nvSpPr>
          <p:cNvPr id="2" name="Textfeld 10">
            <a:extLst>
              <a:ext uri="{FF2B5EF4-FFF2-40B4-BE49-F238E27FC236}">
                <a16:creationId xmlns:a16="http://schemas.microsoft.com/office/drawing/2014/main" id="{D4894D43-3676-6957-3F60-3DFFD40CB328}"/>
              </a:ext>
            </a:extLst>
          </p:cNvPr>
          <p:cNvSpPr txBox="1"/>
          <p:nvPr/>
        </p:nvSpPr>
        <p:spPr>
          <a:xfrm>
            <a:off x="2934883" y="298995"/>
            <a:ext cx="327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Bachelorarbeit</a:t>
            </a:r>
            <a:endParaRPr lang="de-DE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79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328737" y="3473970"/>
            <a:ext cx="1614488" cy="5429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943225" y="3473970"/>
            <a:ext cx="1614488" cy="5429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4572000" y="3473970"/>
            <a:ext cx="1614488" cy="5429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6186487" y="3473970"/>
            <a:ext cx="1614488" cy="5429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785939" y="354659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3371851" y="354659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SoSe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5114926" y="3546599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6700839" y="3546599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SoSe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Pfeil nach unten 29"/>
          <p:cNvSpPr/>
          <p:nvPr/>
        </p:nvSpPr>
        <p:spPr>
          <a:xfrm rot="10800000" flipV="1">
            <a:off x="2660060" y="2911411"/>
            <a:ext cx="300038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Pfeil nach unten 30"/>
          <p:cNvSpPr/>
          <p:nvPr/>
        </p:nvSpPr>
        <p:spPr>
          <a:xfrm rot="10800000" flipV="1">
            <a:off x="4312103" y="2905881"/>
            <a:ext cx="300038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 rot="3210380">
            <a:off x="2151751" y="2384585"/>
            <a:ext cx="8579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>
                <a:latin typeface="Arial" panose="020B0604020202020204" pitchFamily="34" charset="0"/>
                <a:cs typeface="Arial" panose="020B0604020202020204" pitchFamily="34" charset="0"/>
              </a:rPr>
              <a:t>31. März</a:t>
            </a:r>
          </a:p>
        </p:txBody>
      </p:sp>
      <p:sp>
        <p:nvSpPr>
          <p:cNvPr id="33" name="Textfeld 32"/>
          <p:cNvSpPr txBox="1"/>
          <p:nvPr/>
        </p:nvSpPr>
        <p:spPr>
          <a:xfrm rot="2908352">
            <a:off x="3479831" y="2258684"/>
            <a:ext cx="13195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>
                <a:latin typeface="Arial" panose="020B0604020202020204" pitchFamily="34" charset="0"/>
                <a:cs typeface="Arial" panose="020B0604020202020204" pitchFamily="34" charset="0"/>
              </a:rPr>
              <a:t>30. September</a:t>
            </a:r>
            <a:endParaRPr lang="de-DE" sz="13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715410" y="1676409"/>
            <a:ext cx="12410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b="1" dirty="0">
                <a:latin typeface="Arial" panose="020B0604020202020204" pitchFamily="34" charset="0"/>
                <a:cs typeface="Arial" panose="020B0604020202020204" pitchFamily="34" charset="0"/>
              </a:rPr>
              <a:t>Anmeldung</a:t>
            </a:r>
          </a:p>
        </p:txBody>
      </p:sp>
      <p:sp>
        <p:nvSpPr>
          <p:cNvPr id="34" name="Pfeil nach unten 33"/>
          <p:cNvSpPr/>
          <p:nvPr/>
        </p:nvSpPr>
        <p:spPr>
          <a:xfrm rot="10800000" flipH="1">
            <a:off x="5805259" y="4112938"/>
            <a:ext cx="300038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Pfeil nach unten 34"/>
          <p:cNvSpPr/>
          <p:nvPr/>
        </p:nvSpPr>
        <p:spPr>
          <a:xfrm rot="10800000" flipH="1">
            <a:off x="3983258" y="4116004"/>
            <a:ext cx="300038" cy="5286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feld 36"/>
          <p:cNvSpPr txBox="1"/>
          <p:nvPr/>
        </p:nvSpPr>
        <p:spPr>
          <a:xfrm rot="3210380">
            <a:off x="5790098" y="4989123"/>
            <a:ext cx="8579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>
                <a:latin typeface="Arial" panose="020B0604020202020204" pitchFamily="34" charset="0"/>
                <a:cs typeface="Arial" panose="020B0604020202020204" pitchFamily="34" charset="0"/>
              </a:rPr>
              <a:t>31. März</a:t>
            </a:r>
          </a:p>
        </p:txBody>
      </p:sp>
      <p:sp>
        <p:nvSpPr>
          <p:cNvPr id="38" name="Textfeld 37"/>
          <p:cNvSpPr txBox="1"/>
          <p:nvPr/>
        </p:nvSpPr>
        <p:spPr>
          <a:xfrm rot="3210380">
            <a:off x="3802328" y="5046374"/>
            <a:ext cx="131959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50" dirty="0">
                <a:latin typeface="Arial" panose="020B0604020202020204" pitchFamily="34" charset="0"/>
                <a:cs typeface="Arial" panose="020B0604020202020204" pitchFamily="34" charset="0"/>
              </a:rPr>
              <a:t>30. September</a:t>
            </a:r>
          </a:p>
        </p:txBody>
      </p:sp>
      <p:sp>
        <p:nvSpPr>
          <p:cNvPr id="40" name="Textfeld 39"/>
          <p:cNvSpPr txBox="1"/>
          <p:nvPr/>
        </p:nvSpPr>
        <p:spPr>
          <a:xfrm>
            <a:off x="2810078" y="4914446"/>
            <a:ext cx="8899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00" b="1" dirty="0">
                <a:latin typeface="Arial" panose="020B0604020202020204" pitchFamily="34" charset="0"/>
                <a:cs typeface="Arial" panose="020B0604020202020204" pitchFamily="34" charset="0"/>
              </a:rPr>
              <a:t>Abgabe</a:t>
            </a:r>
          </a:p>
        </p:txBody>
      </p:sp>
      <p:sp>
        <p:nvSpPr>
          <p:cNvPr id="3" name="Textfeld 10">
            <a:extLst>
              <a:ext uri="{FF2B5EF4-FFF2-40B4-BE49-F238E27FC236}">
                <a16:creationId xmlns:a16="http://schemas.microsoft.com/office/drawing/2014/main" id="{F985F1FD-B326-9BF2-2053-C5524DDA0434}"/>
              </a:ext>
            </a:extLst>
          </p:cNvPr>
          <p:cNvSpPr txBox="1"/>
          <p:nvPr/>
        </p:nvSpPr>
        <p:spPr>
          <a:xfrm>
            <a:off x="2934883" y="298995"/>
            <a:ext cx="327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Bachelorarbeit</a:t>
            </a:r>
            <a:endParaRPr lang="de-DE" sz="32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63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feld 19">
            <a:extLst>
              <a:ext uri="{FF2B5EF4-FFF2-40B4-BE49-F238E27FC236}">
                <a16:creationId xmlns:a16="http://schemas.microsoft.com/office/drawing/2014/main" id="{66E7F6A1-B934-A849-ABFF-A071E16E1D51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Studienverlaufsplan</a:t>
            </a:r>
            <a:r>
              <a:rPr lang="de-DE" sz="20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(= empfohlener Studienverlauf)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4E04C76-D9BE-AF44-8269-3556D5FCE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" y="831833"/>
            <a:ext cx="8219975" cy="581662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A6B2342-99D1-D84F-952C-567111348B1C}"/>
              </a:ext>
            </a:extLst>
          </p:cNvPr>
          <p:cNvSpPr/>
          <p:nvPr/>
        </p:nvSpPr>
        <p:spPr>
          <a:xfrm>
            <a:off x="556260" y="5890260"/>
            <a:ext cx="2956560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FF4FB-DCC3-FE45-ABD3-8FF75A28F696}"/>
              </a:ext>
            </a:extLst>
          </p:cNvPr>
          <p:cNvSpPr/>
          <p:nvPr/>
        </p:nvSpPr>
        <p:spPr>
          <a:xfrm>
            <a:off x="556260" y="4819552"/>
            <a:ext cx="1482211" cy="1070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1F5D6F-79DF-7942-A3F4-5905DC51BC91}"/>
              </a:ext>
            </a:extLst>
          </p:cNvPr>
          <p:cNvSpPr/>
          <p:nvPr/>
        </p:nvSpPr>
        <p:spPr>
          <a:xfrm>
            <a:off x="2030609" y="4292715"/>
            <a:ext cx="1482211" cy="1070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7DF7FA-7E77-BB4D-BC3E-35CC83F4821B}"/>
              </a:ext>
            </a:extLst>
          </p:cNvPr>
          <p:cNvSpPr/>
          <p:nvPr/>
        </p:nvSpPr>
        <p:spPr>
          <a:xfrm>
            <a:off x="2030608" y="3222007"/>
            <a:ext cx="1482211" cy="1070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8CEAC8-69D5-344C-BD37-9FE128A383E2}"/>
              </a:ext>
            </a:extLst>
          </p:cNvPr>
          <p:cNvSpPr/>
          <p:nvPr/>
        </p:nvSpPr>
        <p:spPr>
          <a:xfrm>
            <a:off x="556260" y="2151299"/>
            <a:ext cx="1482211" cy="1070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feld 26">
            <a:extLst>
              <a:ext uri="{FF2B5EF4-FFF2-40B4-BE49-F238E27FC236}">
                <a16:creationId xmlns:a16="http://schemas.microsoft.com/office/drawing/2014/main" id="{834AED67-1A75-D74D-A74F-A125F25218D2}"/>
              </a:ext>
            </a:extLst>
          </p:cNvPr>
          <p:cNvSpPr txBox="1"/>
          <p:nvPr/>
        </p:nvSpPr>
        <p:spPr>
          <a:xfrm>
            <a:off x="348342" y="1088100"/>
            <a:ext cx="4806124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Module die bis Ende 3. Semester </a:t>
            </a:r>
            <a:b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abgeschlossen sein müssen</a:t>
            </a:r>
          </a:p>
        </p:txBody>
      </p:sp>
      <p:sp>
        <p:nvSpPr>
          <p:cNvPr id="16" name="Textfeld 26">
            <a:extLst>
              <a:ext uri="{FF2B5EF4-FFF2-40B4-BE49-F238E27FC236}">
                <a16:creationId xmlns:a16="http://schemas.microsoft.com/office/drawing/2014/main" id="{010D6418-F48F-574E-A01A-FD467AD39A12}"/>
              </a:ext>
            </a:extLst>
          </p:cNvPr>
          <p:cNvSpPr txBox="1"/>
          <p:nvPr/>
        </p:nvSpPr>
        <p:spPr>
          <a:xfrm>
            <a:off x="6109407" y="3877216"/>
            <a:ext cx="2902257" cy="830997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Ende Studium bis max. 9 Semester</a:t>
            </a:r>
          </a:p>
        </p:txBody>
      </p:sp>
    </p:spTree>
    <p:extLst>
      <p:ext uri="{BB962C8B-B14F-4D97-AF65-F5344CB8AC3E}">
        <p14:creationId xmlns:p14="http://schemas.microsoft.com/office/powerpoint/2010/main" val="15572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5B907C7D-2837-4048-94BC-72DD2BAD2055}"/>
              </a:ext>
            </a:extLst>
          </p:cNvPr>
          <p:cNvSpPr/>
          <p:nvPr/>
        </p:nvSpPr>
        <p:spPr>
          <a:xfrm>
            <a:off x="546349" y="1246700"/>
            <a:ext cx="835635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de-DE" sz="1600" dirty="0">
              <a:latin typeface="Arial" charset="0"/>
              <a:cs typeface="Arial" charset="0"/>
            </a:endParaRPr>
          </a:p>
          <a:p>
            <a:pPr marL="284400" eaLnBrk="1" hangingPunct="1">
              <a:defRPr/>
            </a:pPr>
            <a:r>
              <a:rPr lang="de-DE" b="1" dirty="0">
                <a:solidFill>
                  <a:srgbClr val="FF0000"/>
                </a:solidFill>
                <a:latin typeface="Arial" charset="0"/>
                <a:cs typeface="Arial" charset="0"/>
              </a:rPr>
              <a:t>Die Anmeldung zu einer Lehrveranstaltung bedeutet nicht gleichzeitig die Anmeldung zu einer Prüfung!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highlight>
                  <a:srgbClr val="FFFF00"/>
                </a:highlight>
                <a:latin typeface="Arial" charset="0"/>
                <a:cs typeface="Arial" charset="0"/>
              </a:rPr>
              <a:t>Für jede </a:t>
            </a:r>
            <a:r>
              <a:rPr lang="de-DE" dirty="0" err="1">
                <a:highlight>
                  <a:srgbClr val="FFFF00"/>
                </a:highlight>
                <a:latin typeface="Arial" charset="0"/>
                <a:cs typeface="Arial" charset="0"/>
              </a:rPr>
              <a:t>Prüfungs</a:t>
            </a:r>
            <a:r>
              <a:rPr lang="de-DE" dirty="0">
                <a:highlight>
                  <a:srgbClr val="FFFF00"/>
                </a:highlight>
                <a:latin typeface="Arial" charset="0"/>
                <a:cs typeface="Arial" charset="0"/>
              </a:rPr>
              <a:t>/Studienleistung muss man sich in ALMA anmelden.</a:t>
            </a:r>
            <a:br>
              <a:rPr lang="de-DE" dirty="0">
                <a:highlight>
                  <a:srgbClr val="FFFF00"/>
                </a:highlight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Dies gilt auch für Prüfungsleistungen, die nicht in einer Präsenzprüfung, sondern über eine alternative Leistung (z.B. Hausarbeit, Take Home Exam, Berichte, Projekte, etc.) erbracht werden.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u="sng" dirty="0">
                <a:latin typeface="Arial" charset="0"/>
                <a:cs typeface="Arial" charset="0"/>
              </a:rPr>
              <a:t>Achtung</a:t>
            </a:r>
            <a:r>
              <a:rPr lang="de-DE" dirty="0">
                <a:latin typeface="Arial" charset="0"/>
                <a:cs typeface="Arial" charset="0"/>
              </a:rPr>
              <a:t>: Studierende können sich in ALMA nicht auf eine Prüfungsleistung anmelden, wenn diese nicht in ihrer Prüfungsordnung hinterlegt ist, d.h. Bachelorstudierende können sich nicht für Mastermodulprüfungen anmelden.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In diesem Fall wenden Sie sich an das Prüfungsamt (Frau Wenger).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u="sng" dirty="0">
                <a:latin typeface="Arial" charset="0"/>
                <a:cs typeface="Arial" charset="0"/>
              </a:rPr>
              <a:t>Wenn Sie nicht an einer Prüfung teilnehmen können, für die Sie sich angemeldet haben, müssen Sie sich beim Dozenten/bei der Dozentin und in ALMA rechtzeitig abmelden</a:t>
            </a:r>
            <a:r>
              <a:rPr lang="de-DE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.</a:t>
            </a:r>
            <a:endParaRPr lang="de-DE" u="sng" dirty="0">
              <a:latin typeface="Arial" charset="0"/>
              <a:cs typeface="Arial" charset="0"/>
            </a:endParaRPr>
          </a:p>
        </p:txBody>
      </p:sp>
      <p:sp>
        <p:nvSpPr>
          <p:cNvPr id="2" name="Textfeld 10">
            <a:extLst>
              <a:ext uri="{FF2B5EF4-FFF2-40B4-BE49-F238E27FC236}">
                <a16:creationId xmlns:a16="http://schemas.microsoft.com/office/drawing/2014/main" id="{E20741F8-BFCC-1385-C0C2-A4A75810C1E8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Klausuren und Prüfungen</a:t>
            </a:r>
            <a:endParaRPr lang="de-DE" sz="20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1007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C6B0D-7BC4-6D8D-E140-A55A976B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8523B03-ABB2-5641-F5C6-D7CC96292549}"/>
              </a:ext>
            </a:extLst>
          </p:cNvPr>
          <p:cNvSpPr/>
          <p:nvPr/>
        </p:nvSpPr>
        <p:spPr>
          <a:xfrm>
            <a:off x="447345" y="671934"/>
            <a:ext cx="83563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de-DE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Für </a:t>
            </a:r>
            <a:r>
              <a:rPr lang="de-DE" u="sng" dirty="0">
                <a:latin typeface="Arial" charset="0"/>
                <a:cs typeface="Arial" charset="0"/>
              </a:rPr>
              <a:t>Prüfungen der Lehreinheit Geowissenschaften</a:t>
            </a:r>
            <a:r>
              <a:rPr lang="de-DE" dirty="0">
                <a:latin typeface="Arial" charset="0"/>
                <a:cs typeface="Arial" charset="0"/>
              </a:rPr>
              <a:t> gibt es immer 2 Termine: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Termin 1: in den Prüfungswochen (letzte Woche der Vorlesungszeit und erste Woche der vorlesungsfreien Zeit)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Termin 2: zu Beginn des darauf folgenden Semesters (in den ersten beiden Vorlesungswochen)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2" name="Textfeld 10">
            <a:extLst>
              <a:ext uri="{FF2B5EF4-FFF2-40B4-BE49-F238E27FC236}">
                <a16:creationId xmlns:a16="http://schemas.microsoft.com/office/drawing/2014/main" id="{8F80C79B-5A3C-4DD1-74A5-0587AD69DD14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Klausuren und Prüfungen</a:t>
            </a:r>
            <a:endParaRPr lang="de-DE" sz="20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hteck 1">
            <a:extLst>
              <a:ext uri="{FF2B5EF4-FFF2-40B4-BE49-F238E27FC236}">
                <a16:creationId xmlns:a16="http://schemas.microsoft.com/office/drawing/2014/main" id="{09B95263-C06A-5813-171F-E10280042332}"/>
              </a:ext>
            </a:extLst>
          </p:cNvPr>
          <p:cNvSpPr/>
          <p:nvPr/>
        </p:nvSpPr>
        <p:spPr>
          <a:xfrm>
            <a:off x="256359" y="4342399"/>
            <a:ext cx="2152650" cy="7239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hteck 21">
            <a:extLst>
              <a:ext uri="{FF2B5EF4-FFF2-40B4-BE49-F238E27FC236}">
                <a16:creationId xmlns:a16="http://schemas.microsoft.com/office/drawing/2014/main" id="{3EBF3A41-D316-43F6-5DD7-B00934D53BEB}"/>
              </a:ext>
            </a:extLst>
          </p:cNvPr>
          <p:cNvSpPr/>
          <p:nvPr/>
        </p:nvSpPr>
        <p:spPr>
          <a:xfrm>
            <a:off x="2409009" y="4342399"/>
            <a:ext cx="2152650" cy="7239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hteck 23">
            <a:extLst>
              <a:ext uri="{FF2B5EF4-FFF2-40B4-BE49-F238E27FC236}">
                <a16:creationId xmlns:a16="http://schemas.microsoft.com/office/drawing/2014/main" id="{2A0EED5F-B93D-13F9-E43D-BC4CA3DA0D7F}"/>
              </a:ext>
            </a:extLst>
          </p:cNvPr>
          <p:cNvSpPr/>
          <p:nvPr/>
        </p:nvSpPr>
        <p:spPr>
          <a:xfrm>
            <a:off x="4580709" y="4342399"/>
            <a:ext cx="2152650" cy="7239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hteck 24">
            <a:extLst>
              <a:ext uri="{FF2B5EF4-FFF2-40B4-BE49-F238E27FC236}">
                <a16:creationId xmlns:a16="http://schemas.microsoft.com/office/drawing/2014/main" id="{0A2EF257-C8BF-BDC0-9948-338B535B9A54}"/>
              </a:ext>
            </a:extLst>
          </p:cNvPr>
          <p:cNvSpPr/>
          <p:nvPr/>
        </p:nvSpPr>
        <p:spPr>
          <a:xfrm>
            <a:off x="6733359" y="4342399"/>
            <a:ext cx="2152650" cy="7239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25">
            <a:extLst>
              <a:ext uri="{FF2B5EF4-FFF2-40B4-BE49-F238E27FC236}">
                <a16:creationId xmlns:a16="http://schemas.microsoft.com/office/drawing/2014/main" id="{6E8C9626-B50A-7F25-F0C1-C6E833C1E733}"/>
              </a:ext>
            </a:extLst>
          </p:cNvPr>
          <p:cNvSpPr txBox="1"/>
          <p:nvPr/>
        </p:nvSpPr>
        <p:spPr>
          <a:xfrm>
            <a:off x="865959" y="4439236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WiSe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26">
            <a:extLst>
              <a:ext uri="{FF2B5EF4-FFF2-40B4-BE49-F238E27FC236}">
                <a16:creationId xmlns:a16="http://schemas.microsoft.com/office/drawing/2014/main" id="{5F01CCE8-FB1C-1C20-5FB8-184BE7CC3765}"/>
              </a:ext>
            </a:extLst>
          </p:cNvPr>
          <p:cNvSpPr txBox="1"/>
          <p:nvPr/>
        </p:nvSpPr>
        <p:spPr>
          <a:xfrm>
            <a:off x="2980509" y="4439236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SoSe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27">
            <a:extLst>
              <a:ext uri="{FF2B5EF4-FFF2-40B4-BE49-F238E27FC236}">
                <a16:creationId xmlns:a16="http://schemas.microsoft.com/office/drawing/2014/main" id="{7DE29A30-0CC5-44CE-35BE-020CFD15624C}"/>
              </a:ext>
            </a:extLst>
          </p:cNvPr>
          <p:cNvSpPr txBox="1"/>
          <p:nvPr/>
        </p:nvSpPr>
        <p:spPr>
          <a:xfrm>
            <a:off x="5304609" y="4439236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WiSe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28">
            <a:extLst>
              <a:ext uri="{FF2B5EF4-FFF2-40B4-BE49-F238E27FC236}">
                <a16:creationId xmlns:a16="http://schemas.microsoft.com/office/drawing/2014/main" id="{91B2EE70-3F0D-0DC7-4E82-1D22EA50A1CC}"/>
              </a:ext>
            </a:extLst>
          </p:cNvPr>
          <p:cNvSpPr txBox="1"/>
          <p:nvPr/>
        </p:nvSpPr>
        <p:spPr>
          <a:xfrm>
            <a:off x="7419159" y="4439236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SoSe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Pfeil nach unten 5">
            <a:extLst>
              <a:ext uri="{FF2B5EF4-FFF2-40B4-BE49-F238E27FC236}">
                <a16:creationId xmlns:a16="http://schemas.microsoft.com/office/drawing/2014/main" id="{20AFDC85-8562-65E2-E7C2-74F2CB9EDBF1}"/>
              </a:ext>
            </a:extLst>
          </p:cNvPr>
          <p:cNvSpPr/>
          <p:nvPr/>
        </p:nvSpPr>
        <p:spPr>
          <a:xfrm rot="10800000" flipV="1">
            <a:off x="2019216" y="3609829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Pfeil nach unten 29">
            <a:extLst>
              <a:ext uri="{FF2B5EF4-FFF2-40B4-BE49-F238E27FC236}">
                <a16:creationId xmlns:a16="http://schemas.microsoft.com/office/drawing/2014/main" id="{9F27800C-1E17-8B10-3ED7-77B7B12DED53}"/>
              </a:ext>
            </a:extLst>
          </p:cNvPr>
          <p:cNvSpPr/>
          <p:nvPr/>
        </p:nvSpPr>
        <p:spPr>
          <a:xfrm rot="10800000" flipV="1">
            <a:off x="2784147" y="3609829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Pfeil nach unten 30">
            <a:extLst>
              <a:ext uri="{FF2B5EF4-FFF2-40B4-BE49-F238E27FC236}">
                <a16:creationId xmlns:a16="http://schemas.microsoft.com/office/drawing/2014/main" id="{B9C97A67-C7A4-BB2A-F617-A59E653F02DC}"/>
              </a:ext>
            </a:extLst>
          </p:cNvPr>
          <p:cNvSpPr/>
          <p:nvPr/>
        </p:nvSpPr>
        <p:spPr>
          <a:xfrm rot="10800000" flipV="1">
            <a:off x="6230732" y="3592244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6">
            <a:extLst>
              <a:ext uri="{FF2B5EF4-FFF2-40B4-BE49-F238E27FC236}">
                <a16:creationId xmlns:a16="http://schemas.microsoft.com/office/drawing/2014/main" id="{E2956C96-13D9-8D41-65BF-3CED8F294082}"/>
              </a:ext>
            </a:extLst>
          </p:cNvPr>
          <p:cNvSpPr txBox="1"/>
          <p:nvPr/>
        </p:nvSpPr>
        <p:spPr>
          <a:xfrm rot="3210380">
            <a:off x="1353643" y="2972385"/>
            <a:ext cx="112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Termin</a:t>
            </a:r>
          </a:p>
        </p:txBody>
      </p:sp>
      <p:sp>
        <p:nvSpPr>
          <p:cNvPr id="40" name="Textfeld 31">
            <a:extLst>
              <a:ext uri="{FF2B5EF4-FFF2-40B4-BE49-F238E27FC236}">
                <a16:creationId xmlns:a16="http://schemas.microsoft.com/office/drawing/2014/main" id="{836BFAB9-BAF4-88EA-16FF-2D08EC8F1E6D}"/>
              </a:ext>
            </a:extLst>
          </p:cNvPr>
          <p:cNvSpPr txBox="1"/>
          <p:nvPr/>
        </p:nvSpPr>
        <p:spPr>
          <a:xfrm rot="3210380">
            <a:off x="2268043" y="2972384"/>
            <a:ext cx="112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Termin</a:t>
            </a:r>
          </a:p>
        </p:txBody>
      </p:sp>
      <p:sp>
        <p:nvSpPr>
          <p:cNvPr id="41" name="Textfeld 32">
            <a:extLst>
              <a:ext uri="{FF2B5EF4-FFF2-40B4-BE49-F238E27FC236}">
                <a16:creationId xmlns:a16="http://schemas.microsoft.com/office/drawing/2014/main" id="{B8492A69-D94F-24B9-E605-503A5E4B2D1B}"/>
              </a:ext>
            </a:extLst>
          </p:cNvPr>
          <p:cNvSpPr txBox="1"/>
          <p:nvPr/>
        </p:nvSpPr>
        <p:spPr>
          <a:xfrm rot="2908352">
            <a:off x="5505636" y="2847077"/>
            <a:ext cx="19351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Termin hier</a:t>
            </a:r>
            <a:br>
              <a:rPr lang="de-DE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(oder ggf. individuelle </a:t>
            </a:r>
            <a:br>
              <a:rPr lang="de-DE" sz="1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Prüfung)</a:t>
            </a:r>
            <a:endParaRPr lang="de-DE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feld 7">
            <a:extLst>
              <a:ext uri="{FF2B5EF4-FFF2-40B4-BE49-F238E27FC236}">
                <a16:creationId xmlns:a16="http://schemas.microsoft.com/office/drawing/2014/main" id="{95777183-F7D4-3907-DF6E-6584808A60D3}"/>
              </a:ext>
            </a:extLst>
          </p:cNvPr>
          <p:cNvSpPr txBox="1"/>
          <p:nvPr/>
        </p:nvSpPr>
        <p:spPr>
          <a:xfrm>
            <a:off x="307648" y="3737317"/>
            <a:ext cx="1636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 Module </a:t>
            </a:r>
          </a:p>
        </p:txBody>
      </p:sp>
      <p:sp>
        <p:nvSpPr>
          <p:cNvPr id="43" name="Pfeil nach unten 33">
            <a:extLst>
              <a:ext uri="{FF2B5EF4-FFF2-40B4-BE49-F238E27FC236}">
                <a16:creationId xmlns:a16="http://schemas.microsoft.com/office/drawing/2014/main" id="{BC6EC31E-3D12-93DA-A3C1-1B4AE7026ACA}"/>
              </a:ext>
            </a:extLst>
          </p:cNvPr>
          <p:cNvSpPr/>
          <p:nvPr/>
        </p:nvSpPr>
        <p:spPr>
          <a:xfrm rot="10800000" flipH="1">
            <a:off x="4032654" y="5192444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Pfeil nach unten 34">
            <a:extLst>
              <a:ext uri="{FF2B5EF4-FFF2-40B4-BE49-F238E27FC236}">
                <a16:creationId xmlns:a16="http://schemas.microsoft.com/office/drawing/2014/main" id="{40F19E18-914F-CD88-773F-D7481788D29B}"/>
              </a:ext>
            </a:extLst>
          </p:cNvPr>
          <p:cNvSpPr/>
          <p:nvPr/>
        </p:nvSpPr>
        <p:spPr>
          <a:xfrm rot="10800000" flipH="1">
            <a:off x="4797585" y="5192444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Pfeil nach unten 35">
            <a:extLst>
              <a:ext uri="{FF2B5EF4-FFF2-40B4-BE49-F238E27FC236}">
                <a16:creationId xmlns:a16="http://schemas.microsoft.com/office/drawing/2014/main" id="{2E781626-5AAB-5855-E725-56199B2EE8E3}"/>
              </a:ext>
            </a:extLst>
          </p:cNvPr>
          <p:cNvSpPr/>
          <p:nvPr/>
        </p:nvSpPr>
        <p:spPr>
          <a:xfrm rot="10800000" flipH="1">
            <a:off x="8244170" y="5174859"/>
            <a:ext cx="400050" cy="704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feld 36">
            <a:extLst>
              <a:ext uri="{FF2B5EF4-FFF2-40B4-BE49-F238E27FC236}">
                <a16:creationId xmlns:a16="http://schemas.microsoft.com/office/drawing/2014/main" id="{87C046B9-2B31-CBA2-E908-30F9B13B2667}"/>
              </a:ext>
            </a:extLst>
          </p:cNvPr>
          <p:cNvSpPr txBox="1"/>
          <p:nvPr/>
        </p:nvSpPr>
        <p:spPr>
          <a:xfrm rot="3210380">
            <a:off x="3947373" y="6207956"/>
            <a:ext cx="112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Termin</a:t>
            </a:r>
          </a:p>
        </p:txBody>
      </p:sp>
      <p:sp>
        <p:nvSpPr>
          <p:cNvPr id="47" name="Textfeld 37">
            <a:extLst>
              <a:ext uri="{FF2B5EF4-FFF2-40B4-BE49-F238E27FC236}">
                <a16:creationId xmlns:a16="http://schemas.microsoft.com/office/drawing/2014/main" id="{069BDDDF-2AC5-BDBC-891E-D373C1A48743}"/>
              </a:ext>
            </a:extLst>
          </p:cNvPr>
          <p:cNvSpPr txBox="1"/>
          <p:nvPr/>
        </p:nvSpPr>
        <p:spPr>
          <a:xfrm rot="3210380">
            <a:off x="4861773" y="6207955"/>
            <a:ext cx="112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Termin</a:t>
            </a:r>
          </a:p>
        </p:txBody>
      </p:sp>
      <p:sp>
        <p:nvSpPr>
          <p:cNvPr id="48" name="Textfeld 38">
            <a:extLst>
              <a:ext uri="{FF2B5EF4-FFF2-40B4-BE49-F238E27FC236}">
                <a16:creationId xmlns:a16="http://schemas.microsoft.com/office/drawing/2014/main" id="{64BCA502-BBF8-BF1B-1D13-6FBC3153E161}"/>
              </a:ext>
            </a:extLst>
          </p:cNvPr>
          <p:cNvSpPr txBox="1"/>
          <p:nvPr/>
        </p:nvSpPr>
        <p:spPr>
          <a:xfrm rot="2908352">
            <a:off x="7064722" y="5751331"/>
            <a:ext cx="193514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Termin hier</a:t>
            </a:r>
            <a:br>
              <a:rPr lang="de-D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(oder ggf. individuelle </a:t>
            </a:r>
            <a:br>
              <a:rPr lang="de-DE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Prüfung)</a:t>
            </a:r>
            <a:endParaRPr lang="de-DE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feld 39">
            <a:extLst>
              <a:ext uri="{FF2B5EF4-FFF2-40B4-BE49-F238E27FC236}">
                <a16:creationId xmlns:a16="http://schemas.microsoft.com/office/drawing/2014/main" id="{729605BF-CD40-D51F-5BC1-0A2D9218B8D4}"/>
              </a:ext>
            </a:extLst>
          </p:cNvPr>
          <p:cNvSpPr txBox="1"/>
          <p:nvPr/>
        </p:nvSpPr>
        <p:spPr>
          <a:xfrm>
            <a:off x="307648" y="5654040"/>
            <a:ext cx="1495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 Module</a:t>
            </a:r>
          </a:p>
        </p:txBody>
      </p:sp>
    </p:spTree>
    <p:extLst>
      <p:ext uri="{BB962C8B-B14F-4D97-AF65-F5344CB8AC3E}">
        <p14:creationId xmlns:p14="http://schemas.microsoft.com/office/powerpoint/2010/main" val="37877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8CEBC-BD6D-23F7-17A4-82FBBAE1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8BC668B-D253-1DD9-A174-F271A3108D65}"/>
              </a:ext>
            </a:extLst>
          </p:cNvPr>
          <p:cNvSpPr/>
          <p:nvPr/>
        </p:nvSpPr>
        <p:spPr>
          <a:xfrm>
            <a:off x="447345" y="671934"/>
            <a:ext cx="835635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de-DE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Für </a:t>
            </a:r>
            <a:r>
              <a:rPr lang="de-DE" u="sng" dirty="0">
                <a:latin typeface="Arial" charset="0"/>
                <a:cs typeface="Arial" charset="0"/>
              </a:rPr>
              <a:t>Prüfungen der Lehreinheit Geowissenschaften</a:t>
            </a:r>
            <a:r>
              <a:rPr lang="de-DE" dirty="0">
                <a:latin typeface="Arial" charset="0"/>
                <a:cs typeface="Arial" charset="0"/>
              </a:rPr>
              <a:t> gibt es immer 2 Termine: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Termin 1: in den Prüfungswochen (letzte Woche der Vorlesungszeit und erste Woche der vorlesungsfreien Zeit)</a:t>
            </a:r>
            <a:br>
              <a:rPr lang="de-DE" dirty="0">
                <a:latin typeface="Arial" charset="0"/>
                <a:cs typeface="Arial" charset="0"/>
              </a:rPr>
            </a:br>
            <a:r>
              <a:rPr lang="de-DE" dirty="0">
                <a:latin typeface="Arial" charset="0"/>
                <a:cs typeface="Arial" charset="0"/>
              </a:rPr>
              <a:t>Termin 2: zu Beginn des darauf folgenden Semesters (in den ersten beiden Vorlesungswochen)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Sie können wählen, an welchem Termin sie teilnehmen. </a:t>
            </a:r>
          </a:p>
          <a:p>
            <a:pPr eaLnBrk="1" hangingPunct="1">
              <a:defRPr/>
            </a:pPr>
            <a:r>
              <a:rPr lang="de-DE" b="1" dirty="0">
                <a:solidFill>
                  <a:srgbClr val="FF0000"/>
                </a:solidFill>
                <a:latin typeface="Arial" charset="0"/>
                <a:cs typeface="Arial" charset="0"/>
              </a:rPr>
              <a:t>	Aber Achtung: Wird der 2. Termin gewählt, ist eine Wiederholung 	erst im darauffolgenden Jahr möglich.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Man darf Prüfungen in der Regel 2x wiederholen. 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de-DE" dirty="0">
                <a:latin typeface="Arial" charset="0"/>
                <a:cs typeface="Arial" charset="0"/>
              </a:rPr>
              <a:t>Die Klausurtermine finden Sie auf der Webseite unter </a:t>
            </a:r>
            <a:r>
              <a:rPr lang="de-DE" i="1" dirty="0">
                <a:latin typeface="Arial" charset="0"/>
                <a:cs typeface="Arial" charset="0"/>
              </a:rPr>
              <a:t>Aktuelles rund ums Studium.</a:t>
            </a: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de-DE" b="1" dirty="0">
                <a:latin typeface="Arial" charset="0"/>
                <a:cs typeface="Arial" charset="0"/>
              </a:rPr>
              <a:t>Wichtig: Es muss eine Reihe von Modulen bis zum Ende des 3. Semesters erfolgreich abgeschlossen sein (s.o.)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2" name="Textfeld 10">
            <a:extLst>
              <a:ext uri="{FF2B5EF4-FFF2-40B4-BE49-F238E27FC236}">
                <a16:creationId xmlns:a16="http://schemas.microsoft.com/office/drawing/2014/main" id="{CB59020A-3DD7-F624-F94E-B61102CDD238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Klausuren und Prüfungen</a:t>
            </a:r>
            <a:endParaRPr lang="de-DE" sz="2000" b="1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93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6EDB57B5-BDE9-D047-932C-73E8CBE60C1F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0FCEAA7-D5D3-9C59-793C-AA8084397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360" y="1371367"/>
            <a:ext cx="6568440" cy="527708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0F9B2B0-3B58-CE17-EA7F-80401E555B11}"/>
              </a:ext>
            </a:extLst>
          </p:cNvPr>
          <p:cNvSpPr/>
          <p:nvPr/>
        </p:nvSpPr>
        <p:spPr>
          <a:xfrm>
            <a:off x="4640580" y="2714897"/>
            <a:ext cx="1511840" cy="62698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VI" dirty="0"/>
          </a:p>
        </p:txBody>
      </p:sp>
    </p:spTree>
    <p:extLst>
      <p:ext uri="{BB962C8B-B14F-4D97-AF65-F5344CB8AC3E}">
        <p14:creationId xmlns:p14="http://schemas.microsoft.com/office/powerpoint/2010/main" val="6680400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613C3-7237-2D9F-6FDD-8C01B3D6A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4A0F240-A372-C083-DA55-8912A9A34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739"/>
          <a:stretch>
            <a:fillRect/>
          </a:stretch>
        </p:blipFill>
        <p:spPr>
          <a:xfrm>
            <a:off x="201084" y="2563063"/>
            <a:ext cx="8741832" cy="365883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2221563-5D95-F718-8752-472D7FC1439D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489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2">
            <a:extLst>
              <a:ext uri="{FF2B5EF4-FFF2-40B4-BE49-F238E27FC236}">
                <a16:creationId xmlns:a16="http://schemas.microsoft.com/office/drawing/2014/main" id="{DB1AB408-575B-1372-A3B7-AB138126509B}"/>
              </a:ext>
            </a:extLst>
          </p:cNvPr>
          <p:cNvSpPr/>
          <p:nvPr/>
        </p:nvSpPr>
        <p:spPr>
          <a:xfrm>
            <a:off x="0" y="147826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chemeClr val="tx2"/>
                </a:solidFill>
                <a:latin typeface="Arial" charset="0"/>
                <a:cs typeface="+mn-cs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Pflichtvorsorgen für Studierende der MNF </a:t>
            </a:r>
          </a:p>
          <a:p>
            <a:pPr eaLnBrk="1" hangingPunct="1"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Online-Veranstaltung über die Pflichtvorsorge für Exkursionen/Geländepraktika in niedriger Vegetation, den Kontakt mit infektiösen Erregern (FSME, Borreliose) und die natürliche UV-Strahlung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 Teilnahme an der Veranstaltung ist die Teilnahme an Exkursionen nicht zulässig!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Folgende Termine werden im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WiSe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2026/27 angeboten: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Montag 12.10.2026 um 11 Uhr</a:t>
            </a:r>
            <a:r>
              <a:rPr lang="de-DE" sz="1400" strike="sngStrike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(in deutscher Sprache)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Donnerstag 15.10.2026 um 14:30 Uhr (in deutscher Sprache)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Mittwoch, den 21.10.2026 um 14:30 Uhr  (in deutscher Sprache)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Donnerstag, den 22.10.2026 um 11.00 Uhr (in englischer Sprache)				Donnerstag, den 29.10.2026 um 14:30.00 Uhr (in englischer Sprache)</a:t>
            </a:r>
          </a:p>
          <a:p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Einwahl über den folgenden Link: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Thema: Pflichtvorsorge Studierende MNF Tübingen 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https://med-uni-tuebingen-de.zoom-x.de/j/63940566654?pwd=SCcHiKI9Lf6juEXbAUw8Jptb6SDo9G.1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Meeting-ID: 639 4056 6654</a:t>
            </a:r>
          </a:p>
          <a:p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Kenncode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307961</a:t>
            </a:r>
          </a:p>
          <a:p>
            <a:pPr marL="284400" lvl="0" eaLnBrk="1" hangingPunct="1">
              <a:defRPr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DE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335060F-629F-CDF5-5FBD-CA466A21337E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16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B372E989-C903-FB2C-6591-EDC09ED698CE}"/>
              </a:ext>
            </a:extLst>
          </p:cNvPr>
          <p:cNvSpPr/>
          <p:nvPr/>
        </p:nvSpPr>
        <p:spPr>
          <a:xfrm>
            <a:off x="414624" y="1847142"/>
            <a:ext cx="831475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chemeClr val="tx2"/>
                </a:solidFill>
                <a:latin typeface="Arial" charset="0"/>
                <a:cs typeface="+mn-cs"/>
              </a:rPr>
              <a:t> </a:t>
            </a:r>
            <a:r>
              <a:rPr lang="de-DE" b="1" dirty="0">
                <a:latin typeface="Arial" charset="0"/>
                <a:cs typeface="+mn-cs"/>
              </a:rPr>
              <a:t>Pflichtvorsorgen für Studierende der MNF 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lvl="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  <a:t>Im Sommersemester 2027 sind weitere Informationsveranstaltungen geplant.</a:t>
            </a:r>
            <a:b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</a:br>
            <a:r>
              <a:rPr lang="de-DE" dirty="0">
                <a:solidFill>
                  <a:srgbClr val="333333"/>
                </a:solidFill>
                <a:latin typeface="Arial" charset="0"/>
                <a:cs typeface="Arial" charset="0"/>
              </a:rPr>
              <a:t>Alternativ kann ein individueller Beratungstermin vereinbart werden.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Die Teilnahmedokumentation erfolgt über die Matrikelnummer im Chat.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Sie bekommen </a:t>
            </a:r>
            <a:r>
              <a:rPr lang="de-DE" u="sng" dirty="0">
                <a:latin typeface="Arial" charset="0"/>
                <a:cs typeface="Arial" charset="0"/>
              </a:rPr>
              <a:t>keine Benachrichtigung bzw. kein Zertifikat für die Teilnahme</a:t>
            </a:r>
            <a:r>
              <a:rPr lang="de-DE" dirty="0">
                <a:latin typeface="Arial" charset="0"/>
                <a:cs typeface="Arial" charset="0"/>
              </a:rPr>
              <a:t>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charset="0"/>
                <a:cs typeface="Arial" charset="0"/>
              </a:rPr>
              <a:t>Im Vorfeld von Exkursionen müssen Teilnehmende bestätigen, dass Sie an der Veranstaltung teilgenommen haben. Die Teilnahme kann stichprobenhaft vor Beginn einer Exkursion geprüft werden.</a:t>
            </a:r>
          </a:p>
          <a:p>
            <a:pPr eaLnBrk="1" hangingPunct="1">
              <a:defRPr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457C8DE-F900-12D7-6469-9F16C4701A00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913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DACDC-C09F-587D-B50A-13BBB0FF1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6CB950A9-A71F-59DA-96C4-7410B97129DD}"/>
              </a:ext>
            </a:extLst>
          </p:cNvPr>
          <p:cNvSpPr/>
          <p:nvPr/>
        </p:nvSpPr>
        <p:spPr>
          <a:xfrm>
            <a:off x="534130" y="1706778"/>
            <a:ext cx="83147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chemeClr val="tx2"/>
                </a:solidFill>
                <a:latin typeface="Arial" charset="0"/>
                <a:cs typeface="+mn-cs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Anmeldung und Registrierung </a:t>
            </a:r>
            <a:r>
              <a:rPr lang="de-DE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 die ILIAS Plattform:</a:t>
            </a:r>
            <a:endParaRPr lang="de-DE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>
              <a:buFont typeface="Wingdings" pitchFamily="2" charset="2"/>
              <a:buChar char="à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Wintersemester 2026-27</a:t>
            </a:r>
          </a:p>
          <a:p>
            <a:pPr marL="1200150" lvl="2" indent="-285750">
              <a:buFont typeface="Wingdings" pitchFamily="2" charset="2"/>
              <a:buChar char="à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7 Mathematisch-Naturwissenschaftliche Fakultät</a:t>
            </a: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	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Geowissenschaften </a:t>
            </a:r>
          </a:p>
          <a:p>
            <a:pPr marL="1085850" lvl="2" indent="-171450">
              <a:buFont typeface="Wingdings" pitchFamily="2" charset="2"/>
              <a:buChar char="à"/>
            </a:pP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Excursionen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und Geländepraktika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https://ovidius.uni-tuebingen.de/goto.php/cat/5673817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à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itchFamily="2" charset="2"/>
              <a:buChar char="à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Dozierende stellen ihre geplanten Veranstaltungen (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u.A.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mit Angaben zu Ziel, Zeitraum, Dauer, Kosten,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Voraussetzunge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 Vorbesprechungstermin) in oben genanntem Ordner online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Auf der jeweiligen Vorbesprechung werden Details besprochen und die Teilnehmerliste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festgelt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Mit Bezahlung der Vorauszahlung entsteht eine verbindliche Anmeldung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59B7E55-67F6-349C-92ED-7987E3A895C1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06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E50C6-33C0-5EAB-29E0-486896B50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8C8BD13E-1437-E4CD-813D-C0B29936ACEC}"/>
              </a:ext>
            </a:extLst>
          </p:cNvPr>
          <p:cNvSpPr/>
          <p:nvPr/>
        </p:nvSpPr>
        <p:spPr>
          <a:xfrm>
            <a:off x="414624" y="1779687"/>
            <a:ext cx="831475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Anerkennung von Geländetagen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Achten Sie darauf, dass die Exkursionsleitung die Exkursionstage in Ihrem Exkursionspass (zum herunterladen auf den Webseiten) abzeichnet.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Sobald Sie die erforderliche Anzahl an Tagen absolviert haben, muss das Heft vom jeweiligen Modulverantwortlichen unterschrieben werden.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Sollten Sie mehr als die für den Bachelor-Abschluss erforderlichen Tage (N=18) absolviert haben, können die überschüssigen Tage für das Masterstudium angerechnet werden.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Auch Exkursionstage von anderen Hochschulen (z. B. im Rahmen von Erasmus-Austauschen) können für Ihr Exkursionsmodul angerechnet werden. Hierfür muss dem Modulverantwortlichen eine unterschriebene Bestätigung der Exkursionsleitung vorgelegt werden, die die Anzahl der Tage sowie eine kurze Beschreibung der Exkursion enthält.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7FB247E-086A-4B88-B7F5-A5DDB56C50F7}"/>
              </a:ext>
            </a:extLst>
          </p:cNvPr>
          <p:cNvSpPr txBox="1"/>
          <p:nvPr/>
        </p:nvSpPr>
        <p:spPr>
          <a:xfrm>
            <a:off x="348342" y="209544"/>
            <a:ext cx="8686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Exkursionen, Geländepraktika, </a:t>
            </a:r>
            <a:r>
              <a:rPr lang="de-D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Kartierkurse</a:t>
            </a:r>
            <a:endParaRPr lang="de-DE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6491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/>
          <p:cNvSpPr txBox="1"/>
          <p:nvPr/>
        </p:nvSpPr>
        <p:spPr>
          <a:xfrm>
            <a:off x="348341" y="209544"/>
            <a:ext cx="8447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Sonstige wichtige Dinge zum Studium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348341" y="1476374"/>
            <a:ext cx="8614996" cy="4959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Informieren Sie sich und tauschen Sie sich aus (Fachschaft)!</a:t>
            </a:r>
          </a:p>
          <a:p>
            <a:pPr marL="285750" indent="-285750">
              <a:lnSpc>
                <a:spcPct val="15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Bleiben Sie am Ball! 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Besuchen Sie regelmäßig Vorlesungen, Übungen, Tutorien, Lerngruppen etc. </a:t>
            </a:r>
          </a:p>
          <a:p>
            <a:pPr marL="285750" indent="-285750">
              <a:lnSpc>
                <a:spcPct val="15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Schieben Sie keine Klausuren auf, die bis zum Ende des 3. Semesters abgeschlossen sein müssen!!!</a:t>
            </a:r>
          </a:p>
          <a:p>
            <a:pPr marL="285750" indent="-285750">
              <a:lnSpc>
                <a:spcPct val="15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Für Mathe: dran bleiben und ÜBEN, ÜBEN, ÜBEN</a:t>
            </a:r>
            <a:endParaRPr 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Begegnen Sie Problemen </a:t>
            </a:r>
            <a:r>
              <a:rPr lang="de-DE" sz="2000" u="sng" dirty="0">
                <a:latin typeface="Arial" panose="020B0604020202020204" pitchFamily="34" charset="0"/>
                <a:cs typeface="Arial" panose="020B0604020202020204" pitchFamily="34" charset="0"/>
              </a:rPr>
              <a:t>frühzeitig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! Suchen Sie die Studienberatung (allgemeine oder Fachberatung) auf. </a:t>
            </a:r>
          </a:p>
        </p:txBody>
      </p:sp>
    </p:spTree>
    <p:extLst>
      <p:ext uri="{BB962C8B-B14F-4D97-AF65-F5344CB8AC3E}">
        <p14:creationId xmlns:p14="http://schemas.microsoft.com/office/powerpoint/2010/main" val="39445094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DFD926C-AAEB-4EED-9A41-D95312DC2025}"/>
              </a:ext>
            </a:extLst>
          </p:cNvPr>
          <p:cNvSpPr/>
          <p:nvPr/>
        </p:nvSpPr>
        <p:spPr>
          <a:xfrm>
            <a:off x="374775" y="1204913"/>
            <a:ext cx="839445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Geosciences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(Einführung in die Geowissenschaften)   (Modul B 104)</a:t>
            </a:r>
          </a:p>
          <a:p>
            <a:pPr eaLnBrk="1" hangingPunct="1">
              <a:defRPr/>
            </a:pP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Dozenten: Prof. Dr. Kevin Norton / </a:t>
            </a:r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apl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. Prof. Dr. Michael Marks</a:t>
            </a:r>
          </a:p>
          <a:p>
            <a:pPr eaLnBrk="1" hangingPunct="1">
              <a:defRPr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b="1" u="sng" dirty="0">
                <a:latin typeface="Arial" panose="020B0604020202020204" pitchFamily="34" charset="0"/>
                <a:cs typeface="Arial" panose="020B0604020202020204" pitchFamily="34" charset="0"/>
              </a:rPr>
              <a:t>Das Modul besteht aus zwei Teilen</a:t>
            </a:r>
          </a:p>
          <a:p>
            <a:pPr>
              <a:defRPr/>
            </a:pPr>
            <a:endParaRPr lang="de-DE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Vorlesung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 err="1">
                <a:latin typeface="Arial" panose="020B0604020202020204" pitchFamily="34" charset="0"/>
                <a:cs typeface="Arial" panose="020B0604020202020204" pitchFamily="34" charset="0"/>
              </a:rPr>
              <a:t>Geosciences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 (Kevin Norton)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Gesteinsbestimmungsübung („Schotterkurs“) (Michael Marks)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de-DE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Achtung: ALLE Studierenden müssen am Dienstag 13.10.26, 8:15 Uhr, Hörsaal 3M07 in Präsenz teilnehmen - unbedingt! </a:t>
            </a:r>
          </a:p>
          <a:p>
            <a:pPr>
              <a:defRPr/>
            </a:pP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Es findet eine Kurseinführung statt und organisatorische Details werden besprochen.</a:t>
            </a:r>
          </a:p>
          <a:p>
            <a:pPr>
              <a:defRPr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Regelmäßige Teilnahme wird vorausgesetzt und ist Grundlage für das Bestehen des Moduls.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de-D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de-DE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79BA62A8-4107-2247-2246-7E58A622DD37}"/>
              </a:ext>
            </a:extLst>
          </p:cNvPr>
          <p:cNvSpPr txBox="1"/>
          <p:nvPr/>
        </p:nvSpPr>
        <p:spPr>
          <a:xfrm>
            <a:off x="348342" y="209544"/>
            <a:ext cx="8554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</a:rPr>
              <a:t>In eigener Sache:</a:t>
            </a:r>
            <a:endParaRPr lang="de-DE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D9B7DDF-F056-F44E-7CD6-FBC494595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48" y="2560637"/>
            <a:ext cx="848677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1">
            <a:extLst>
              <a:ext uri="{FF2B5EF4-FFF2-40B4-BE49-F238E27FC236}">
                <a16:creationId xmlns:a16="http://schemas.microsoft.com/office/drawing/2014/main" id="{706ECB4E-FF96-A9A6-753F-8B271D7F6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999" y="5443538"/>
            <a:ext cx="795727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0000"/>
              </a:lnSpc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0000"/>
              </a:lnSpc>
              <a:buSzPct val="8000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0000"/>
              </a:lnSpc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0000"/>
              </a:lnSpc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0000"/>
              </a:lnSpc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buFontTx/>
              <a:buNone/>
            </a:pPr>
            <a:r>
              <a:rPr lang="de-DE" altLang="de-DE" sz="3400" b="1" dirty="0">
                <a:solidFill>
                  <a:schemeClr val="tx2"/>
                </a:solidFill>
              </a:rPr>
              <a:t>Viel Spaß beim Studium in Tübingen!</a:t>
            </a:r>
          </a:p>
        </p:txBody>
      </p:sp>
    </p:spTree>
    <p:extLst>
      <p:ext uri="{BB962C8B-B14F-4D97-AF65-F5344CB8AC3E}">
        <p14:creationId xmlns:p14="http://schemas.microsoft.com/office/powerpoint/2010/main" val="3730279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1753</Words>
  <Application>Microsoft Macintosh PowerPoint</Application>
  <PresentationFormat>Bildschirmpräsentation (4:3)</PresentationFormat>
  <Paragraphs>261</Paragraphs>
  <Slides>34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Carsten Leven</dc:creator>
  <cp:lastModifiedBy>Michael Marks</cp:lastModifiedBy>
  <cp:revision>112</cp:revision>
  <dcterms:created xsi:type="dcterms:W3CDTF">2017-10-18T13:56:24Z</dcterms:created>
  <dcterms:modified xsi:type="dcterms:W3CDTF">2026-10-09T08:37:10Z</dcterms:modified>
</cp:coreProperties>
</file>