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heme/themeOverride1.xml" ContentType="application/vnd.openxmlformats-officedocument.themeOverr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5956" r:id="rId4"/>
    <p:sldMasterId id="2147485900" r:id="rId5"/>
  </p:sldMasterIdLst>
  <p:notesMasterIdLst>
    <p:notesMasterId r:id="rId33"/>
  </p:notesMasterIdLst>
  <p:handoutMasterIdLst>
    <p:handoutMasterId r:id="rId34"/>
  </p:handoutMasterIdLst>
  <p:sldIdLst>
    <p:sldId id="760" r:id="rId6"/>
    <p:sldId id="804" r:id="rId7"/>
    <p:sldId id="796" r:id="rId8"/>
    <p:sldId id="803" r:id="rId9"/>
    <p:sldId id="798" r:id="rId10"/>
    <p:sldId id="799" r:id="rId11"/>
    <p:sldId id="811" r:id="rId12"/>
    <p:sldId id="801" r:id="rId13"/>
    <p:sldId id="826" r:id="rId14"/>
    <p:sldId id="805" r:id="rId15"/>
    <p:sldId id="806" r:id="rId16"/>
    <p:sldId id="827" r:id="rId17"/>
    <p:sldId id="810" r:id="rId18"/>
    <p:sldId id="828" r:id="rId19"/>
    <p:sldId id="809" r:id="rId20"/>
    <p:sldId id="808" r:id="rId21"/>
    <p:sldId id="812" r:id="rId22"/>
    <p:sldId id="815" r:id="rId23"/>
    <p:sldId id="824" r:id="rId24"/>
    <p:sldId id="825" r:id="rId25"/>
    <p:sldId id="817" r:id="rId26"/>
    <p:sldId id="818" r:id="rId27"/>
    <p:sldId id="819" r:id="rId28"/>
    <p:sldId id="820" r:id="rId29"/>
    <p:sldId id="821" r:id="rId30"/>
    <p:sldId id="822" r:id="rId31"/>
    <p:sldId id="823" r:id="rId32"/>
  </p:sldIdLst>
  <p:sldSz cx="9144000" cy="5143500" type="screen16x9"/>
  <p:notesSz cx="6819900" cy="9918700"/>
  <p:defaultTextStyle>
    <a:defPPr>
      <a:defRPr lang="de-DE"/>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2" orient="horz" pos="3024">
          <p15:clr>
            <a:srgbClr val="A4A3A4"/>
          </p15:clr>
        </p15:guide>
        <p15:guide id="3" orient="horz" pos="872" userDrawn="1">
          <p15:clr>
            <a:srgbClr val="A4A3A4"/>
          </p15:clr>
        </p15:guide>
        <p15:guide id="4" pos="181" userDrawn="1">
          <p15:clr>
            <a:srgbClr val="A4A3A4"/>
          </p15:clr>
        </p15:guide>
        <p15:guide id="5" pos="5579" userDrawn="1">
          <p15:clr>
            <a:srgbClr val="A4A3A4"/>
          </p15:clr>
        </p15:guide>
        <p15:guide id="6" pos="793" userDrawn="1">
          <p15:clr>
            <a:srgbClr val="A4A3A4"/>
          </p15:clr>
        </p15:guide>
        <p15:guide id="7" orient="horz" pos="1030" userDrawn="1">
          <p15:clr>
            <a:srgbClr val="A4A3A4"/>
          </p15:clr>
        </p15:guide>
      </p15:sldGuideLst>
    </p:ext>
    <p:ext uri="{2D200454-40CA-4A62-9FC3-DE9A4176ACB9}">
      <p15:notesGuideLst xmlns:p15="http://schemas.microsoft.com/office/powerpoint/2012/main">
        <p15:guide id="1" orient="horz" pos="3130">
          <p15:clr>
            <a:srgbClr val="A4A3A4"/>
          </p15:clr>
        </p15:guide>
        <p15:guide id="2" pos="2149">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BA5C0B7-71A4-98B3-0406-EB1757F12A27}" name="Laura Eckhard" initials="LE" userId="S::zxmbx42@s-cloud.uni-tuebingen.de::8f14d250-f440-49a6-a3d9-16dffdb7eda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9E0FF"/>
    <a:srgbClr val="A51E37"/>
    <a:srgbClr val="808080"/>
    <a:srgbClr val="000000"/>
    <a:srgbClr val="B2B2B2"/>
    <a:srgbClr val="5F5F5F"/>
    <a:srgbClr val="CBCBCB"/>
    <a:srgbClr val="32414B"/>
    <a:srgbClr val="EAEAEA"/>
    <a:srgbClr val="DDDDD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ittlere Formatvorlage 2 - Akz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ittlere Formatvorlage 2 - Akz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ittlere Formatvorlage 2 - Akz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ittlere Formatvorlage 2 - Akz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ittlere Formatvorlag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Keine Formatvorlage, kein Gitternetz">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C7853C-536D-4A76-A0AE-DD22124D55A5}" styleName="Designformatvorlage 1 - Akz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2833802-FEF1-4C79-8D5D-14CF1EAF98D9}" styleName="Helle Formatvorlage 2 - Akz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0E3FDE45-AF77-4B5C-9715-49D594BDF05E}" styleName="Helle Formatvorlage 1 - Akz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00A15C55-8517-42AA-B614-E9B94910E393}" styleName="Mittlere Formatvorlage 2 - Akz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5FD0F851-EC5A-4D38-B0AD-8093EC10F338}" styleName="Helle Formatvorlage 1 - Akz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46F890A9-2807-4EBB-B81D-B2AA78EC7F39}" styleName="Dunkle Formatvorlage 2 - Akzent 5/Akz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22838BEF-8BB2-4498-84A7-C5851F593DF1}" styleName="Mittlere Formatvorlage 4 - Akz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69CF1AB2-1976-4502-BF36-3FF5EA218861}" styleName="Mittlere Formatvorlage 4 - Akz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431" autoAdjust="0"/>
  </p:normalViewPr>
  <p:slideViewPr>
    <p:cSldViewPr snapToGrid="0" showGuides="1">
      <p:cViewPr varScale="1">
        <p:scale>
          <a:sx n="89" d="100"/>
          <a:sy n="89" d="100"/>
        </p:scale>
        <p:origin x="1056" y="90"/>
      </p:cViewPr>
      <p:guideLst>
        <p:guide orient="horz" pos="3024"/>
        <p:guide orient="horz" pos="872"/>
        <p:guide pos="181"/>
        <p:guide pos="5579"/>
        <p:guide pos="793"/>
        <p:guide orient="horz" pos="1030"/>
      </p:guideLst>
    </p:cSldViewPr>
  </p:slideViewPr>
  <p:outlineViewPr>
    <p:cViewPr>
      <p:scale>
        <a:sx n="33" d="100"/>
        <a:sy n="33" d="100"/>
      </p:scale>
      <p:origin x="0" y="0"/>
    </p:cViewPr>
  </p:outlineViewPr>
  <p:notesTextViewPr>
    <p:cViewPr>
      <p:scale>
        <a:sx n="33" d="100"/>
        <a:sy n="33" d="100"/>
      </p:scale>
      <p:origin x="0" y="0"/>
    </p:cViewPr>
  </p:notesTextViewPr>
  <p:sorterViewPr>
    <p:cViewPr>
      <p:scale>
        <a:sx n="100" d="100"/>
        <a:sy n="100" d="100"/>
      </p:scale>
      <p:origin x="0" y="0"/>
    </p:cViewPr>
  </p:sorterViewPr>
  <p:notesViewPr>
    <p:cSldViewPr snapToGrid="0" showGuides="1">
      <p:cViewPr varScale="1">
        <p:scale>
          <a:sx n="90" d="100"/>
          <a:sy n="90" d="100"/>
        </p:scale>
        <p:origin x="-3708" y="-108"/>
      </p:cViewPr>
      <p:guideLst>
        <p:guide orient="horz" pos="3130"/>
        <p:guide pos="2149"/>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microsoft.com/office/2018/10/relationships/authors" Target="authors.xml"/><Relationship Id="rId21" Type="http://schemas.openxmlformats.org/officeDocument/2006/relationships/slide" Target="slides/slide16.xml"/><Relationship Id="rId34" Type="http://schemas.openxmlformats.org/officeDocument/2006/relationships/handoutMaster" Target="handoutMasters/handout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presProps" Target="presProps.xml"/><Relationship Id="rId8" Type="http://schemas.openxmlformats.org/officeDocument/2006/relationships/slide" Target="slides/slide3.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55925" cy="496888"/>
          </a:xfrm>
          <a:prstGeom prst="rect">
            <a:avLst/>
          </a:prstGeom>
        </p:spPr>
        <p:txBody>
          <a:bodyPr vert="horz" lIns="91322" tIns="45661" rIns="91322" bIns="45661" rtlCol="0"/>
          <a:lstStyle>
            <a:lvl1pPr algn="l">
              <a:defRPr sz="1200">
                <a:latin typeface="Arial" charset="0"/>
                <a:cs typeface="+mn-cs"/>
              </a:defRPr>
            </a:lvl1pPr>
          </a:lstStyle>
          <a:p>
            <a:pPr>
              <a:defRPr/>
            </a:pPr>
            <a:endParaRPr lang="de-DE"/>
          </a:p>
        </p:txBody>
      </p:sp>
      <p:sp>
        <p:nvSpPr>
          <p:cNvPr id="3" name="Datumsplatzhalter 2"/>
          <p:cNvSpPr>
            <a:spLocks noGrp="1"/>
          </p:cNvSpPr>
          <p:nvPr>
            <p:ph type="dt" sz="quarter" idx="1"/>
          </p:nvPr>
        </p:nvSpPr>
        <p:spPr>
          <a:xfrm>
            <a:off x="3862388" y="0"/>
            <a:ext cx="2955925" cy="496888"/>
          </a:xfrm>
          <a:prstGeom prst="rect">
            <a:avLst/>
          </a:prstGeom>
        </p:spPr>
        <p:txBody>
          <a:bodyPr vert="horz" lIns="91322" tIns="45661" rIns="91322" bIns="45661" rtlCol="0"/>
          <a:lstStyle>
            <a:lvl1pPr algn="r">
              <a:defRPr sz="1200">
                <a:latin typeface="Arial" charset="0"/>
                <a:cs typeface="+mn-cs"/>
              </a:defRPr>
            </a:lvl1pPr>
          </a:lstStyle>
          <a:p>
            <a:pPr>
              <a:defRPr/>
            </a:pPr>
            <a:fld id="{42CD0DB0-75B6-4D50-89F1-852A2609BA71}" type="datetimeFigureOut">
              <a:rPr lang="de-DE"/>
              <a:pPr>
                <a:defRPr/>
              </a:pPr>
              <a:t>01.09.2026</a:t>
            </a:fld>
            <a:endParaRPr lang="de-DE"/>
          </a:p>
        </p:txBody>
      </p:sp>
      <p:sp>
        <p:nvSpPr>
          <p:cNvPr id="4" name="Fußzeilenplatzhalter 3"/>
          <p:cNvSpPr>
            <a:spLocks noGrp="1"/>
          </p:cNvSpPr>
          <p:nvPr>
            <p:ph type="ftr" sz="quarter" idx="2"/>
          </p:nvPr>
        </p:nvSpPr>
        <p:spPr>
          <a:xfrm>
            <a:off x="0" y="9420225"/>
            <a:ext cx="2955925" cy="496888"/>
          </a:xfrm>
          <a:prstGeom prst="rect">
            <a:avLst/>
          </a:prstGeom>
        </p:spPr>
        <p:txBody>
          <a:bodyPr vert="horz" lIns="91322" tIns="45661" rIns="91322" bIns="45661" rtlCol="0" anchor="b"/>
          <a:lstStyle>
            <a:lvl1pPr algn="l">
              <a:defRPr sz="1200">
                <a:latin typeface="Arial" charset="0"/>
                <a:cs typeface="+mn-cs"/>
              </a:defRPr>
            </a:lvl1pPr>
          </a:lstStyle>
          <a:p>
            <a:pPr>
              <a:defRPr/>
            </a:pPr>
            <a:endParaRPr lang="de-DE"/>
          </a:p>
        </p:txBody>
      </p:sp>
      <p:sp>
        <p:nvSpPr>
          <p:cNvPr id="5" name="Foliennummernplatzhalter 4"/>
          <p:cNvSpPr>
            <a:spLocks noGrp="1"/>
          </p:cNvSpPr>
          <p:nvPr>
            <p:ph type="sldNum" sz="quarter" idx="3"/>
          </p:nvPr>
        </p:nvSpPr>
        <p:spPr>
          <a:xfrm>
            <a:off x="3862388" y="9420225"/>
            <a:ext cx="2955925" cy="496888"/>
          </a:xfrm>
          <a:prstGeom prst="rect">
            <a:avLst/>
          </a:prstGeom>
        </p:spPr>
        <p:txBody>
          <a:bodyPr vert="horz" lIns="91322" tIns="45661" rIns="91322" bIns="45661" rtlCol="0" anchor="b"/>
          <a:lstStyle>
            <a:lvl1pPr algn="r">
              <a:defRPr sz="1200">
                <a:latin typeface="Arial" charset="0"/>
                <a:cs typeface="+mn-cs"/>
              </a:defRPr>
            </a:lvl1pPr>
          </a:lstStyle>
          <a:p>
            <a:pPr>
              <a:defRPr/>
            </a:pPr>
            <a:fld id="{B1E74825-AD28-4D6E-B432-FFF58DD9ABD9}" type="slidenum">
              <a:rPr lang="de-DE"/>
              <a:pPr>
                <a:defRPr/>
              </a:pPr>
              <a:t>‹Nr.›</a:t>
            </a:fld>
            <a:endParaRPr lang="de-DE"/>
          </a:p>
        </p:txBody>
      </p:sp>
    </p:spTree>
    <p:extLst>
      <p:ext uri="{BB962C8B-B14F-4D97-AF65-F5344CB8AC3E}">
        <p14:creationId xmlns:p14="http://schemas.microsoft.com/office/powerpoint/2010/main" val="144373082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54338" cy="496888"/>
          </a:xfrm>
          <a:prstGeom prst="rect">
            <a:avLst/>
          </a:prstGeom>
        </p:spPr>
        <p:txBody>
          <a:bodyPr vert="horz" lIns="91322" tIns="45661" rIns="91322" bIns="45661" rtlCol="0"/>
          <a:lstStyle>
            <a:lvl1pPr algn="l">
              <a:defRPr sz="1200">
                <a:latin typeface="Arial" charset="0"/>
                <a:cs typeface="+mn-cs"/>
              </a:defRPr>
            </a:lvl1pPr>
          </a:lstStyle>
          <a:p>
            <a:pPr>
              <a:defRPr/>
            </a:pPr>
            <a:endParaRPr lang="de-DE"/>
          </a:p>
        </p:txBody>
      </p:sp>
      <p:sp>
        <p:nvSpPr>
          <p:cNvPr id="3" name="Datumsplatzhalter 2"/>
          <p:cNvSpPr>
            <a:spLocks noGrp="1"/>
          </p:cNvSpPr>
          <p:nvPr>
            <p:ph type="dt" idx="1"/>
          </p:nvPr>
        </p:nvSpPr>
        <p:spPr>
          <a:xfrm>
            <a:off x="3863975" y="0"/>
            <a:ext cx="2954338" cy="496888"/>
          </a:xfrm>
          <a:prstGeom prst="rect">
            <a:avLst/>
          </a:prstGeom>
        </p:spPr>
        <p:txBody>
          <a:bodyPr vert="horz" lIns="91322" tIns="45661" rIns="91322" bIns="45661" rtlCol="0"/>
          <a:lstStyle>
            <a:lvl1pPr algn="r">
              <a:defRPr sz="1200">
                <a:latin typeface="Arial" charset="0"/>
                <a:cs typeface="+mn-cs"/>
              </a:defRPr>
            </a:lvl1pPr>
          </a:lstStyle>
          <a:p>
            <a:pPr>
              <a:defRPr/>
            </a:pPr>
            <a:fld id="{3933FC16-F4F4-4425-A8C7-F008EC8E6FD6}" type="datetimeFigureOut">
              <a:rPr lang="de-DE"/>
              <a:pPr>
                <a:defRPr/>
              </a:pPr>
              <a:t>01.09.2026</a:t>
            </a:fld>
            <a:endParaRPr lang="de-DE"/>
          </a:p>
        </p:txBody>
      </p:sp>
      <p:sp>
        <p:nvSpPr>
          <p:cNvPr id="4" name="Folienbildplatzhalter 3"/>
          <p:cNvSpPr>
            <a:spLocks noGrp="1" noRot="1" noChangeAspect="1"/>
          </p:cNvSpPr>
          <p:nvPr>
            <p:ph type="sldImg" idx="2"/>
          </p:nvPr>
        </p:nvSpPr>
        <p:spPr>
          <a:xfrm>
            <a:off x="96838" y="590550"/>
            <a:ext cx="6626225" cy="3727450"/>
          </a:xfrm>
          <a:prstGeom prst="rect">
            <a:avLst/>
          </a:prstGeom>
          <a:noFill/>
          <a:ln w="12700">
            <a:solidFill>
              <a:prstClr val="black"/>
            </a:solidFill>
          </a:ln>
        </p:spPr>
        <p:txBody>
          <a:bodyPr vert="horz" lIns="91322" tIns="45661" rIns="91322" bIns="45661" rtlCol="0" anchor="ctr"/>
          <a:lstStyle/>
          <a:p>
            <a:pPr lvl="0"/>
            <a:endParaRPr lang="de-DE" noProof="0"/>
          </a:p>
        </p:txBody>
      </p:sp>
      <p:sp>
        <p:nvSpPr>
          <p:cNvPr id="33797" name="Notizenplatzhalter 4"/>
          <p:cNvSpPr>
            <a:spLocks noGrp="1"/>
          </p:cNvSpPr>
          <p:nvPr>
            <p:ph type="body" sz="quarter" idx="3"/>
          </p:nvPr>
        </p:nvSpPr>
        <p:spPr bwMode="auto">
          <a:xfrm>
            <a:off x="928688" y="4710113"/>
            <a:ext cx="5240337" cy="446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endParaRPr lang="en-US" altLang="en-US" noProof="0"/>
          </a:p>
          <a:p>
            <a:pPr lvl="0"/>
            <a:endParaRPr lang="en-US" altLang="en-US" noProof="0"/>
          </a:p>
          <a:p>
            <a:pPr lvl="0"/>
            <a:endParaRPr lang="en-US" altLang="en-US" noProof="0"/>
          </a:p>
          <a:p>
            <a:pPr lvl="0"/>
            <a:endParaRPr lang="en-US" altLang="en-US" noProof="0"/>
          </a:p>
        </p:txBody>
      </p:sp>
      <p:sp>
        <p:nvSpPr>
          <p:cNvPr id="6" name="Fußzeilenplatzhalter 5"/>
          <p:cNvSpPr>
            <a:spLocks noGrp="1"/>
          </p:cNvSpPr>
          <p:nvPr>
            <p:ph type="ftr" sz="quarter" idx="4"/>
          </p:nvPr>
        </p:nvSpPr>
        <p:spPr>
          <a:xfrm>
            <a:off x="0" y="9420225"/>
            <a:ext cx="2954338" cy="496888"/>
          </a:xfrm>
          <a:prstGeom prst="rect">
            <a:avLst/>
          </a:prstGeom>
        </p:spPr>
        <p:txBody>
          <a:bodyPr vert="horz" lIns="91322" tIns="45661" rIns="91322" bIns="45661" rtlCol="0" anchor="b"/>
          <a:lstStyle>
            <a:lvl1pPr algn="l">
              <a:defRPr sz="1200">
                <a:latin typeface="Arial" charset="0"/>
                <a:cs typeface="+mn-cs"/>
              </a:defRPr>
            </a:lvl1pPr>
          </a:lstStyle>
          <a:p>
            <a:pPr>
              <a:defRPr/>
            </a:pPr>
            <a:endParaRPr lang="de-DE"/>
          </a:p>
        </p:txBody>
      </p:sp>
      <p:sp>
        <p:nvSpPr>
          <p:cNvPr id="7" name="Foliennummernplatzhalter 6"/>
          <p:cNvSpPr>
            <a:spLocks noGrp="1"/>
          </p:cNvSpPr>
          <p:nvPr>
            <p:ph type="sldNum" sz="quarter" idx="5"/>
          </p:nvPr>
        </p:nvSpPr>
        <p:spPr>
          <a:xfrm>
            <a:off x="3863975" y="9420225"/>
            <a:ext cx="2954338" cy="496888"/>
          </a:xfrm>
          <a:prstGeom prst="rect">
            <a:avLst/>
          </a:prstGeom>
        </p:spPr>
        <p:txBody>
          <a:bodyPr vert="horz" lIns="91322" tIns="45661" rIns="91322" bIns="45661" rtlCol="0" anchor="b"/>
          <a:lstStyle>
            <a:lvl1pPr algn="r">
              <a:defRPr sz="1200">
                <a:latin typeface="Arial" charset="0"/>
                <a:cs typeface="+mn-cs"/>
              </a:defRPr>
            </a:lvl1pPr>
          </a:lstStyle>
          <a:p>
            <a:pPr>
              <a:defRPr/>
            </a:pPr>
            <a:fld id="{0A9140E2-867F-4126-A771-689B69200949}" type="slidenum">
              <a:rPr lang="de-DE"/>
              <a:pPr>
                <a:defRPr/>
              </a:pPr>
              <a:t>‹Nr.›</a:t>
            </a:fld>
            <a:endParaRPr lang="de-DE"/>
          </a:p>
        </p:txBody>
      </p:sp>
    </p:spTree>
    <p:extLst>
      <p:ext uri="{BB962C8B-B14F-4D97-AF65-F5344CB8AC3E}">
        <p14:creationId xmlns:p14="http://schemas.microsoft.com/office/powerpoint/2010/main" val="1875890379"/>
      </p:ext>
    </p:extLst>
  </p:cSld>
  <p:clrMap bg1="lt1" tx1="dk1" bg2="lt2" tx2="dk2" accent1="accent1" accent2="accent2" accent3="accent3" accent4="accent4" accent5="accent5" accent6="accent6" hlink="hlink" folHlink="folHlink"/>
  <p:notesStyle>
    <a:lvl1pPr algn="l" rtl="0" eaLnBrk="0" fontAlgn="base" hangingPunct="0">
      <a:lnSpc>
        <a:spcPts val="1600"/>
      </a:lnSpc>
      <a:spcBef>
        <a:spcPts val="800"/>
      </a:spcBef>
      <a:spcAft>
        <a:spcPct val="0"/>
      </a:spcAft>
      <a:defRPr sz="1400" kern="1200">
        <a:solidFill>
          <a:schemeClr val="tx1"/>
        </a:solidFill>
        <a:latin typeface="Arial" panose="020B0604020202020204" pitchFamily="34" charset="0"/>
        <a:ea typeface="+mn-ea"/>
        <a:cs typeface="Arial" panose="020B0604020202020204" pitchFamily="34" charset="0"/>
      </a:defRPr>
    </a:lvl1pPr>
    <a:lvl2pPr marL="742950" indent="-285750" algn="l" rtl="0" eaLnBrk="0" fontAlgn="base" hangingPunct="0">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2pPr>
    <a:lvl3pPr marL="1143000" indent="-228600" algn="l" rtl="0" eaLnBrk="0" fontAlgn="base" hangingPunct="0">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3pPr>
    <a:lvl4pPr marL="1600200" indent="-228600" algn="l" rtl="0" eaLnBrk="0" fontAlgn="base" hangingPunct="0">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4pPr>
    <a:lvl5pPr marL="2057400" indent="-228600" algn="l" rtl="0" eaLnBrk="0" fontAlgn="base" hangingPunct="0">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a:defRPr/>
            </a:pPr>
            <a:fld id="{0A9140E2-867F-4126-A771-689B69200949}" type="slidenum">
              <a:rPr lang="de-DE" smtClean="0"/>
              <a:pPr>
                <a:defRPr/>
              </a:pPr>
              <a:t>5</a:t>
            </a:fld>
            <a:endParaRPr lang="de-DE"/>
          </a:p>
        </p:txBody>
      </p:sp>
    </p:spTree>
    <p:extLst>
      <p:ext uri="{BB962C8B-B14F-4D97-AF65-F5344CB8AC3E}">
        <p14:creationId xmlns:p14="http://schemas.microsoft.com/office/powerpoint/2010/main" val="35001191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a:defRPr/>
            </a:pPr>
            <a:fld id="{0A9140E2-867F-4126-A771-689B69200949}" type="slidenum">
              <a:rPr lang="de-DE" smtClean="0"/>
              <a:pPr>
                <a:defRPr/>
              </a:pPr>
              <a:t>7</a:t>
            </a:fld>
            <a:endParaRPr lang="de-DE"/>
          </a:p>
        </p:txBody>
      </p:sp>
    </p:spTree>
    <p:extLst>
      <p:ext uri="{BB962C8B-B14F-4D97-AF65-F5344CB8AC3E}">
        <p14:creationId xmlns:p14="http://schemas.microsoft.com/office/powerpoint/2010/main" val="18440250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a:defRPr/>
            </a:pPr>
            <a:fld id="{0A9140E2-867F-4126-A771-689B69200949}" type="slidenum">
              <a:rPr lang="de-DE" smtClean="0"/>
              <a:pPr>
                <a:defRPr/>
              </a:pPr>
              <a:t>8</a:t>
            </a:fld>
            <a:endParaRPr lang="de-DE"/>
          </a:p>
        </p:txBody>
      </p:sp>
    </p:spTree>
    <p:extLst>
      <p:ext uri="{BB962C8B-B14F-4D97-AF65-F5344CB8AC3E}">
        <p14:creationId xmlns:p14="http://schemas.microsoft.com/office/powerpoint/2010/main" val="20614928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Titelseite">
    <p:spTree>
      <p:nvGrpSpPr>
        <p:cNvPr id="1" name=""/>
        <p:cNvGrpSpPr/>
        <p:nvPr/>
      </p:nvGrpSpPr>
      <p:grpSpPr>
        <a:xfrm>
          <a:off x="0" y="0"/>
          <a:ext cx="0" cy="0"/>
          <a:chOff x="0" y="0"/>
          <a:chExt cx="0" cy="0"/>
        </a:xfrm>
      </p:grpSpPr>
      <p:sp>
        <p:nvSpPr>
          <p:cNvPr id="3" name="Textplatzhalter 2"/>
          <p:cNvSpPr>
            <a:spLocks noGrp="1"/>
          </p:cNvSpPr>
          <p:nvPr>
            <p:ph type="body" sz="quarter" idx="10"/>
          </p:nvPr>
        </p:nvSpPr>
        <p:spPr>
          <a:xfrm>
            <a:off x="268289" y="3420000"/>
            <a:ext cx="8519750" cy="672042"/>
          </a:xfrm>
          <a:prstGeom prst="rect">
            <a:avLst/>
          </a:prstGeom>
        </p:spPr>
        <p:txBody>
          <a:bodyPr lIns="0" tIns="0" rIns="0" bIns="0"/>
          <a:lstStyle>
            <a:lvl1pPr marL="0" indent="0">
              <a:lnSpc>
                <a:spcPct val="100000"/>
              </a:lnSpc>
              <a:buNone/>
              <a:defRPr sz="2600" b="0">
                <a:solidFill>
                  <a:srgbClr val="000000"/>
                </a:solidFill>
                <a:latin typeface="+mj-lt"/>
              </a:defRPr>
            </a:lvl1pPr>
            <a:lvl2pPr marL="360363" indent="0">
              <a:buNone/>
              <a:defRPr sz="2800">
                <a:latin typeface="+mj-lt"/>
              </a:defRPr>
            </a:lvl2pPr>
            <a:lvl3pPr marL="720725" indent="0">
              <a:buNone/>
              <a:defRPr sz="2800">
                <a:latin typeface="+mj-lt"/>
              </a:defRPr>
            </a:lvl3pPr>
            <a:lvl4pPr marL="1074737" indent="0">
              <a:buNone/>
              <a:defRPr sz="2800">
                <a:latin typeface="+mj-lt"/>
              </a:defRPr>
            </a:lvl4pPr>
            <a:lvl5pPr marL="1439862" indent="0">
              <a:buNone/>
              <a:defRPr sz="2800">
                <a:latin typeface="+mj-lt"/>
              </a:defRPr>
            </a:lvl5pPr>
          </a:lstStyle>
          <a:p>
            <a:pPr lvl="0"/>
            <a:r>
              <a:rPr lang="de-DE"/>
              <a:t>Mastertextformat bearbeiten</a:t>
            </a:r>
          </a:p>
        </p:txBody>
      </p:sp>
    </p:spTree>
    <p:extLst>
      <p:ext uri="{BB962C8B-B14F-4D97-AF65-F5344CB8AC3E}">
        <p14:creationId xmlns:p14="http://schemas.microsoft.com/office/powerpoint/2010/main" val="8685913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nenseite mit Fußzeile">
    <p:spTree>
      <p:nvGrpSpPr>
        <p:cNvPr id="1" name=""/>
        <p:cNvGrpSpPr/>
        <p:nvPr/>
      </p:nvGrpSpPr>
      <p:grpSpPr>
        <a:xfrm>
          <a:off x="0" y="0"/>
          <a:ext cx="0" cy="0"/>
          <a:chOff x="0" y="0"/>
          <a:chExt cx="0" cy="0"/>
        </a:xfrm>
      </p:grpSpPr>
      <p:sp>
        <p:nvSpPr>
          <p:cNvPr id="5" name="Inhaltsplatzhalter 4"/>
          <p:cNvSpPr>
            <a:spLocks noGrp="1"/>
          </p:cNvSpPr>
          <p:nvPr>
            <p:ph sz="quarter" idx="10" hasCustomPrompt="1"/>
          </p:nvPr>
        </p:nvSpPr>
        <p:spPr>
          <a:xfrm>
            <a:off x="1260000" y="828000"/>
            <a:ext cx="7596000" cy="637200"/>
          </a:xfrm>
          <a:prstGeom prst="rect">
            <a:avLst/>
          </a:prstGeom>
        </p:spPr>
        <p:txBody>
          <a:bodyPr lIns="0" tIns="0" rIns="0" bIns="0" anchor="b" anchorCtr="0"/>
          <a:lstStyle>
            <a:lvl1pPr marL="0" indent="0">
              <a:lnSpc>
                <a:spcPct val="105000"/>
              </a:lnSpc>
              <a:buNone/>
              <a:defRPr sz="2000" b="1">
                <a:latin typeface="+mn-lt"/>
              </a:defRPr>
            </a:lvl1pPr>
          </a:lstStyle>
          <a:p>
            <a:pPr lvl="0"/>
            <a:r>
              <a:rPr lang="de-DE" dirty="0"/>
              <a:t>Headline durch Klicken hinzufügen</a:t>
            </a:r>
          </a:p>
        </p:txBody>
      </p:sp>
      <p:sp>
        <p:nvSpPr>
          <p:cNvPr id="9" name="Textplatzhalter 8"/>
          <p:cNvSpPr>
            <a:spLocks noGrp="1"/>
          </p:cNvSpPr>
          <p:nvPr>
            <p:ph type="body" sz="quarter" idx="11"/>
          </p:nvPr>
        </p:nvSpPr>
        <p:spPr>
          <a:xfrm>
            <a:off x="1260000" y="1634400"/>
            <a:ext cx="7596000" cy="276999"/>
          </a:xfrm>
          <a:prstGeom prst="rect">
            <a:avLst/>
          </a:prstGeom>
        </p:spPr>
        <p:txBody>
          <a:bodyPr lIns="0" tIns="0" rIns="0" bIns="0">
            <a:spAutoFit/>
          </a:bodyPr>
          <a:lstStyle>
            <a:lvl1pPr marL="177800" indent="-177800">
              <a:lnSpc>
                <a:spcPct val="100000"/>
              </a:lnSpc>
              <a:spcAft>
                <a:spcPts val="800"/>
              </a:spcAft>
              <a:buFont typeface="Arial" panose="020B0604020202020204" pitchFamily="34" charset="0"/>
              <a:buChar char="•"/>
              <a:defRPr sz="1800" baseline="0">
                <a:latin typeface="+mn-lt"/>
              </a:defRPr>
            </a:lvl1pPr>
            <a:lvl2pPr marL="360363" indent="-182563">
              <a:lnSpc>
                <a:spcPct val="100000"/>
              </a:lnSpc>
              <a:spcAft>
                <a:spcPts val="600"/>
              </a:spcAft>
              <a:buSzPct val="100000"/>
              <a:buFont typeface="Arial" panose="020B0604020202020204" pitchFamily="34" charset="0"/>
              <a:buChar char="•"/>
              <a:defRPr sz="1600"/>
            </a:lvl2pPr>
            <a:lvl3pPr marL="538163" indent="-177800">
              <a:lnSpc>
                <a:spcPct val="100000"/>
              </a:lnSpc>
              <a:spcAft>
                <a:spcPts val="400"/>
              </a:spcAft>
              <a:buFont typeface="Arial" panose="020B0604020202020204" pitchFamily="34" charset="0"/>
              <a:buChar char="•"/>
              <a:defRPr/>
            </a:lvl3pPr>
            <a:lvl4pPr marL="715963" indent="-177800">
              <a:lnSpc>
                <a:spcPct val="100000"/>
              </a:lnSpc>
              <a:spcAft>
                <a:spcPts val="200"/>
              </a:spcAft>
              <a:buFont typeface="Arial" panose="020B0604020202020204" pitchFamily="34" charset="0"/>
              <a:buChar char="•"/>
              <a:defRPr/>
            </a:lvl4pPr>
            <a:lvl5pPr marL="898525" indent="-179388">
              <a:lnSpc>
                <a:spcPct val="100000"/>
              </a:lnSpc>
              <a:spcAft>
                <a:spcPts val="100"/>
              </a:spcAft>
              <a:buFont typeface="Arial" panose="020B0604020202020204" pitchFamily="34" charset="0"/>
              <a:buChar char="•"/>
              <a:defRPr sz="1100"/>
            </a:lvl5pPr>
          </a:lstStyle>
          <a:p>
            <a:pPr lvl="0"/>
            <a:endParaRPr lang="de-DE" dirty="0"/>
          </a:p>
        </p:txBody>
      </p:sp>
      <p:sp>
        <p:nvSpPr>
          <p:cNvPr id="2" name="Datumsplatzhalter 1">
            <a:extLst>
              <a:ext uri="{FF2B5EF4-FFF2-40B4-BE49-F238E27FC236}">
                <a16:creationId xmlns:a16="http://schemas.microsoft.com/office/drawing/2014/main" id="{FFFD5E88-FB46-B1DE-0B5B-80C3F57C9168}"/>
              </a:ext>
            </a:extLst>
          </p:cNvPr>
          <p:cNvSpPr>
            <a:spLocks noGrp="1"/>
          </p:cNvSpPr>
          <p:nvPr>
            <p:ph type="dt" sz="half" idx="12"/>
          </p:nvPr>
        </p:nvSpPr>
        <p:spPr>
          <a:xfrm>
            <a:off x="1260000" y="4888419"/>
            <a:ext cx="1713600" cy="168579"/>
          </a:xfrm>
        </p:spPr>
        <p:txBody>
          <a:bodyPr/>
          <a:lstStyle/>
          <a:p>
            <a:r>
              <a:rPr lang="de-DE"/>
              <a:t>2026</a:t>
            </a:r>
            <a:endParaRPr lang="de-DE" dirty="0"/>
          </a:p>
        </p:txBody>
      </p:sp>
      <p:sp>
        <p:nvSpPr>
          <p:cNvPr id="3" name="Fußzeilenplatzhalter 2">
            <a:extLst>
              <a:ext uri="{FF2B5EF4-FFF2-40B4-BE49-F238E27FC236}">
                <a16:creationId xmlns:a16="http://schemas.microsoft.com/office/drawing/2014/main" id="{8966B1E9-A97D-C147-56FF-F059433E7702}"/>
              </a:ext>
            </a:extLst>
          </p:cNvPr>
          <p:cNvSpPr>
            <a:spLocks noGrp="1"/>
          </p:cNvSpPr>
          <p:nvPr>
            <p:ph type="ftr" sz="quarter" idx="13"/>
          </p:nvPr>
        </p:nvSpPr>
        <p:spPr>
          <a:xfrm>
            <a:off x="3361966" y="4871379"/>
            <a:ext cx="3038833" cy="170521"/>
          </a:xfrm>
        </p:spPr>
        <p:txBody>
          <a:bodyPr/>
          <a:lstStyle/>
          <a:p>
            <a:r>
              <a:rPr lang="en-US" dirty="0"/>
              <a:t>Short Presentation on Literature Research</a:t>
            </a:r>
            <a:endParaRPr lang="de-DE" dirty="0"/>
          </a:p>
        </p:txBody>
      </p:sp>
      <p:sp>
        <p:nvSpPr>
          <p:cNvPr id="4" name="Foliennummernplatzhalter 3">
            <a:extLst>
              <a:ext uri="{FF2B5EF4-FFF2-40B4-BE49-F238E27FC236}">
                <a16:creationId xmlns:a16="http://schemas.microsoft.com/office/drawing/2014/main" id="{818DC26D-96AC-777C-FE15-5A3C6580DCE9}"/>
              </a:ext>
            </a:extLst>
          </p:cNvPr>
          <p:cNvSpPr>
            <a:spLocks noGrp="1"/>
          </p:cNvSpPr>
          <p:nvPr>
            <p:ph type="sldNum" sz="quarter" idx="14"/>
          </p:nvPr>
        </p:nvSpPr>
        <p:spPr>
          <a:xfrm>
            <a:off x="7133683" y="4918994"/>
            <a:ext cx="1722317" cy="130455"/>
          </a:xfrm>
        </p:spPr>
        <p:txBody>
          <a:bodyPr/>
          <a:lstStyle>
            <a:lvl1pPr>
              <a:defRPr/>
            </a:lvl1pPr>
          </a:lstStyle>
          <a:p>
            <a:fld id="{A8BF270F-3850-4C3D-9704-E2E5588A27D4}" type="slidenum">
              <a:rPr lang="de-DE" smtClean="0"/>
              <a:pPr/>
              <a:t>‹Nr.›</a:t>
            </a:fld>
            <a:endParaRPr lang="de-DE" dirty="0"/>
          </a:p>
        </p:txBody>
      </p:sp>
    </p:spTree>
    <p:extLst>
      <p:ext uri="{BB962C8B-B14F-4D97-AF65-F5344CB8AC3E}">
        <p14:creationId xmlns:p14="http://schemas.microsoft.com/office/powerpoint/2010/main" val="26986698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4" name="Grafik 7"/>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262800" y="257965"/>
            <a:ext cx="1856429" cy="477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5957" r:id="rId1"/>
  </p:sldLayoutIdLst>
  <p:hf hdr="0"/>
  <p:txStyles>
    <p:titleStyle>
      <a:lvl1pPr algn="l" rtl="0" eaLnBrk="1" fontAlgn="base" hangingPunct="1">
        <a:spcBef>
          <a:spcPct val="0"/>
        </a:spcBef>
        <a:spcAft>
          <a:spcPct val="0"/>
        </a:spcAft>
        <a:defRPr sz="2400" b="1">
          <a:solidFill>
            <a:schemeClr val="tx2"/>
          </a:solidFill>
          <a:latin typeface="+mj-lt"/>
          <a:ea typeface="+mj-ea"/>
          <a:cs typeface="+mj-cs"/>
        </a:defRPr>
      </a:lvl1pPr>
      <a:lvl2pPr algn="l" rtl="0" eaLnBrk="1" fontAlgn="base" hangingPunct="1">
        <a:spcBef>
          <a:spcPct val="0"/>
        </a:spcBef>
        <a:spcAft>
          <a:spcPct val="0"/>
        </a:spcAft>
        <a:defRPr sz="2400" b="1">
          <a:solidFill>
            <a:schemeClr val="tx2"/>
          </a:solidFill>
          <a:latin typeface="Arial" charset="0"/>
        </a:defRPr>
      </a:lvl2pPr>
      <a:lvl3pPr algn="l" rtl="0" eaLnBrk="1" fontAlgn="base" hangingPunct="1">
        <a:spcBef>
          <a:spcPct val="0"/>
        </a:spcBef>
        <a:spcAft>
          <a:spcPct val="0"/>
        </a:spcAft>
        <a:defRPr sz="2400" b="1">
          <a:solidFill>
            <a:schemeClr val="tx2"/>
          </a:solidFill>
          <a:latin typeface="Arial" charset="0"/>
        </a:defRPr>
      </a:lvl3pPr>
      <a:lvl4pPr algn="l" rtl="0" eaLnBrk="1" fontAlgn="base" hangingPunct="1">
        <a:spcBef>
          <a:spcPct val="0"/>
        </a:spcBef>
        <a:spcAft>
          <a:spcPct val="0"/>
        </a:spcAft>
        <a:defRPr sz="2400" b="1">
          <a:solidFill>
            <a:schemeClr val="tx2"/>
          </a:solidFill>
          <a:latin typeface="Arial" charset="0"/>
        </a:defRPr>
      </a:lvl4pPr>
      <a:lvl5pPr algn="l" rtl="0" eaLnBrk="1" fontAlgn="base" hangingPunct="1">
        <a:spcBef>
          <a:spcPct val="0"/>
        </a:spcBef>
        <a:spcAft>
          <a:spcPct val="0"/>
        </a:spcAft>
        <a:defRPr sz="2400" b="1">
          <a:solidFill>
            <a:schemeClr val="tx2"/>
          </a:solidFill>
          <a:latin typeface="Arial" charset="0"/>
        </a:defRPr>
      </a:lvl5pPr>
      <a:lvl6pPr marL="457200" algn="l" rtl="0" eaLnBrk="1" fontAlgn="base" hangingPunct="1">
        <a:spcBef>
          <a:spcPct val="0"/>
        </a:spcBef>
        <a:spcAft>
          <a:spcPct val="0"/>
        </a:spcAft>
        <a:defRPr sz="2400" b="1">
          <a:solidFill>
            <a:schemeClr val="bg2"/>
          </a:solidFill>
          <a:latin typeface="Arial" charset="0"/>
        </a:defRPr>
      </a:lvl6pPr>
      <a:lvl7pPr marL="914400" algn="l" rtl="0" eaLnBrk="1" fontAlgn="base" hangingPunct="1">
        <a:spcBef>
          <a:spcPct val="0"/>
        </a:spcBef>
        <a:spcAft>
          <a:spcPct val="0"/>
        </a:spcAft>
        <a:defRPr sz="2400" b="1">
          <a:solidFill>
            <a:schemeClr val="bg2"/>
          </a:solidFill>
          <a:latin typeface="Arial" charset="0"/>
        </a:defRPr>
      </a:lvl7pPr>
      <a:lvl8pPr marL="1371600" algn="l" rtl="0" eaLnBrk="1" fontAlgn="base" hangingPunct="1">
        <a:spcBef>
          <a:spcPct val="0"/>
        </a:spcBef>
        <a:spcAft>
          <a:spcPct val="0"/>
        </a:spcAft>
        <a:defRPr sz="2400" b="1">
          <a:solidFill>
            <a:schemeClr val="bg2"/>
          </a:solidFill>
          <a:latin typeface="Arial" charset="0"/>
        </a:defRPr>
      </a:lvl8pPr>
      <a:lvl9pPr marL="1828800" algn="l" rtl="0" eaLnBrk="1" fontAlgn="base" hangingPunct="1">
        <a:spcBef>
          <a:spcPct val="0"/>
        </a:spcBef>
        <a:spcAft>
          <a:spcPct val="0"/>
        </a:spcAft>
        <a:defRPr sz="2400" b="1">
          <a:solidFill>
            <a:schemeClr val="bg2"/>
          </a:solidFill>
          <a:latin typeface="Arial" charset="0"/>
        </a:defRPr>
      </a:lvl9pPr>
    </p:titleStyle>
    <p:bodyStyle>
      <a:lvl1pPr marL="180975" indent="-180975" algn="l" rtl="0" eaLnBrk="1" fontAlgn="base" hangingPunct="1">
        <a:lnSpc>
          <a:spcPct val="110000"/>
        </a:lnSpc>
        <a:spcBef>
          <a:spcPct val="0"/>
        </a:spcBef>
        <a:spcAft>
          <a:spcPct val="0"/>
        </a:spcAft>
        <a:buChar char="•"/>
        <a:defRPr sz="2000">
          <a:solidFill>
            <a:schemeClr val="tx1"/>
          </a:solidFill>
          <a:latin typeface="+mn-lt"/>
          <a:ea typeface="+mn-ea"/>
          <a:cs typeface="+mn-cs"/>
        </a:defRPr>
      </a:lvl1pPr>
      <a:lvl2pPr marL="541338" indent="-180975" algn="l" rtl="0" eaLnBrk="1" fontAlgn="base" hangingPunct="1">
        <a:lnSpc>
          <a:spcPct val="110000"/>
        </a:lnSpc>
        <a:spcBef>
          <a:spcPct val="0"/>
        </a:spcBef>
        <a:spcAft>
          <a:spcPct val="0"/>
        </a:spcAft>
        <a:buSzPct val="80000"/>
        <a:buChar char="-"/>
        <a:defRPr sz="2000">
          <a:solidFill>
            <a:schemeClr val="tx1"/>
          </a:solidFill>
          <a:latin typeface="+mn-lt"/>
        </a:defRPr>
      </a:lvl2pPr>
      <a:lvl3pPr marL="895350" indent="-174625" algn="l" rtl="0" eaLnBrk="1" fontAlgn="base" hangingPunct="1">
        <a:lnSpc>
          <a:spcPct val="110000"/>
        </a:lnSpc>
        <a:spcBef>
          <a:spcPct val="0"/>
        </a:spcBef>
        <a:spcAft>
          <a:spcPct val="0"/>
        </a:spcAft>
        <a:buFont typeface="Wingdings" pitchFamily="2" charset="2"/>
        <a:buChar char="§"/>
        <a:defRPr sz="1400">
          <a:solidFill>
            <a:schemeClr val="tx1"/>
          </a:solidFill>
          <a:latin typeface="+mn-lt"/>
        </a:defRPr>
      </a:lvl3pPr>
      <a:lvl4pPr marL="1260475" indent="-185738" algn="l" rtl="0" eaLnBrk="1" fontAlgn="base" hangingPunct="1">
        <a:lnSpc>
          <a:spcPct val="110000"/>
        </a:lnSpc>
        <a:spcBef>
          <a:spcPct val="0"/>
        </a:spcBef>
        <a:spcAft>
          <a:spcPct val="0"/>
        </a:spcAft>
        <a:buChar char="•"/>
        <a:defRPr sz="1200">
          <a:solidFill>
            <a:schemeClr val="tx1"/>
          </a:solidFill>
          <a:latin typeface="+mn-lt"/>
        </a:defRPr>
      </a:lvl4pPr>
      <a:lvl5pPr marL="1622425" indent="-182563" algn="l" rtl="0" eaLnBrk="1" fontAlgn="base" hangingPunct="1">
        <a:lnSpc>
          <a:spcPct val="110000"/>
        </a:lnSpc>
        <a:spcBef>
          <a:spcPct val="0"/>
        </a:spcBef>
        <a:spcAft>
          <a:spcPct val="0"/>
        </a:spcAft>
        <a:buChar char="-"/>
        <a:defRPr sz="1200">
          <a:solidFill>
            <a:schemeClr val="tx1"/>
          </a:solidFill>
          <a:latin typeface="+mn-lt"/>
        </a:defRPr>
      </a:lvl5pPr>
      <a:lvl6pPr marL="2079625" indent="-182563" algn="l" rtl="0" eaLnBrk="1" fontAlgn="base" hangingPunct="1">
        <a:lnSpc>
          <a:spcPct val="110000"/>
        </a:lnSpc>
        <a:spcBef>
          <a:spcPct val="0"/>
        </a:spcBef>
        <a:spcAft>
          <a:spcPct val="0"/>
        </a:spcAft>
        <a:buChar char="-"/>
        <a:defRPr sz="1200">
          <a:solidFill>
            <a:schemeClr val="tx1"/>
          </a:solidFill>
          <a:latin typeface="+mn-lt"/>
        </a:defRPr>
      </a:lvl6pPr>
      <a:lvl7pPr marL="2536825" indent="-182563" algn="l" rtl="0" eaLnBrk="1" fontAlgn="base" hangingPunct="1">
        <a:lnSpc>
          <a:spcPct val="110000"/>
        </a:lnSpc>
        <a:spcBef>
          <a:spcPct val="0"/>
        </a:spcBef>
        <a:spcAft>
          <a:spcPct val="0"/>
        </a:spcAft>
        <a:buChar char="-"/>
        <a:defRPr sz="1200">
          <a:solidFill>
            <a:schemeClr val="tx1"/>
          </a:solidFill>
          <a:latin typeface="+mn-lt"/>
        </a:defRPr>
      </a:lvl7pPr>
      <a:lvl8pPr marL="2994025" indent="-182563" algn="l" rtl="0" eaLnBrk="1" fontAlgn="base" hangingPunct="1">
        <a:lnSpc>
          <a:spcPct val="110000"/>
        </a:lnSpc>
        <a:spcBef>
          <a:spcPct val="0"/>
        </a:spcBef>
        <a:spcAft>
          <a:spcPct val="0"/>
        </a:spcAft>
        <a:buChar char="-"/>
        <a:defRPr sz="1200">
          <a:solidFill>
            <a:schemeClr val="tx1"/>
          </a:solidFill>
          <a:latin typeface="+mn-lt"/>
        </a:defRPr>
      </a:lvl8pPr>
      <a:lvl9pPr marL="3451225" indent="-182563" algn="l" rtl="0" eaLnBrk="1" fontAlgn="base" hangingPunct="1">
        <a:lnSpc>
          <a:spcPct val="110000"/>
        </a:lnSpc>
        <a:spcBef>
          <a:spcPct val="0"/>
        </a:spcBef>
        <a:spcAft>
          <a:spcPct val="0"/>
        </a:spcAft>
        <a:buChar char="-"/>
        <a:defRPr sz="12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9" name="Rechteck 8"/>
          <p:cNvSpPr/>
          <p:nvPr userDrawn="1"/>
        </p:nvSpPr>
        <p:spPr>
          <a:xfrm>
            <a:off x="0" y="563166"/>
            <a:ext cx="9144000" cy="10239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sp>
        <p:nvSpPr>
          <p:cNvPr id="11" name="Line 8"/>
          <p:cNvSpPr>
            <a:spLocks noChangeShapeType="1"/>
          </p:cNvSpPr>
          <p:nvPr userDrawn="1"/>
        </p:nvSpPr>
        <p:spPr bwMode="auto">
          <a:xfrm>
            <a:off x="5950" y="590964"/>
            <a:ext cx="9145987" cy="0"/>
          </a:xfrm>
          <a:prstGeom prst="line">
            <a:avLst/>
          </a:prstGeom>
          <a:noFill/>
          <a:ln w="9525">
            <a:solidFill>
              <a:schemeClr val="accent2">
                <a:alpha val="89803"/>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pic>
        <p:nvPicPr>
          <p:cNvPr id="12" name="Grafik 11"/>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270148" y="158284"/>
            <a:ext cx="1153186" cy="296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Line 8"/>
          <p:cNvSpPr>
            <a:spLocks noChangeShapeType="1"/>
          </p:cNvSpPr>
          <p:nvPr userDrawn="1"/>
        </p:nvSpPr>
        <p:spPr bwMode="auto">
          <a:xfrm>
            <a:off x="7938" y="4856560"/>
            <a:ext cx="9144000" cy="0"/>
          </a:xfrm>
          <a:prstGeom prst="line">
            <a:avLst/>
          </a:prstGeom>
          <a:noFill/>
          <a:ln w="9525">
            <a:solidFill>
              <a:srgbClr val="CBCBCB"/>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7" name="Foliennummernplatzhalter 3"/>
          <p:cNvSpPr txBox="1">
            <a:spLocks/>
          </p:cNvSpPr>
          <p:nvPr userDrawn="1"/>
        </p:nvSpPr>
        <p:spPr bwMode="auto">
          <a:xfrm>
            <a:off x="8015294" y="4937361"/>
            <a:ext cx="841375"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tabLst>
                <a:tab pos="7702550" algn="r"/>
              </a:tabLst>
              <a:defRPr>
                <a:solidFill>
                  <a:schemeClr val="tx1"/>
                </a:solidFill>
                <a:latin typeface="Arial" charset="0"/>
                <a:cs typeface="Arial" charset="0"/>
              </a:defRPr>
            </a:lvl1pPr>
            <a:lvl2pPr marL="742950" indent="-285750" eaLnBrk="0" hangingPunct="0">
              <a:tabLst>
                <a:tab pos="7702550" algn="r"/>
              </a:tabLst>
              <a:defRPr>
                <a:solidFill>
                  <a:schemeClr val="tx1"/>
                </a:solidFill>
                <a:latin typeface="Arial" charset="0"/>
                <a:cs typeface="Arial" charset="0"/>
              </a:defRPr>
            </a:lvl2pPr>
            <a:lvl3pPr marL="1143000" indent="-228600" eaLnBrk="0" hangingPunct="0">
              <a:tabLst>
                <a:tab pos="7702550" algn="r"/>
              </a:tabLst>
              <a:defRPr>
                <a:solidFill>
                  <a:schemeClr val="tx1"/>
                </a:solidFill>
                <a:latin typeface="Arial" charset="0"/>
                <a:cs typeface="Arial" charset="0"/>
              </a:defRPr>
            </a:lvl3pPr>
            <a:lvl4pPr marL="1600200" indent="-228600" eaLnBrk="0" hangingPunct="0">
              <a:tabLst>
                <a:tab pos="7702550" algn="r"/>
              </a:tabLst>
              <a:defRPr>
                <a:solidFill>
                  <a:schemeClr val="tx1"/>
                </a:solidFill>
                <a:latin typeface="Arial" charset="0"/>
                <a:cs typeface="Arial" charset="0"/>
              </a:defRPr>
            </a:lvl4pPr>
            <a:lvl5pPr marL="2057400" indent="-228600" eaLnBrk="0" hangingPunct="0">
              <a:tabLst>
                <a:tab pos="7702550" algn="r"/>
              </a:tabLst>
              <a:defRPr>
                <a:solidFill>
                  <a:schemeClr val="tx1"/>
                </a:solidFill>
                <a:latin typeface="Arial" charset="0"/>
                <a:cs typeface="Arial" charset="0"/>
              </a:defRPr>
            </a:lvl5pPr>
            <a:lvl6pPr marL="2514600" indent="-228600" eaLnBrk="0" fontAlgn="base" hangingPunct="0">
              <a:spcBef>
                <a:spcPct val="0"/>
              </a:spcBef>
              <a:spcAft>
                <a:spcPct val="0"/>
              </a:spcAft>
              <a:tabLst>
                <a:tab pos="7702550" algn="r"/>
              </a:tabLst>
              <a:defRPr>
                <a:solidFill>
                  <a:schemeClr val="tx1"/>
                </a:solidFill>
                <a:latin typeface="Arial" charset="0"/>
                <a:cs typeface="Arial" charset="0"/>
              </a:defRPr>
            </a:lvl6pPr>
            <a:lvl7pPr marL="2971800" indent="-228600" eaLnBrk="0" fontAlgn="base" hangingPunct="0">
              <a:spcBef>
                <a:spcPct val="0"/>
              </a:spcBef>
              <a:spcAft>
                <a:spcPct val="0"/>
              </a:spcAft>
              <a:tabLst>
                <a:tab pos="7702550" algn="r"/>
              </a:tabLst>
              <a:defRPr>
                <a:solidFill>
                  <a:schemeClr val="tx1"/>
                </a:solidFill>
                <a:latin typeface="Arial" charset="0"/>
                <a:cs typeface="Arial" charset="0"/>
              </a:defRPr>
            </a:lvl7pPr>
            <a:lvl8pPr marL="3429000" indent="-228600" eaLnBrk="0" fontAlgn="base" hangingPunct="0">
              <a:spcBef>
                <a:spcPct val="0"/>
              </a:spcBef>
              <a:spcAft>
                <a:spcPct val="0"/>
              </a:spcAft>
              <a:tabLst>
                <a:tab pos="7702550" algn="r"/>
              </a:tabLst>
              <a:defRPr>
                <a:solidFill>
                  <a:schemeClr val="tx1"/>
                </a:solidFill>
                <a:latin typeface="Arial" charset="0"/>
                <a:cs typeface="Arial" charset="0"/>
              </a:defRPr>
            </a:lvl8pPr>
            <a:lvl9pPr marL="3886200" indent="-228600" eaLnBrk="0" fontAlgn="base" hangingPunct="0">
              <a:spcBef>
                <a:spcPct val="0"/>
              </a:spcBef>
              <a:spcAft>
                <a:spcPct val="0"/>
              </a:spcAft>
              <a:tabLst>
                <a:tab pos="7702550" algn="r"/>
              </a:tabLst>
              <a:defRPr>
                <a:solidFill>
                  <a:schemeClr val="tx1"/>
                </a:solidFill>
                <a:latin typeface="Arial" charset="0"/>
                <a:cs typeface="Arial" charset="0"/>
              </a:defRPr>
            </a:lvl9pPr>
          </a:lstStyle>
          <a:p>
            <a:pPr algn="r" eaLnBrk="1" hangingPunct="1">
              <a:defRPr/>
            </a:pPr>
            <a:r>
              <a:rPr lang="de-DE" altLang="de-DE" sz="700" dirty="0">
                <a:solidFill>
                  <a:srgbClr val="000000"/>
                </a:solidFill>
              </a:rPr>
              <a:t> |</a:t>
            </a:r>
          </a:p>
        </p:txBody>
      </p:sp>
      <p:sp>
        <p:nvSpPr>
          <p:cNvPr id="2" name="Datumsplatzhalter 1">
            <a:extLst>
              <a:ext uri="{FF2B5EF4-FFF2-40B4-BE49-F238E27FC236}">
                <a16:creationId xmlns:a16="http://schemas.microsoft.com/office/drawing/2014/main" id="{814D78D1-1A6D-7613-AA06-D91586868EFD}"/>
              </a:ext>
            </a:extLst>
          </p:cNvPr>
          <p:cNvSpPr>
            <a:spLocks noGrp="1"/>
          </p:cNvSpPr>
          <p:nvPr>
            <p:ph type="dt" sz="half" idx="2"/>
          </p:nvPr>
        </p:nvSpPr>
        <p:spPr>
          <a:xfrm>
            <a:off x="628650" y="4767263"/>
            <a:ext cx="2057400" cy="274637"/>
          </a:xfrm>
          <a:prstGeom prst="rect">
            <a:avLst/>
          </a:prstGeom>
        </p:spPr>
        <p:txBody>
          <a:bodyPr vert="horz" lIns="91440" tIns="45720" rIns="91440" bIns="45720" rtlCol="0" anchor="ctr"/>
          <a:lstStyle>
            <a:lvl1pPr algn="l">
              <a:defRPr sz="1200">
                <a:solidFill>
                  <a:schemeClr val="tx1">
                    <a:tint val="82000"/>
                  </a:schemeClr>
                </a:solidFill>
              </a:defRPr>
            </a:lvl1pPr>
          </a:lstStyle>
          <a:p>
            <a:r>
              <a:rPr lang="de-DE"/>
              <a:t>2026</a:t>
            </a:r>
            <a:endParaRPr lang="de-DE" dirty="0"/>
          </a:p>
        </p:txBody>
      </p:sp>
      <p:sp>
        <p:nvSpPr>
          <p:cNvPr id="3" name="Fußzeilenplatzhalter 2">
            <a:extLst>
              <a:ext uri="{FF2B5EF4-FFF2-40B4-BE49-F238E27FC236}">
                <a16:creationId xmlns:a16="http://schemas.microsoft.com/office/drawing/2014/main" id="{DDE9800B-842D-ECE1-DE6B-1D47168A893D}"/>
              </a:ext>
            </a:extLst>
          </p:cNvPr>
          <p:cNvSpPr>
            <a:spLocks noGrp="1"/>
          </p:cNvSpPr>
          <p:nvPr>
            <p:ph type="ftr" sz="quarter" idx="3"/>
          </p:nvPr>
        </p:nvSpPr>
        <p:spPr>
          <a:xfrm>
            <a:off x="3028950" y="4767263"/>
            <a:ext cx="3086100" cy="274637"/>
          </a:xfrm>
          <a:prstGeom prst="rect">
            <a:avLst/>
          </a:prstGeom>
        </p:spPr>
        <p:txBody>
          <a:bodyPr vert="horz" lIns="91440" tIns="45720" rIns="91440" bIns="45720" rtlCol="0" anchor="ctr"/>
          <a:lstStyle>
            <a:lvl1pPr algn="ctr">
              <a:defRPr sz="1200">
                <a:solidFill>
                  <a:schemeClr val="tx1">
                    <a:tint val="82000"/>
                  </a:schemeClr>
                </a:solidFill>
              </a:defRPr>
            </a:lvl1pPr>
          </a:lstStyle>
          <a:p>
            <a:r>
              <a:rPr lang="en-US" dirty="0"/>
              <a:t>Short Presentation on Literature Research</a:t>
            </a:r>
            <a:endParaRPr lang="de-DE" dirty="0"/>
          </a:p>
        </p:txBody>
      </p:sp>
      <p:sp>
        <p:nvSpPr>
          <p:cNvPr id="4" name="Foliennummernplatzhalter 3">
            <a:extLst>
              <a:ext uri="{FF2B5EF4-FFF2-40B4-BE49-F238E27FC236}">
                <a16:creationId xmlns:a16="http://schemas.microsoft.com/office/drawing/2014/main" id="{4EC8C86E-46C9-BABD-98DF-F093E03A6F03}"/>
              </a:ext>
            </a:extLst>
          </p:cNvPr>
          <p:cNvSpPr>
            <a:spLocks noGrp="1"/>
          </p:cNvSpPr>
          <p:nvPr>
            <p:ph type="sldNum" sz="quarter" idx="4"/>
          </p:nvPr>
        </p:nvSpPr>
        <p:spPr>
          <a:xfrm>
            <a:off x="6457950" y="4767263"/>
            <a:ext cx="2057400" cy="274637"/>
          </a:xfrm>
          <a:prstGeom prst="rect">
            <a:avLst/>
          </a:prstGeom>
        </p:spPr>
        <p:txBody>
          <a:bodyPr vert="horz" lIns="91440" tIns="45720" rIns="91440" bIns="45720" rtlCol="0" anchor="ctr"/>
          <a:lstStyle>
            <a:lvl1pPr algn="r">
              <a:defRPr sz="1200">
                <a:solidFill>
                  <a:schemeClr val="tx1">
                    <a:tint val="82000"/>
                  </a:schemeClr>
                </a:solidFill>
              </a:defRPr>
            </a:lvl1pPr>
          </a:lstStyle>
          <a:p>
            <a:fld id="{82861BA4-4148-4DC9-ADE0-0F5DC7296AF8}" type="slidenum">
              <a:rPr lang="de-DE" smtClean="0"/>
              <a:pPr/>
              <a:t>‹Nr.›</a:t>
            </a:fld>
            <a:endParaRPr lang="de-DE" dirty="0"/>
          </a:p>
        </p:txBody>
      </p:sp>
    </p:spTree>
  </p:cSld>
  <p:clrMap bg1="lt1" tx1="dk1" bg2="lt2" tx2="dk2" accent1="accent1" accent2="accent2" accent3="accent3" accent4="accent4" accent5="accent5" accent6="accent6" hlink="hlink" folHlink="folHlink"/>
  <p:sldLayoutIdLst>
    <p:sldLayoutId id="2147485959" r:id="rId1"/>
  </p:sldLayoutIdLst>
  <p:hf hdr="0"/>
  <p:txStyles>
    <p:titleStyle>
      <a:lvl1pPr algn="l" rtl="0" eaLnBrk="0" fontAlgn="base" hangingPunct="0">
        <a:spcBef>
          <a:spcPct val="0"/>
        </a:spcBef>
        <a:spcAft>
          <a:spcPct val="0"/>
        </a:spcAft>
        <a:defRPr sz="2400" b="1">
          <a:solidFill>
            <a:schemeClr val="tx2"/>
          </a:solidFill>
          <a:latin typeface="+mj-lt"/>
          <a:ea typeface="+mj-ea"/>
          <a:cs typeface="+mj-cs"/>
        </a:defRPr>
      </a:lvl1pPr>
      <a:lvl2pPr algn="l" rtl="0" eaLnBrk="0" fontAlgn="base" hangingPunct="0">
        <a:spcBef>
          <a:spcPct val="0"/>
        </a:spcBef>
        <a:spcAft>
          <a:spcPct val="0"/>
        </a:spcAft>
        <a:defRPr sz="2400" b="1">
          <a:solidFill>
            <a:schemeClr val="tx2"/>
          </a:solidFill>
          <a:latin typeface="Arial" charset="0"/>
        </a:defRPr>
      </a:lvl2pPr>
      <a:lvl3pPr algn="l" rtl="0" eaLnBrk="0" fontAlgn="base" hangingPunct="0">
        <a:spcBef>
          <a:spcPct val="0"/>
        </a:spcBef>
        <a:spcAft>
          <a:spcPct val="0"/>
        </a:spcAft>
        <a:defRPr sz="2400" b="1">
          <a:solidFill>
            <a:schemeClr val="tx2"/>
          </a:solidFill>
          <a:latin typeface="Arial" charset="0"/>
        </a:defRPr>
      </a:lvl3pPr>
      <a:lvl4pPr algn="l" rtl="0" eaLnBrk="0" fontAlgn="base" hangingPunct="0">
        <a:spcBef>
          <a:spcPct val="0"/>
        </a:spcBef>
        <a:spcAft>
          <a:spcPct val="0"/>
        </a:spcAft>
        <a:defRPr sz="2400" b="1">
          <a:solidFill>
            <a:schemeClr val="tx2"/>
          </a:solidFill>
          <a:latin typeface="Arial" charset="0"/>
        </a:defRPr>
      </a:lvl4pPr>
      <a:lvl5pPr algn="l" rtl="0" eaLnBrk="0" fontAlgn="base" hangingPunct="0">
        <a:spcBef>
          <a:spcPct val="0"/>
        </a:spcBef>
        <a:spcAft>
          <a:spcPct val="0"/>
        </a:spcAft>
        <a:defRPr sz="2400" b="1">
          <a:solidFill>
            <a:schemeClr val="tx2"/>
          </a:solidFill>
          <a:latin typeface="Arial" charset="0"/>
        </a:defRPr>
      </a:lvl5pPr>
      <a:lvl6pPr marL="457200" algn="l" rtl="0" eaLnBrk="1" fontAlgn="base" hangingPunct="1">
        <a:spcBef>
          <a:spcPct val="0"/>
        </a:spcBef>
        <a:spcAft>
          <a:spcPct val="0"/>
        </a:spcAft>
        <a:defRPr sz="2400" b="1">
          <a:solidFill>
            <a:schemeClr val="bg2"/>
          </a:solidFill>
          <a:latin typeface="Arial" charset="0"/>
        </a:defRPr>
      </a:lvl6pPr>
      <a:lvl7pPr marL="914400" algn="l" rtl="0" eaLnBrk="1" fontAlgn="base" hangingPunct="1">
        <a:spcBef>
          <a:spcPct val="0"/>
        </a:spcBef>
        <a:spcAft>
          <a:spcPct val="0"/>
        </a:spcAft>
        <a:defRPr sz="2400" b="1">
          <a:solidFill>
            <a:schemeClr val="bg2"/>
          </a:solidFill>
          <a:latin typeface="Arial" charset="0"/>
        </a:defRPr>
      </a:lvl7pPr>
      <a:lvl8pPr marL="1371600" algn="l" rtl="0" eaLnBrk="1" fontAlgn="base" hangingPunct="1">
        <a:spcBef>
          <a:spcPct val="0"/>
        </a:spcBef>
        <a:spcAft>
          <a:spcPct val="0"/>
        </a:spcAft>
        <a:defRPr sz="2400" b="1">
          <a:solidFill>
            <a:schemeClr val="bg2"/>
          </a:solidFill>
          <a:latin typeface="Arial" charset="0"/>
        </a:defRPr>
      </a:lvl8pPr>
      <a:lvl9pPr marL="1828800" algn="l" rtl="0" eaLnBrk="1" fontAlgn="base" hangingPunct="1">
        <a:spcBef>
          <a:spcPct val="0"/>
        </a:spcBef>
        <a:spcAft>
          <a:spcPct val="0"/>
        </a:spcAft>
        <a:defRPr sz="2400" b="1">
          <a:solidFill>
            <a:schemeClr val="bg2"/>
          </a:solidFill>
          <a:latin typeface="Arial" charset="0"/>
        </a:defRPr>
      </a:lvl9pPr>
    </p:titleStyle>
    <p:bodyStyle>
      <a:lvl1pPr marL="180975" indent="-180975" algn="l" rtl="0" eaLnBrk="0" fontAlgn="base" hangingPunct="0">
        <a:lnSpc>
          <a:spcPct val="110000"/>
        </a:lnSpc>
        <a:spcBef>
          <a:spcPct val="0"/>
        </a:spcBef>
        <a:spcAft>
          <a:spcPct val="0"/>
        </a:spcAft>
        <a:buChar char="•"/>
        <a:defRPr sz="2000">
          <a:solidFill>
            <a:schemeClr val="tx1"/>
          </a:solidFill>
          <a:latin typeface="+mn-lt"/>
          <a:ea typeface="+mn-ea"/>
          <a:cs typeface="+mn-cs"/>
        </a:defRPr>
      </a:lvl1pPr>
      <a:lvl2pPr marL="541338" indent="-180975" algn="l" rtl="0" eaLnBrk="0" fontAlgn="base" hangingPunct="0">
        <a:lnSpc>
          <a:spcPct val="110000"/>
        </a:lnSpc>
        <a:spcBef>
          <a:spcPct val="0"/>
        </a:spcBef>
        <a:spcAft>
          <a:spcPct val="0"/>
        </a:spcAft>
        <a:buSzPct val="80000"/>
        <a:buChar char="-"/>
        <a:defRPr sz="2000">
          <a:solidFill>
            <a:schemeClr val="tx1"/>
          </a:solidFill>
          <a:latin typeface="+mn-lt"/>
        </a:defRPr>
      </a:lvl2pPr>
      <a:lvl3pPr marL="895350" indent="-174625" algn="l" rtl="0" eaLnBrk="0" fontAlgn="base" hangingPunct="0">
        <a:lnSpc>
          <a:spcPct val="110000"/>
        </a:lnSpc>
        <a:spcBef>
          <a:spcPct val="0"/>
        </a:spcBef>
        <a:spcAft>
          <a:spcPct val="0"/>
        </a:spcAft>
        <a:buFont typeface="Wingdings" pitchFamily="2" charset="2"/>
        <a:buChar char="§"/>
        <a:defRPr sz="1400">
          <a:solidFill>
            <a:schemeClr val="tx1"/>
          </a:solidFill>
          <a:latin typeface="+mn-lt"/>
        </a:defRPr>
      </a:lvl3pPr>
      <a:lvl4pPr marL="1260475" indent="-185738" algn="l" rtl="0" eaLnBrk="0" fontAlgn="base" hangingPunct="0">
        <a:lnSpc>
          <a:spcPct val="110000"/>
        </a:lnSpc>
        <a:spcBef>
          <a:spcPct val="0"/>
        </a:spcBef>
        <a:spcAft>
          <a:spcPct val="0"/>
        </a:spcAft>
        <a:buChar char="•"/>
        <a:defRPr sz="1200">
          <a:solidFill>
            <a:schemeClr val="tx1"/>
          </a:solidFill>
          <a:latin typeface="+mn-lt"/>
        </a:defRPr>
      </a:lvl4pPr>
      <a:lvl5pPr marL="1622425" indent="-182563" algn="l" rtl="0" eaLnBrk="0" fontAlgn="base" hangingPunct="0">
        <a:lnSpc>
          <a:spcPct val="110000"/>
        </a:lnSpc>
        <a:spcBef>
          <a:spcPct val="0"/>
        </a:spcBef>
        <a:spcAft>
          <a:spcPct val="0"/>
        </a:spcAft>
        <a:buChar char="-"/>
        <a:defRPr sz="1200">
          <a:solidFill>
            <a:schemeClr val="tx1"/>
          </a:solidFill>
          <a:latin typeface="+mn-lt"/>
        </a:defRPr>
      </a:lvl5pPr>
      <a:lvl6pPr marL="2079625" indent="-182563" algn="l" rtl="0" eaLnBrk="1" fontAlgn="base" hangingPunct="1">
        <a:lnSpc>
          <a:spcPct val="110000"/>
        </a:lnSpc>
        <a:spcBef>
          <a:spcPct val="0"/>
        </a:spcBef>
        <a:spcAft>
          <a:spcPct val="0"/>
        </a:spcAft>
        <a:buChar char="-"/>
        <a:defRPr sz="1200">
          <a:solidFill>
            <a:schemeClr val="tx1"/>
          </a:solidFill>
          <a:latin typeface="+mn-lt"/>
        </a:defRPr>
      </a:lvl6pPr>
      <a:lvl7pPr marL="2536825" indent="-182563" algn="l" rtl="0" eaLnBrk="1" fontAlgn="base" hangingPunct="1">
        <a:lnSpc>
          <a:spcPct val="110000"/>
        </a:lnSpc>
        <a:spcBef>
          <a:spcPct val="0"/>
        </a:spcBef>
        <a:spcAft>
          <a:spcPct val="0"/>
        </a:spcAft>
        <a:buChar char="-"/>
        <a:defRPr sz="1200">
          <a:solidFill>
            <a:schemeClr val="tx1"/>
          </a:solidFill>
          <a:latin typeface="+mn-lt"/>
        </a:defRPr>
      </a:lvl7pPr>
      <a:lvl8pPr marL="2994025" indent="-182563" algn="l" rtl="0" eaLnBrk="1" fontAlgn="base" hangingPunct="1">
        <a:lnSpc>
          <a:spcPct val="110000"/>
        </a:lnSpc>
        <a:spcBef>
          <a:spcPct val="0"/>
        </a:spcBef>
        <a:spcAft>
          <a:spcPct val="0"/>
        </a:spcAft>
        <a:buChar char="-"/>
        <a:defRPr sz="1200">
          <a:solidFill>
            <a:schemeClr val="tx1"/>
          </a:solidFill>
          <a:latin typeface="+mn-lt"/>
        </a:defRPr>
      </a:lvl8pPr>
      <a:lvl9pPr marL="3451225" indent="-182563" algn="l" rtl="0" eaLnBrk="1" fontAlgn="base" hangingPunct="1">
        <a:lnSpc>
          <a:spcPct val="110000"/>
        </a:lnSpc>
        <a:spcBef>
          <a:spcPct val="0"/>
        </a:spcBef>
        <a:spcAft>
          <a:spcPct val="0"/>
        </a:spcAft>
        <a:buChar char="-"/>
        <a:defRPr sz="12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4.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rds-tue.ibs-bw.de/opac/" TargetMode="External"/><Relationship Id="rId2" Type="http://schemas.openxmlformats.org/officeDocument/2006/relationships/hyperlink" Target="https://uni-tuebingen.de/en/facilities/university-library/searching-borrowing/ebooks/ebooks-by-subjects/"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ezb.uni-regensburg.de/fl.phtml?bibid=UBTUE&amp;colors=7&amp;lang=en&amp;bibid=UBTUE&amp;colors=7&amp;lang=en"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hyperlink" Target="https://tuebingen.vubpaperboy.de/portal/pb/home.xhtml" TargetMode="External"/><Relationship Id="rId4" Type="http://schemas.openxmlformats.org/officeDocument/2006/relationships/hyperlink" Target="https://uni-tuebingen.de/en/facilities/university-library/searching-borrowing/ebooks/ebooks-by-subjects/"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s://rds-tue.ibs-bw.de/opac/RDSIndex/Advanced"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s://www.zoerr.de/"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dbis.uni-regensburg.de/UBTUE/browse/subjects/" TargetMode="External"/><Relationship Id="rId2" Type="http://schemas.openxmlformats.org/officeDocument/2006/relationships/slideLayout" Target="../slideLayouts/slideLayout2.xml"/><Relationship Id="rId1" Type="http://schemas.openxmlformats.org/officeDocument/2006/relationships/themeOverride" Target="../theme/themeOverride1.xml"/><Relationship Id="rId6" Type="http://schemas.openxmlformats.org/officeDocument/2006/relationships/hyperlink" Target="https://arxiv.org/" TargetMode="External"/><Relationship Id="rId5" Type="http://schemas.openxmlformats.org/officeDocument/2006/relationships/hyperlink" Target="http://www.zentralblatt-math.org/zmath/en/" TargetMode="External"/><Relationship Id="rId4" Type="http://schemas.openxmlformats.org/officeDocument/2006/relationships/hyperlink" Target="https://mathscinet.ams.org/mathscinet/publications-search"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hyperlink" Target="https://rds-tue.ibs-bw.de/opac/RDSIndex/Advanced" TargetMode="External"/><Relationship Id="rId2" Type="http://schemas.openxmlformats.org/officeDocument/2006/relationships/hyperlink" Target="https://rds-tue.ibs-bw.de/opac/" TargetMode="External"/><Relationship Id="rId1" Type="http://schemas.openxmlformats.org/officeDocument/2006/relationships/slideLayout" Target="../slideLayouts/slideLayout2.xml"/><Relationship Id="rId4" Type="http://schemas.openxmlformats.org/officeDocument/2006/relationships/hyperlink" Target="https://uni-tuebingen.de/en/faculties/faculty-of-science/departments/physics/library/search-for-literature/catalogues-books/mathematics-subject-classification-ams/"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s://zbmath.org/" TargetMode="External"/><Relationship Id="rId2" Type="http://schemas.openxmlformats.org/officeDocument/2006/relationships/hyperlink" Target="https://mathscinet.ams.org/mathscinet/publications-search" TargetMode="External"/><Relationship Id="rId1" Type="http://schemas.openxmlformats.org/officeDocument/2006/relationships/slideLayout" Target="../slideLayouts/slideLayout2.xml"/><Relationship Id="rId4" Type="http://schemas.openxmlformats.org/officeDocument/2006/relationships/hyperlink" Target="https://arxiv.org/"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hyperlink" Target="https://rds-tue.ibs-bw.de/opac/"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openxmlformats.org/officeDocument/2006/relationships/image" Target="../media/image9.jpg"/><Relationship Id="rId3" Type="http://schemas.openxmlformats.org/officeDocument/2006/relationships/hyperlink" Target="https://rds-tue.ibs-bw.de/opac/RDSIndex/Advanced" TargetMode="External"/><Relationship Id="rId7" Type="http://schemas.openxmlformats.org/officeDocument/2006/relationships/image" Target="../media/image8.jpg"/><Relationship Id="rId2" Type="http://schemas.openxmlformats.org/officeDocument/2006/relationships/hyperlink" Target="https://rds-tue.ibs-bw.de/opac/" TargetMode="External"/><Relationship Id="rId1" Type="http://schemas.openxmlformats.org/officeDocument/2006/relationships/slideLayout" Target="../slideLayouts/slideLayout2.xml"/><Relationship Id="rId6" Type="http://schemas.openxmlformats.org/officeDocument/2006/relationships/hyperlink" Target="https://uni-tuebingen.de/en/facilities/university-library/searching-borrowing/interlibrary-loan-document-delivery-services/tad-article-delivery/" TargetMode="External"/><Relationship Id="rId5" Type="http://schemas.openxmlformats.org/officeDocument/2006/relationships/hyperlink" Target="https://zdb-katalog.de/index.xhtml" TargetMode="External"/><Relationship Id="rId4" Type="http://schemas.openxmlformats.org/officeDocument/2006/relationships/hyperlink" Target="https://ezb.uni-regensburg.de/fl.phtml?bibid=UBTUE&amp;colors=7&amp;lang=en&amp;bibid=UBTUE&amp;colors=7&amp;lang=en" TargetMode="External"/></Relationships>
</file>

<file path=ppt/slides/_rels/slide26.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s://kvk.bibliothek.kit.edu/index.html?lang=en&amp;digitalOnly=0&amp;embedFulltitle=0&amp;newTab=0" TargetMode="External"/><Relationship Id="rId2" Type="http://schemas.openxmlformats.org/officeDocument/2006/relationships/hyperlink" Target="https://uni-tuebingen.de/en/fakultaeten/wirtschafts-und-sozialwissenschaftliche-fakultaet/faecher/fachbereich-wirtschaftswissenschaft/wirtschaftswissenschaft/fb-wiwi/einrichtungen-wirtschaftswissenschaft/bibliothek/e-media/e-journals/" TargetMode="External"/><Relationship Id="rId1" Type="http://schemas.openxmlformats.org/officeDocument/2006/relationships/slideLayout" Target="../slideLayouts/slideLayout2.xml"/><Relationship Id="rId4" Type="http://schemas.openxmlformats.org/officeDocument/2006/relationships/hyperlink" Target="https://uni-tuebingen.de/en/facilities/university-library/searching-borrowing/interlibrary-loan-document-delivery-service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platzhalter 5"/>
          <p:cNvSpPr>
            <a:spLocks noGrp="1"/>
          </p:cNvSpPr>
          <p:nvPr>
            <p:ph type="body" sz="quarter" idx="10"/>
          </p:nvPr>
        </p:nvSpPr>
        <p:spPr>
          <a:xfrm>
            <a:off x="287999" y="3420000"/>
            <a:ext cx="8568664" cy="560734"/>
          </a:xfrm>
        </p:spPr>
        <p:txBody>
          <a:bodyPr/>
          <a:lstStyle/>
          <a:p>
            <a:r>
              <a:rPr lang="de-DE" dirty="0"/>
              <a:t>Short </a:t>
            </a:r>
            <a:r>
              <a:rPr lang="de-DE" dirty="0" err="1"/>
              <a:t>Presentation</a:t>
            </a:r>
            <a:r>
              <a:rPr lang="de-DE" dirty="0"/>
              <a:t> on </a:t>
            </a:r>
            <a:r>
              <a:rPr lang="de-DE" dirty="0" err="1"/>
              <a:t>Literature</a:t>
            </a:r>
            <a:r>
              <a:rPr lang="de-DE" dirty="0"/>
              <a:t> Research</a:t>
            </a:r>
          </a:p>
          <a:p>
            <a:endParaRPr lang="de-DE" dirty="0"/>
          </a:p>
          <a:p>
            <a:endParaRPr lang="de-DE" dirty="0"/>
          </a:p>
        </p:txBody>
      </p:sp>
      <p:sp>
        <p:nvSpPr>
          <p:cNvPr id="3" name="Rechteck 2"/>
          <p:cNvSpPr/>
          <p:nvPr/>
        </p:nvSpPr>
        <p:spPr>
          <a:xfrm>
            <a:off x="288480" y="1260000"/>
            <a:ext cx="8568183" cy="1764000"/>
          </a:xfrm>
          <a:prstGeom prst="rect">
            <a:avLst/>
          </a:prstGeom>
          <a:solidFill>
            <a:srgbClr val="DDDDD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sp>
        <p:nvSpPr>
          <p:cNvPr id="10" name="Rechteck 9"/>
          <p:cNvSpPr/>
          <p:nvPr/>
        </p:nvSpPr>
        <p:spPr>
          <a:xfrm>
            <a:off x="288000" y="3024000"/>
            <a:ext cx="8568663" cy="126000"/>
          </a:xfrm>
          <a:prstGeom prst="rect">
            <a:avLst/>
          </a:prstGeom>
          <a:solidFill>
            <a:srgbClr val="A51E3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sp>
        <p:nvSpPr>
          <p:cNvPr id="9" name="Rechteck 8"/>
          <p:cNvSpPr>
            <a:spLocks noChangeArrowheads="1"/>
          </p:cNvSpPr>
          <p:nvPr/>
        </p:nvSpPr>
        <p:spPr bwMode="auto">
          <a:xfrm>
            <a:off x="483631" y="1436664"/>
            <a:ext cx="826207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r>
              <a:rPr lang="de-DE" sz="1600" dirty="0"/>
              <a:t>Welcome </a:t>
            </a:r>
            <a:r>
              <a:rPr lang="de-DE" sz="1600" dirty="0" err="1"/>
              <a:t>to</a:t>
            </a:r>
            <a:r>
              <a:rPr lang="de-DE" sz="1600" dirty="0"/>
              <a:t> </a:t>
            </a:r>
            <a:r>
              <a:rPr lang="de-DE" sz="1600" dirty="0" err="1"/>
              <a:t>our</a:t>
            </a:r>
            <a:r>
              <a:rPr lang="de-DE" sz="1600" dirty="0"/>
              <a:t> </a:t>
            </a:r>
            <a:r>
              <a:rPr lang="de-DE" sz="1600" dirty="0" err="1"/>
              <a:t>library</a:t>
            </a:r>
            <a:r>
              <a:rPr lang="de-DE" sz="1600" dirty="0"/>
              <a:t>!</a:t>
            </a:r>
          </a:p>
        </p:txBody>
      </p:sp>
      <p:sp>
        <p:nvSpPr>
          <p:cNvPr id="2" name="Textfeld 1"/>
          <p:cNvSpPr txBox="1"/>
          <p:nvPr/>
        </p:nvSpPr>
        <p:spPr>
          <a:xfrm>
            <a:off x="6714808" y="4343400"/>
            <a:ext cx="2141855" cy="457200"/>
          </a:xfrm>
          <a:prstGeom prst="rect">
            <a:avLst/>
          </a:prstGeom>
          <a:pattFill prst="wdUpDiag">
            <a:fgClr>
              <a:schemeClr val="bg1">
                <a:lumMod val="95000"/>
              </a:schemeClr>
            </a:fgClr>
            <a:bgClr>
              <a:schemeClr val="bg1"/>
            </a:bgClr>
          </a:pattFill>
        </p:spPr>
        <p:txBody>
          <a:bodyPr wrap="square" lIns="0" tIns="0" rIns="0" bIns="0" rtlCol="0" anchor="ctr" anchorCtr="0">
            <a:noAutofit/>
          </a:bodyPr>
          <a:lstStyle/>
          <a:p>
            <a:pPr algn="ctr"/>
            <a:r>
              <a:rPr lang="de-DE" sz="1000" dirty="0">
                <a:solidFill>
                  <a:schemeClr val="accent5">
                    <a:lumMod val="75000"/>
                  </a:schemeClr>
                </a:solidFill>
              </a:rPr>
              <a:t>Kooperationspartner?</a:t>
            </a:r>
          </a:p>
          <a:p>
            <a:pPr algn="ctr"/>
            <a:r>
              <a:rPr lang="de-DE" sz="1000" dirty="0">
                <a:solidFill>
                  <a:schemeClr val="accent5">
                    <a:lumMod val="75000"/>
                  </a:schemeClr>
                </a:solidFill>
              </a:rPr>
              <a:t>Logo hier</a:t>
            </a:r>
          </a:p>
        </p:txBody>
      </p:sp>
      <p:sp>
        <p:nvSpPr>
          <p:cNvPr id="8" name="Rectangle 19"/>
          <p:cNvSpPr>
            <a:spLocks noChangeArrowheads="1"/>
          </p:cNvSpPr>
          <p:nvPr/>
        </p:nvSpPr>
        <p:spPr bwMode="auto">
          <a:xfrm>
            <a:off x="288000" y="993600"/>
            <a:ext cx="8568000" cy="2069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endParaRPr lang="de-DE" altLang="de-DE" sz="800" dirty="0">
              <a:solidFill>
                <a:schemeClr val="tx2"/>
              </a:solidFill>
            </a:endParaRPr>
          </a:p>
        </p:txBody>
      </p:sp>
      <p:pic>
        <p:nvPicPr>
          <p:cNvPr id="5" name="Inhaltsplatzhalter 5" descr="Ein Bild, das Im Haus, Bücherregal, Buch, Mobiliar enthält.&#10;&#10;KI-generierte Inhalte können fehlerhaft sein.">
            <a:extLst>
              <a:ext uri="{FF2B5EF4-FFF2-40B4-BE49-F238E27FC236}">
                <a16:creationId xmlns:a16="http://schemas.microsoft.com/office/drawing/2014/main" id="{27B0CDC5-ED03-11B2-4FDF-23A93D8C07A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14667" y="1257618"/>
            <a:ext cx="2653145" cy="1768764"/>
          </a:xfrm>
          <a:prstGeom prst="rect">
            <a:avLst/>
          </a:prstGeom>
        </p:spPr>
      </p:pic>
      <p:pic>
        <p:nvPicPr>
          <p:cNvPr id="11" name="Grafik 10" descr="Ein Bild, das Text, Schrift, Grafiken, Logo enthält.&#10;&#10;KI-generierte Inhalte können fehlerhaft sein.">
            <a:extLst>
              <a:ext uri="{FF2B5EF4-FFF2-40B4-BE49-F238E27FC236}">
                <a16:creationId xmlns:a16="http://schemas.microsoft.com/office/drawing/2014/main" id="{52C6DE7E-E55C-D949-B966-EA50F125F99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66740" y="4343400"/>
            <a:ext cx="1837989" cy="459497"/>
          </a:xfrm>
          <a:prstGeom prst="rect">
            <a:avLst/>
          </a:prstGeom>
        </p:spPr>
      </p:pic>
      <p:pic>
        <p:nvPicPr>
          <p:cNvPr id="16" name="Grafik 15" descr="Ein Bild, das Text, Schrift, weiß, Algebra enthält.&#10;&#10;KI-generierte Inhalte können fehlerhaft sein.">
            <a:extLst>
              <a:ext uri="{FF2B5EF4-FFF2-40B4-BE49-F238E27FC236}">
                <a16:creationId xmlns:a16="http://schemas.microsoft.com/office/drawing/2014/main" id="{0993955A-6D93-02DA-9AC7-F38CE434950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04192" y="93510"/>
            <a:ext cx="3138030" cy="894108"/>
          </a:xfrm>
          <a:prstGeom prst="rect">
            <a:avLst/>
          </a:prstGeom>
        </p:spPr>
      </p:pic>
    </p:spTree>
    <p:extLst>
      <p:ext uri="{BB962C8B-B14F-4D97-AF65-F5344CB8AC3E}">
        <p14:creationId xmlns:p14="http://schemas.microsoft.com/office/powerpoint/2010/main" val="5742718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a:extLst>
              <a:ext uri="{FF2B5EF4-FFF2-40B4-BE49-F238E27FC236}">
                <a16:creationId xmlns:a16="http://schemas.microsoft.com/office/drawing/2014/main" id="{C8187476-6AFD-6E21-E4E2-E706DE590AED}"/>
              </a:ext>
            </a:extLst>
          </p:cNvPr>
          <p:cNvSpPr>
            <a:spLocks noGrp="1"/>
          </p:cNvSpPr>
          <p:nvPr>
            <p:ph type="body" sz="quarter" idx="11"/>
          </p:nvPr>
        </p:nvSpPr>
        <p:spPr>
          <a:xfrm>
            <a:off x="1266179" y="682930"/>
            <a:ext cx="7596000" cy="3970318"/>
          </a:xfrm>
        </p:spPr>
        <p:txBody>
          <a:bodyPr/>
          <a:lstStyle/>
          <a:p>
            <a:r>
              <a:rPr lang="en-US" dirty="0"/>
              <a:t>Overview over the most important scientific publishing formats</a:t>
            </a:r>
            <a:endParaRPr lang="de-DE" dirty="0"/>
          </a:p>
          <a:p>
            <a:pPr lvl="1"/>
            <a:r>
              <a:rPr lang="de-DE" dirty="0"/>
              <a:t>Books</a:t>
            </a:r>
          </a:p>
          <a:p>
            <a:pPr lvl="1"/>
            <a:r>
              <a:rPr lang="de-DE" dirty="0"/>
              <a:t>Journals / </a:t>
            </a:r>
            <a:r>
              <a:rPr lang="de-DE" dirty="0" err="1"/>
              <a:t>periodicals</a:t>
            </a:r>
            <a:endParaRPr lang="de-DE" dirty="0"/>
          </a:p>
          <a:p>
            <a:pPr lvl="1"/>
            <a:r>
              <a:rPr lang="de-DE" dirty="0"/>
              <a:t>Independent / non‑</a:t>
            </a:r>
            <a:r>
              <a:rPr lang="de-DE" dirty="0" err="1"/>
              <a:t>independent</a:t>
            </a:r>
            <a:r>
              <a:rPr lang="de-DE" dirty="0"/>
              <a:t> </a:t>
            </a:r>
            <a:r>
              <a:rPr lang="de-DE" dirty="0" err="1"/>
              <a:t>publications</a:t>
            </a:r>
            <a:endParaRPr lang="de-DE" dirty="0"/>
          </a:p>
          <a:p>
            <a:r>
              <a:rPr lang="en-US" dirty="0"/>
              <a:t>Overview over the most important information resources</a:t>
            </a:r>
            <a:endParaRPr lang="de-DE" dirty="0"/>
          </a:p>
          <a:p>
            <a:pPr lvl="1"/>
            <a:r>
              <a:rPr lang="de-DE" dirty="0" err="1"/>
              <a:t>Visit</a:t>
            </a:r>
            <a:r>
              <a:rPr lang="de-DE" dirty="0"/>
              <a:t> </a:t>
            </a:r>
            <a:r>
              <a:rPr lang="de-DE" dirty="0" err="1"/>
              <a:t>to</a:t>
            </a:r>
            <a:r>
              <a:rPr lang="de-DE" dirty="0"/>
              <a:t> </a:t>
            </a:r>
            <a:r>
              <a:rPr lang="de-DE" dirty="0" err="1"/>
              <a:t>the</a:t>
            </a:r>
            <a:r>
              <a:rPr lang="de-DE" dirty="0"/>
              <a:t> </a:t>
            </a:r>
            <a:r>
              <a:rPr lang="de-DE" dirty="0" err="1"/>
              <a:t>library</a:t>
            </a:r>
            <a:endParaRPr lang="de-DE" dirty="0"/>
          </a:p>
          <a:p>
            <a:pPr lvl="1"/>
            <a:r>
              <a:rPr lang="de-DE" dirty="0"/>
              <a:t>Library </a:t>
            </a:r>
            <a:r>
              <a:rPr lang="de-DE" dirty="0" err="1"/>
              <a:t>catalogues</a:t>
            </a:r>
            <a:endParaRPr lang="de-DE" dirty="0"/>
          </a:p>
          <a:p>
            <a:pPr lvl="1"/>
            <a:r>
              <a:rPr lang="de-DE" dirty="0"/>
              <a:t>Internet / </a:t>
            </a:r>
            <a:r>
              <a:rPr lang="de-DE" dirty="0" err="1"/>
              <a:t>databases</a:t>
            </a:r>
            <a:r>
              <a:rPr lang="de-DE" dirty="0"/>
              <a:t> / </a:t>
            </a:r>
            <a:r>
              <a:rPr lang="de-DE" dirty="0" err="1"/>
              <a:t>bibliographies</a:t>
            </a:r>
            <a:endParaRPr lang="de-DE" dirty="0"/>
          </a:p>
          <a:p>
            <a:r>
              <a:rPr lang="de-DE" dirty="0"/>
              <a:t>Search </a:t>
            </a:r>
            <a:r>
              <a:rPr lang="de-DE" dirty="0" err="1"/>
              <a:t>strategies</a:t>
            </a:r>
            <a:endParaRPr lang="de-DE" dirty="0"/>
          </a:p>
          <a:p>
            <a:pPr lvl="1"/>
            <a:r>
              <a:rPr lang="de-DE" dirty="0" err="1"/>
              <a:t>Identifying</a:t>
            </a:r>
            <a:r>
              <a:rPr lang="de-DE" dirty="0"/>
              <a:t> </a:t>
            </a:r>
            <a:r>
              <a:rPr lang="de-DE" dirty="0" err="1"/>
              <a:t>information</a:t>
            </a:r>
            <a:r>
              <a:rPr lang="de-DE" dirty="0"/>
              <a:t> </a:t>
            </a:r>
            <a:r>
              <a:rPr lang="de-DE" dirty="0" err="1"/>
              <a:t>needs</a:t>
            </a:r>
            <a:r>
              <a:rPr lang="de-DE" dirty="0"/>
              <a:t> </a:t>
            </a:r>
          </a:p>
          <a:p>
            <a:pPr lvl="1"/>
            <a:r>
              <a:rPr lang="de-DE" dirty="0" err="1"/>
              <a:t>Selecting</a:t>
            </a:r>
            <a:r>
              <a:rPr lang="de-DE" dirty="0"/>
              <a:t> </a:t>
            </a:r>
            <a:r>
              <a:rPr lang="de-DE" dirty="0" err="1"/>
              <a:t>information</a:t>
            </a:r>
            <a:r>
              <a:rPr lang="de-DE" dirty="0"/>
              <a:t> </a:t>
            </a:r>
            <a:r>
              <a:rPr lang="de-DE" dirty="0" err="1"/>
              <a:t>resources</a:t>
            </a:r>
            <a:endParaRPr lang="de-DE" dirty="0"/>
          </a:p>
          <a:p>
            <a:pPr lvl="1"/>
            <a:r>
              <a:rPr lang="de-DE" dirty="0"/>
              <a:t>Search </a:t>
            </a:r>
            <a:r>
              <a:rPr lang="de-DE" dirty="0" err="1"/>
              <a:t>procedure</a:t>
            </a:r>
            <a:r>
              <a:rPr lang="de-DE" dirty="0"/>
              <a:t> in </a:t>
            </a:r>
            <a:r>
              <a:rPr lang="de-DE" dirty="0" err="1"/>
              <a:t>practice</a:t>
            </a:r>
            <a:r>
              <a:rPr lang="de-DE" dirty="0"/>
              <a:t> (</a:t>
            </a:r>
            <a:r>
              <a:rPr lang="de-DE" dirty="0" err="1"/>
              <a:t>contentwise</a:t>
            </a:r>
            <a:r>
              <a:rPr lang="de-DE" dirty="0"/>
              <a:t> / formal)</a:t>
            </a:r>
          </a:p>
        </p:txBody>
      </p:sp>
      <p:sp>
        <p:nvSpPr>
          <p:cNvPr id="4" name="Fußzeilenplatzhalter 3">
            <a:extLst>
              <a:ext uri="{FF2B5EF4-FFF2-40B4-BE49-F238E27FC236}">
                <a16:creationId xmlns:a16="http://schemas.microsoft.com/office/drawing/2014/main" id="{5B1F4102-F975-9511-044B-1527F7D92393}"/>
              </a:ext>
            </a:extLst>
          </p:cNvPr>
          <p:cNvSpPr>
            <a:spLocks noGrp="1"/>
          </p:cNvSpPr>
          <p:nvPr>
            <p:ph type="ftr" sz="quarter" idx="13"/>
          </p:nvPr>
        </p:nvSpPr>
        <p:spPr/>
        <p:txBody>
          <a:bodyPr/>
          <a:lstStyle/>
          <a:p>
            <a:r>
              <a:rPr lang="en-US"/>
              <a:t>Short Presentation on Literature Research</a:t>
            </a:r>
            <a:endParaRPr lang="de-DE" dirty="0"/>
          </a:p>
        </p:txBody>
      </p:sp>
      <p:sp>
        <p:nvSpPr>
          <p:cNvPr id="5" name="Foliennummernplatzhalter 4">
            <a:extLst>
              <a:ext uri="{FF2B5EF4-FFF2-40B4-BE49-F238E27FC236}">
                <a16:creationId xmlns:a16="http://schemas.microsoft.com/office/drawing/2014/main" id="{79D294FE-14C6-244F-2FCE-9A7A28E3A853}"/>
              </a:ext>
            </a:extLst>
          </p:cNvPr>
          <p:cNvSpPr>
            <a:spLocks noGrp="1"/>
          </p:cNvSpPr>
          <p:nvPr>
            <p:ph type="sldNum" sz="quarter" idx="14"/>
          </p:nvPr>
        </p:nvSpPr>
        <p:spPr/>
        <p:txBody>
          <a:bodyPr/>
          <a:lstStyle/>
          <a:p>
            <a:fld id="{A8BF270F-3850-4C3D-9704-E2E5588A27D4}" type="slidenum">
              <a:rPr lang="de-DE" smtClean="0"/>
              <a:pPr/>
              <a:t>2</a:t>
            </a:fld>
            <a:endParaRPr lang="de-DE" dirty="0"/>
          </a:p>
        </p:txBody>
      </p:sp>
      <p:sp>
        <p:nvSpPr>
          <p:cNvPr id="6" name="Datumsplatzhalter 5">
            <a:extLst>
              <a:ext uri="{FF2B5EF4-FFF2-40B4-BE49-F238E27FC236}">
                <a16:creationId xmlns:a16="http://schemas.microsoft.com/office/drawing/2014/main" id="{06B04C97-62C7-8ABC-0B50-297EAD8CE85F}"/>
              </a:ext>
            </a:extLst>
          </p:cNvPr>
          <p:cNvSpPr>
            <a:spLocks noGrp="1"/>
          </p:cNvSpPr>
          <p:nvPr>
            <p:ph type="dt" sz="half" idx="12"/>
          </p:nvPr>
        </p:nvSpPr>
        <p:spPr/>
        <p:txBody>
          <a:bodyPr/>
          <a:lstStyle/>
          <a:p>
            <a:r>
              <a:rPr lang="de-DE"/>
              <a:t>2026</a:t>
            </a:r>
            <a:endParaRPr lang="de-DE" dirty="0"/>
          </a:p>
        </p:txBody>
      </p:sp>
    </p:spTree>
    <p:extLst>
      <p:ext uri="{BB962C8B-B14F-4D97-AF65-F5344CB8AC3E}">
        <p14:creationId xmlns:p14="http://schemas.microsoft.com/office/powerpoint/2010/main" val="28383948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971D3C75-DE7E-4BE6-7A50-B3957E8E3A0B}"/>
              </a:ext>
            </a:extLst>
          </p:cNvPr>
          <p:cNvSpPr>
            <a:spLocks noGrp="1"/>
          </p:cNvSpPr>
          <p:nvPr>
            <p:ph sz="quarter" idx="10"/>
          </p:nvPr>
        </p:nvSpPr>
        <p:spPr/>
        <p:txBody>
          <a:bodyPr/>
          <a:lstStyle/>
          <a:p>
            <a:r>
              <a:rPr lang="en-US" dirty="0"/>
              <a:t>Scientific Publishing Formats</a:t>
            </a:r>
            <a:endParaRPr lang="de-DE" dirty="0"/>
          </a:p>
        </p:txBody>
      </p:sp>
      <p:sp>
        <p:nvSpPr>
          <p:cNvPr id="3" name="Textplatzhalter 2">
            <a:extLst>
              <a:ext uri="{FF2B5EF4-FFF2-40B4-BE49-F238E27FC236}">
                <a16:creationId xmlns:a16="http://schemas.microsoft.com/office/drawing/2014/main" id="{335FF495-B233-1A9A-1619-B35AD6CC7C34}"/>
              </a:ext>
            </a:extLst>
          </p:cNvPr>
          <p:cNvSpPr>
            <a:spLocks noGrp="1"/>
          </p:cNvSpPr>
          <p:nvPr>
            <p:ph type="body" sz="quarter" idx="11"/>
          </p:nvPr>
        </p:nvSpPr>
        <p:spPr>
          <a:xfrm>
            <a:off x="1260000" y="1634400"/>
            <a:ext cx="7596000" cy="2681760"/>
          </a:xfrm>
        </p:spPr>
        <p:txBody>
          <a:bodyPr/>
          <a:lstStyle/>
          <a:p>
            <a:r>
              <a:rPr lang="de-DE" altLang="de-DE" b="1" dirty="0"/>
              <a:t>Books</a:t>
            </a:r>
            <a:endParaRPr lang="de-DE" altLang="de-DE" sz="1600" dirty="0"/>
          </a:p>
          <a:p>
            <a:pPr>
              <a:lnSpc>
                <a:spcPct val="90000"/>
              </a:lnSpc>
              <a:buNone/>
            </a:pPr>
            <a:r>
              <a:rPr lang="en-US" altLang="de-DE" sz="1600" dirty="0"/>
              <a:t>Publishing academic work in the form of a </a:t>
            </a:r>
            <a:r>
              <a:rPr lang="en-US" altLang="de-DE" sz="1600" b="1" dirty="0"/>
              <a:t>book</a:t>
            </a:r>
            <a:r>
              <a:rPr lang="en-US" altLang="de-DE" sz="1600" dirty="0"/>
              <a:t> typically involves a vast subject and represents the outcome of long-term research. When such a publication is issued as a standalone work, it is referred to as a </a:t>
            </a:r>
            <a:r>
              <a:rPr lang="en-US" altLang="de-DE" sz="1600" b="1" dirty="0"/>
              <a:t>monograph</a:t>
            </a:r>
            <a:r>
              <a:rPr lang="en-US" altLang="de-DE" sz="1600" dirty="0"/>
              <a:t>.</a:t>
            </a:r>
          </a:p>
          <a:p>
            <a:pPr>
              <a:lnSpc>
                <a:spcPct val="90000"/>
              </a:lnSpc>
              <a:buNone/>
            </a:pPr>
            <a:r>
              <a:rPr lang="en-US" altLang="de-DE" sz="1600" dirty="0"/>
              <a:t>In contrast, an </a:t>
            </a:r>
            <a:r>
              <a:rPr lang="en-US" altLang="de-DE" sz="1600" b="1" dirty="0"/>
              <a:t>edited collection</a:t>
            </a:r>
            <a:r>
              <a:rPr lang="en-US" altLang="de-DE" sz="1600" dirty="0"/>
              <a:t> comprises multiple shorter contributions by various authors, all addressing a common overarching theme.</a:t>
            </a:r>
          </a:p>
          <a:p>
            <a:pPr>
              <a:lnSpc>
                <a:spcPct val="90000"/>
              </a:lnSpc>
              <a:buNone/>
            </a:pPr>
            <a:endParaRPr lang="en-US" altLang="de-DE" sz="1600" dirty="0"/>
          </a:p>
          <a:p>
            <a:pPr>
              <a:lnSpc>
                <a:spcPct val="90000"/>
              </a:lnSpc>
              <a:buNone/>
            </a:pPr>
            <a:r>
              <a:rPr lang="en-US" altLang="de-DE" sz="1600" dirty="0"/>
              <a:t>E‑book packages </a:t>
            </a:r>
            <a:r>
              <a:rPr lang="en-US" altLang="de-DE" sz="1600" dirty="0" err="1"/>
              <a:t>organised</a:t>
            </a:r>
            <a:r>
              <a:rPr lang="en-US" altLang="de-DE" sz="1600" dirty="0"/>
              <a:t> by academic subject are available </a:t>
            </a:r>
            <a:r>
              <a:rPr lang="en-US" altLang="de-DE" sz="1600" dirty="0">
                <a:hlinkClick r:id="rId2"/>
              </a:rPr>
              <a:t>here</a:t>
            </a:r>
            <a:r>
              <a:rPr lang="en-US" altLang="de-DE" sz="1600" dirty="0"/>
              <a:t> through the University Library, offering an alternative access point alongside the OPAC </a:t>
            </a:r>
            <a:r>
              <a:rPr lang="en-US" altLang="de-DE" sz="1600" dirty="0">
                <a:hlinkClick r:id="rId3"/>
              </a:rPr>
              <a:t>Catalog plus</a:t>
            </a:r>
            <a:r>
              <a:rPr lang="en-US" altLang="de-DE" sz="1600" dirty="0"/>
              <a:t>.</a:t>
            </a:r>
            <a:endParaRPr lang="de-DE" altLang="de-DE" sz="1600" dirty="0"/>
          </a:p>
        </p:txBody>
      </p:sp>
      <p:sp>
        <p:nvSpPr>
          <p:cNvPr id="4" name="Fußzeilenplatzhalter 3">
            <a:extLst>
              <a:ext uri="{FF2B5EF4-FFF2-40B4-BE49-F238E27FC236}">
                <a16:creationId xmlns:a16="http://schemas.microsoft.com/office/drawing/2014/main" id="{7E7F956A-8781-78D3-698D-8B5778A71484}"/>
              </a:ext>
            </a:extLst>
          </p:cNvPr>
          <p:cNvSpPr>
            <a:spLocks noGrp="1"/>
          </p:cNvSpPr>
          <p:nvPr>
            <p:ph type="ftr" sz="quarter" idx="13"/>
          </p:nvPr>
        </p:nvSpPr>
        <p:spPr/>
        <p:txBody>
          <a:bodyPr/>
          <a:lstStyle/>
          <a:p>
            <a:r>
              <a:rPr lang="en-US"/>
              <a:t>Short Presentation on Literature Research</a:t>
            </a:r>
            <a:endParaRPr lang="de-DE" dirty="0"/>
          </a:p>
        </p:txBody>
      </p:sp>
      <p:sp>
        <p:nvSpPr>
          <p:cNvPr id="5" name="Foliennummernplatzhalter 4">
            <a:extLst>
              <a:ext uri="{FF2B5EF4-FFF2-40B4-BE49-F238E27FC236}">
                <a16:creationId xmlns:a16="http://schemas.microsoft.com/office/drawing/2014/main" id="{D6E1BEC6-B3AE-D297-B7FF-A7898F437F30}"/>
              </a:ext>
            </a:extLst>
          </p:cNvPr>
          <p:cNvSpPr>
            <a:spLocks noGrp="1"/>
          </p:cNvSpPr>
          <p:nvPr>
            <p:ph type="sldNum" sz="quarter" idx="14"/>
          </p:nvPr>
        </p:nvSpPr>
        <p:spPr/>
        <p:txBody>
          <a:bodyPr/>
          <a:lstStyle/>
          <a:p>
            <a:fld id="{A8BF270F-3850-4C3D-9704-E2E5588A27D4}" type="slidenum">
              <a:rPr lang="de-DE" smtClean="0"/>
              <a:pPr/>
              <a:t>3</a:t>
            </a:fld>
            <a:endParaRPr lang="de-DE" dirty="0"/>
          </a:p>
        </p:txBody>
      </p:sp>
      <p:sp>
        <p:nvSpPr>
          <p:cNvPr id="6" name="Datumsplatzhalter 5">
            <a:extLst>
              <a:ext uri="{FF2B5EF4-FFF2-40B4-BE49-F238E27FC236}">
                <a16:creationId xmlns:a16="http://schemas.microsoft.com/office/drawing/2014/main" id="{A1EFC2DE-ED35-746F-43F8-1CA21AB53C59}"/>
              </a:ext>
            </a:extLst>
          </p:cNvPr>
          <p:cNvSpPr>
            <a:spLocks noGrp="1"/>
          </p:cNvSpPr>
          <p:nvPr>
            <p:ph type="dt" sz="half" idx="12"/>
          </p:nvPr>
        </p:nvSpPr>
        <p:spPr/>
        <p:txBody>
          <a:bodyPr/>
          <a:lstStyle/>
          <a:p>
            <a:r>
              <a:rPr lang="de-DE" dirty="0"/>
              <a:t>2026</a:t>
            </a:r>
          </a:p>
        </p:txBody>
      </p:sp>
    </p:spTree>
    <p:extLst>
      <p:ext uri="{BB962C8B-B14F-4D97-AF65-F5344CB8AC3E}">
        <p14:creationId xmlns:p14="http://schemas.microsoft.com/office/powerpoint/2010/main" val="11947125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F48676-A16E-8881-49F1-AE6B953DCC36}"/>
            </a:ext>
          </a:extLst>
        </p:cNvPr>
        <p:cNvGrpSpPr/>
        <p:nvPr/>
      </p:nvGrpSpPr>
      <p:grpSpPr>
        <a:xfrm>
          <a:off x="0" y="0"/>
          <a:ext cx="0" cy="0"/>
          <a:chOff x="0" y="0"/>
          <a:chExt cx="0" cy="0"/>
        </a:xfrm>
      </p:grpSpPr>
      <p:sp>
        <p:nvSpPr>
          <p:cNvPr id="2" name="Inhaltsplatzhalter 1">
            <a:extLst>
              <a:ext uri="{FF2B5EF4-FFF2-40B4-BE49-F238E27FC236}">
                <a16:creationId xmlns:a16="http://schemas.microsoft.com/office/drawing/2014/main" id="{E85EEFB7-3601-B76B-4D25-D31AC05E3A61}"/>
              </a:ext>
            </a:extLst>
          </p:cNvPr>
          <p:cNvSpPr>
            <a:spLocks noGrp="1"/>
          </p:cNvSpPr>
          <p:nvPr>
            <p:ph sz="quarter" idx="10"/>
          </p:nvPr>
        </p:nvSpPr>
        <p:spPr/>
        <p:txBody>
          <a:bodyPr/>
          <a:lstStyle/>
          <a:p>
            <a:r>
              <a:rPr lang="en-US" dirty="0"/>
              <a:t>Scientific Publishing Formats</a:t>
            </a:r>
            <a:endParaRPr lang="de-DE" dirty="0"/>
          </a:p>
        </p:txBody>
      </p:sp>
      <p:sp>
        <p:nvSpPr>
          <p:cNvPr id="3" name="Textplatzhalter 2">
            <a:extLst>
              <a:ext uri="{FF2B5EF4-FFF2-40B4-BE49-F238E27FC236}">
                <a16:creationId xmlns:a16="http://schemas.microsoft.com/office/drawing/2014/main" id="{20FACFFF-F9AA-B3E2-D3BF-935D1226B3AC}"/>
              </a:ext>
            </a:extLst>
          </p:cNvPr>
          <p:cNvSpPr>
            <a:spLocks noGrp="1"/>
          </p:cNvSpPr>
          <p:nvPr>
            <p:ph type="body" sz="quarter" idx="11"/>
          </p:nvPr>
        </p:nvSpPr>
        <p:spPr>
          <a:xfrm>
            <a:off x="1260000" y="1634400"/>
            <a:ext cx="7596000" cy="1811778"/>
          </a:xfrm>
        </p:spPr>
        <p:txBody>
          <a:bodyPr/>
          <a:lstStyle/>
          <a:p>
            <a:r>
              <a:rPr lang="de-DE" altLang="de-DE" b="1" dirty="0"/>
              <a:t>Journals / </a:t>
            </a:r>
            <a:r>
              <a:rPr lang="de-DE" altLang="de-DE" b="1" dirty="0" err="1"/>
              <a:t>periodicals</a:t>
            </a:r>
            <a:r>
              <a:rPr lang="de-DE" altLang="de-DE" b="1" dirty="0"/>
              <a:t> (printed): </a:t>
            </a:r>
          </a:p>
          <a:p>
            <a:pPr>
              <a:lnSpc>
                <a:spcPct val="90000"/>
              </a:lnSpc>
              <a:buFont typeface="Wingdings" panose="05000000000000000000" pitchFamily="2" charset="2"/>
              <a:buNone/>
            </a:pPr>
            <a:r>
              <a:rPr lang="en-US" altLang="de-DE" sz="1600" b="1" dirty="0"/>
              <a:t>Scientific journals </a:t>
            </a:r>
            <a:r>
              <a:rPr lang="en-US" altLang="de-DE" sz="1600" dirty="0"/>
              <a:t>contain concise and very recent research results. </a:t>
            </a:r>
          </a:p>
          <a:p>
            <a:pPr>
              <a:lnSpc>
                <a:spcPct val="90000"/>
              </a:lnSpc>
              <a:buFont typeface="Wingdings" panose="05000000000000000000" pitchFamily="2" charset="2"/>
              <a:buNone/>
            </a:pPr>
            <a:r>
              <a:rPr lang="en-US" altLang="de-DE" sz="1600" dirty="0"/>
              <a:t>These journals usually appear several times a year and contain </a:t>
            </a:r>
            <a:r>
              <a:rPr lang="en-US" altLang="de-DE" sz="1600" b="1" dirty="0"/>
              <a:t>articles</a:t>
            </a:r>
            <a:r>
              <a:rPr lang="en-US" altLang="de-DE" sz="1600" dirty="0"/>
              <a:t> (ranging from just a few pages to 30 pages or more) on a clearly defined subject area. They are written by scholars and undergo peer review before publication. Such journal articles are an essential resource when searching for information on </a:t>
            </a:r>
            <a:r>
              <a:rPr lang="en-US" altLang="de-DE" sz="1600" dirty="0" err="1"/>
              <a:t>specialised</a:t>
            </a:r>
            <a:r>
              <a:rPr lang="en-US" altLang="de-DE" sz="1600" dirty="0"/>
              <a:t> topics.</a:t>
            </a:r>
            <a:endParaRPr lang="de-DE" altLang="de-DE" dirty="0"/>
          </a:p>
        </p:txBody>
      </p:sp>
      <p:sp>
        <p:nvSpPr>
          <p:cNvPr id="4" name="Fußzeilenplatzhalter 3">
            <a:extLst>
              <a:ext uri="{FF2B5EF4-FFF2-40B4-BE49-F238E27FC236}">
                <a16:creationId xmlns:a16="http://schemas.microsoft.com/office/drawing/2014/main" id="{CF781141-9859-E78A-0FEC-5B8AF27A0A8D}"/>
              </a:ext>
            </a:extLst>
          </p:cNvPr>
          <p:cNvSpPr>
            <a:spLocks noGrp="1"/>
          </p:cNvSpPr>
          <p:nvPr>
            <p:ph type="ftr" sz="quarter" idx="13"/>
          </p:nvPr>
        </p:nvSpPr>
        <p:spPr/>
        <p:txBody>
          <a:bodyPr/>
          <a:lstStyle/>
          <a:p>
            <a:r>
              <a:rPr lang="en-US"/>
              <a:t>Short Presentation on Literature Research</a:t>
            </a:r>
            <a:endParaRPr lang="de-DE" dirty="0"/>
          </a:p>
        </p:txBody>
      </p:sp>
      <p:sp>
        <p:nvSpPr>
          <p:cNvPr id="5" name="Foliennummernplatzhalter 4">
            <a:extLst>
              <a:ext uri="{FF2B5EF4-FFF2-40B4-BE49-F238E27FC236}">
                <a16:creationId xmlns:a16="http://schemas.microsoft.com/office/drawing/2014/main" id="{B4EA0678-EA49-48C1-6045-94FC1D3E69AB}"/>
              </a:ext>
            </a:extLst>
          </p:cNvPr>
          <p:cNvSpPr>
            <a:spLocks noGrp="1"/>
          </p:cNvSpPr>
          <p:nvPr>
            <p:ph type="sldNum" sz="quarter" idx="14"/>
          </p:nvPr>
        </p:nvSpPr>
        <p:spPr/>
        <p:txBody>
          <a:bodyPr/>
          <a:lstStyle/>
          <a:p>
            <a:fld id="{A8BF270F-3850-4C3D-9704-E2E5588A27D4}" type="slidenum">
              <a:rPr lang="de-DE" smtClean="0"/>
              <a:pPr/>
              <a:t>4</a:t>
            </a:fld>
            <a:endParaRPr lang="de-DE" dirty="0"/>
          </a:p>
        </p:txBody>
      </p:sp>
      <p:sp>
        <p:nvSpPr>
          <p:cNvPr id="6" name="Datumsplatzhalter 5">
            <a:extLst>
              <a:ext uri="{FF2B5EF4-FFF2-40B4-BE49-F238E27FC236}">
                <a16:creationId xmlns:a16="http://schemas.microsoft.com/office/drawing/2014/main" id="{FDF0F508-E9BA-F82D-E6BF-75BB72626BB5}"/>
              </a:ext>
            </a:extLst>
          </p:cNvPr>
          <p:cNvSpPr>
            <a:spLocks noGrp="1"/>
          </p:cNvSpPr>
          <p:nvPr>
            <p:ph type="dt" sz="half" idx="12"/>
          </p:nvPr>
        </p:nvSpPr>
        <p:spPr/>
        <p:txBody>
          <a:bodyPr/>
          <a:lstStyle/>
          <a:p>
            <a:r>
              <a:rPr lang="de-DE"/>
              <a:t>2026</a:t>
            </a:r>
            <a:endParaRPr lang="de-DE" dirty="0"/>
          </a:p>
        </p:txBody>
      </p:sp>
    </p:spTree>
    <p:extLst>
      <p:ext uri="{BB962C8B-B14F-4D97-AF65-F5344CB8AC3E}">
        <p14:creationId xmlns:p14="http://schemas.microsoft.com/office/powerpoint/2010/main" val="31064061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28BCD415-A98F-F510-3326-D252656FA4A6}"/>
              </a:ext>
            </a:extLst>
          </p:cNvPr>
          <p:cNvSpPr>
            <a:spLocks noGrp="1"/>
          </p:cNvSpPr>
          <p:nvPr>
            <p:ph sz="quarter" idx="10"/>
          </p:nvPr>
        </p:nvSpPr>
        <p:spPr/>
        <p:txBody>
          <a:bodyPr/>
          <a:lstStyle/>
          <a:p>
            <a:r>
              <a:rPr lang="en-US" dirty="0"/>
              <a:t>Scientific Publishing Formats</a:t>
            </a:r>
            <a:endParaRPr lang="de-DE" dirty="0"/>
          </a:p>
        </p:txBody>
      </p:sp>
      <p:sp>
        <p:nvSpPr>
          <p:cNvPr id="3" name="Textplatzhalter 2">
            <a:extLst>
              <a:ext uri="{FF2B5EF4-FFF2-40B4-BE49-F238E27FC236}">
                <a16:creationId xmlns:a16="http://schemas.microsoft.com/office/drawing/2014/main" id="{CA0DB2FC-1FCA-12F4-E2F6-2C2BE386FD12}"/>
              </a:ext>
            </a:extLst>
          </p:cNvPr>
          <p:cNvSpPr>
            <a:spLocks noGrp="1"/>
          </p:cNvSpPr>
          <p:nvPr>
            <p:ph type="body" sz="quarter" idx="11"/>
          </p:nvPr>
        </p:nvSpPr>
        <p:spPr>
          <a:xfrm>
            <a:off x="1260000" y="1634400"/>
            <a:ext cx="7596000" cy="3132000"/>
          </a:xfrm>
        </p:spPr>
        <p:txBody>
          <a:bodyPr/>
          <a:lstStyle/>
          <a:p>
            <a:pPr>
              <a:lnSpc>
                <a:spcPct val="90000"/>
              </a:lnSpc>
            </a:pPr>
            <a:r>
              <a:rPr lang="de-DE" altLang="de-DE" b="1" dirty="0"/>
              <a:t>Journals / </a:t>
            </a:r>
            <a:r>
              <a:rPr lang="de-DE" altLang="de-DE" b="1" dirty="0" err="1"/>
              <a:t>periodicals</a:t>
            </a:r>
            <a:r>
              <a:rPr lang="de-DE" altLang="de-DE" b="1" dirty="0"/>
              <a:t> (electronic):</a:t>
            </a:r>
          </a:p>
          <a:p>
            <a:pPr>
              <a:lnSpc>
                <a:spcPct val="90000"/>
              </a:lnSpc>
              <a:buFont typeface="Wingdings" panose="05000000000000000000" pitchFamily="2" charset="2"/>
              <a:buNone/>
            </a:pPr>
            <a:r>
              <a:rPr lang="en-US" altLang="de-DE" sz="1600" dirty="0"/>
              <a:t>Scientific journals exist both as </a:t>
            </a:r>
            <a:r>
              <a:rPr lang="en-US" altLang="de-DE" sz="1600" b="1" dirty="0"/>
              <a:t>printed</a:t>
            </a:r>
            <a:r>
              <a:rPr lang="en-US" altLang="de-DE" sz="1600" dirty="0"/>
              <a:t> editions and as </a:t>
            </a:r>
            <a:r>
              <a:rPr lang="en-US" altLang="de-DE" sz="1600" b="1" dirty="0"/>
              <a:t>electronic</a:t>
            </a:r>
            <a:r>
              <a:rPr lang="en-US" altLang="de-DE" sz="1600" dirty="0"/>
              <a:t> versions. These electronic journals – often referred to as e‑journals or full‑text journals – make their content available online, </a:t>
            </a:r>
            <a:r>
              <a:rPr lang="en-US" altLang="de-DE" sz="1600" b="1" dirty="0"/>
              <a:t>though access is typically restricted</a:t>
            </a:r>
            <a:r>
              <a:rPr lang="en-US" altLang="de-DE" sz="1600" dirty="0"/>
              <a:t>.</a:t>
            </a:r>
          </a:p>
          <a:p>
            <a:pPr>
              <a:lnSpc>
                <a:spcPct val="90000"/>
              </a:lnSpc>
              <a:buFont typeface="Wingdings" panose="05000000000000000000" pitchFamily="2" charset="2"/>
              <a:buNone/>
            </a:pPr>
            <a:r>
              <a:rPr lang="en-US" altLang="de-DE" sz="1600" dirty="0"/>
              <a:t>	You can reach these e‑journals through the platforms listed on the university’s homepage:</a:t>
            </a:r>
            <a:endParaRPr lang="en-US" altLang="de-DE" sz="1600" dirty="0">
              <a:hlinkClick r:id="rId3"/>
            </a:endParaRPr>
          </a:p>
          <a:p>
            <a:pPr>
              <a:lnSpc>
                <a:spcPct val="90000"/>
              </a:lnSpc>
            </a:pPr>
            <a:r>
              <a:rPr lang="en-US" altLang="de-DE" sz="1600" dirty="0">
                <a:hlinkClick r:id="rId3"/>
              </a:rPr>
              <a:t>EZB – Electronic Journals Library</a:t>
            </a:r>
            <a:endParaRPr lang="en-US" altLang="de-DE" sz="1600" dirty="0"/>
          </a:p>
          <a:p>
            <a:pPr>
              <a:lnSpc>
                <a:spcPct val="90000"/>
              </a:lnSpc>
            </a:pPr>
            <a:r>
              <a:rPr lang="en-US" altLang="de-DE" sz="1600" dirty="0">
                <a:hlinkClick r:id="rId4"/>
              </a:rPr>
              <a:t>Subject‑based e‑book collections</a:t>
            </a:r>
            <a:endParaRPr lang="en-US" altLang="de-DE" sz="1600" dirty="0"/>
          </a:p>
          <a:p>
            <a:pPr marL="0" indent="0">
              <a:lnSpc>
                <a:spcPct val="90000"/>
              </a:lnSpc>
              <a:buNone/>
            </a:pPr>
            <a:endParaRPr lang="en-US" altLang="de-DE" sz="1600" dirty="0"/>
          </a:p>
          <a:p>
            <a:pPr marL="0" indent="0">
              <a:lnSpc>
                <a:spcPct val="90000"/>
              </a:lnSpc>
              <a:buNone/>
            </a:pPr>
            <a:r>
              <a:rPr lang="en-US" altLang="de-DE" sz="1600" dirty="0"/>
              <a:t>You can also subscribe by email to the tables of contents of certain journals and read or download the articles via </a:t>
            </a:r>
            <a:r>
              <a:rPr lang="en-US" altLang="de-DE" sz="1600" dirty="0">
                <a:hlinkClick r:id="rId5"/>
              </a:rPr>
              <a:t>Paperboy</a:t>
            </a:r>
            <a:r>
              <a:rPr lang="en-US" altLang="de-DE" sz="1600" dirty="0"/>
              <a:t>.</a:t>
            </a:r>
          </a:p>
          <a:p>
            <a:pPr>
              <a:lnSpc>
                <a:spcPct val="90000"/>
              </a:lnSpc>
              <a:buFont typeface="Wingdings" panose="05000000000000000000" pitchFamily="2" charset="2"/>
              <a:buNone/>
            </a:pPr>
            <a:endParaRPr lang="de-DE" altLang="de-DE" sz="1600" dirty="0"/>
          </a:p>
          <a:p>
            <a:endParaRPr lang="de-DE" dirty="0"/>
          </a:p>
        </p:txBody>
      </p:sp>
      <p:sp>
        <p:nvSpPr>
          <p:cNvPr id="4" name="Fußzeilenplatzhalter 3">
            <a:extLst>
              <a:ext uri="{FF2B5EF4-FFF2-40B4-BE49-F238E27FC236}">
                <a16:creationId xmlns:a16="http://schemas.microsoft.com/office/drawing/2014/main" id="{77C71366-80B4-7FDA-E102-C7FCBA95425C}"/>
              </a:ext>
            </a:extLst>
          </p:cNvPr>
          <p:cNvSpPr>
            <a:spLocks noGrp="1"/>
          </p:cNvSpPr>
          <p:nvPr>
            <p:ph type="ftr" sz="quarter" idx="13"/>
          </p:nvPr>
        </p:nvSpPr>
        <p:spPr/>
        <p:txBody>
          <a:bodyPr/>
          <a:lstStyle/>
          <a:p>
            <a:r>
              <a:rPr lang="en-US"/>
              <a:t>Short Presentation on Literature Research</a:t>
            </a:r>
            <a:endParaRPr lang="de-DE" dirty="0"/>
          </a:p>
        </p:txBody>
      </p:sp>
      <p:sp>
        <p:nvSpPr>
          <p:cNvPr id="5" name="Foliennummernplatzhalter 4">
            <a:extLst>
              <a:ext uri="{FF2B5EF4-FFF2-40B4-BE49-F238E27FC236}">
                <a16:creationId xmlns:a16="http://schemas.microsoft.com/office/drawing/2014/main" id="{326B187B-A04D-7B0F-3A37-9C9603F73E6E}"/>
              </a:ext>
            </a:extLst>
          </p:cNvPr>
          <p:cNvSpPr>
            <a:spLocks noGrp="1"/>
          </p:cNvSpPr>
          <p:nvPr>
            <p:ph type="sldNum" sz="quarter" idx="14"/>
          </p:nvPr>
        </p:nvSpPr>
        <p:spPr/>
        <p:txBody>
          <a:bodyPr/>
          <a:lstStyle/>
          <a:p>
            <a:fld id="{A8BF270F-3850-4C3D-9704-E2E5588A27D4}" type="slidenum">
              <a:rPr lang="de-DE" smtClean="0"/>
              <a:pPr/>
              <a:t>5</a:t>
            </a:fld>
            <a:endParaRPr lang="de-DE" dirty="0"/>
          </a:p>
        </p:txBody>
      </p:sp>
      <p:sp>
        <p:nvSpPr>
          <p:cNvPr id="6" name="Datumsplatzhalter 5">
            <a:extLst>
              <a:ext uri="{FF2B5EF4-FFF2-40B4-BE49-F238E27FC236}">
                <a16:creationId xmlns:a16="http://schemas.microsoft.com/office/drawing/2014/main" id="{ED0AE181-C527-DA9E-F12F-0F35B76C830C}"/>
              </a:ext>
            </a:extLst>
          </p:cNvPr>
          <p:cNvSpPr>
            <a:spLocks noGrp="1"/>
          </p:cNvSpPr>
          <p:nvPr>
            <p:ph type="dt" sz="half" idx="12"/>
          </p:nvPr>
        </p:nvSpPr>
        <p:spPr/>
        <p:txBody>
          <a:bodyPr/>
          <a:lstStyle/>
          <a:p>
            <a:r>
              <a:rPr lang="de-DE"/>
              <a:t>2026</a:t>
            </a:r>
            <a:endParaRPr lang="de-DE" dirty="0"/>
          </a:p>
        </p:txBody>
      </p:sp>
    </p:spTree>
    <p:extLst>
      <p:ext uri="{BB962C8B-B14F-4D97-AF65-F5344CB8AC3E}">
        <p14:creationId xmlns:p14="http://schemas.microsoft.com/office/powerpoint/2010/main" val="13890036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2992AD07-6053-E362-09AA-B08D581BAC99}"/>
              </a:ext>
            </a:extLst>
          </p:cNvPr>
          <p:cNvSpPr>
            <a:spLocks noGrp="1"/>
          </p:cNvSpPr>
          <p:nvPr>
            <p:ph sz="quarter" idx="10"/>
          </p:nvPr>
        </p:nvSpPr>
        <p:spPr/>
        <p:txBody>
          <a:bodyPr/>
          <a:lstStyle/>
          <a:p>
            <a:r>
              <a:rPr lang="en-US" dirty="0"/>
              <a:t>Scientific Publishing Formats</a:t>
            </a:r>
            <a:endParaRPr lang="de-DE" dirty="0"/>
          </a:p>
        </p:txBody>
      </p:sp>
      <p:sp>
        <p:nvSpPr>
          <p:cNvPr id="3" name="Textplatzhalter 2">
            <a:extLst>
              <a:ext uri="{FF2B5EF4-FFF2-40B4-BE49-F238E27FC236}">
                <a16:creationId xmlns:a16="http://schemas.microsoft.com/office/drawing/2014/main" id="{6CEA5F56-93D9-971A-0734-C270C225EEC1}"/>
              </a:ext>
            </a:extLst>
          </p:cNvPr>
          <p:cNvSpPr>
            <a:spLocks noGrp="1"/>
          </p:cNvSpPr>
          <p:nvPr>
            <p:ph type="body" sz="quarter" idx="11"/>
          </p:nvPr>
        </p:nvSpPr>
        <p:spPr>
          <a:xfrm>
            <a:off x="1260000" y="1634400"/>
            <a:ext cx="7596000" cy="2135969"/>
          </a:xfrm>
        </p:spPr>
        <p:txBody>
          <a:bodyPr/>
          <a:lstStyle/>
          <a:p>
            <a:pPr>
              <a:lnSpc>
                <a:spcPct val="90000"/>
              </a:lnSpc>
            </a:pPr>
            <a:r>
              <a:rPr lang="de-DE" altLang="de-DE" b="1" dirty="0"/>
              <a:t>Independent vs. non‑</a:t>
            </a:r>
            <a:r>
              <a:rPr lang="de-DE" altLang="de-DE" b="1" dirty="0" err="1"/>
              <a:t>independent</a:t>
            </a:r>
            <a:r>
              <a:rPr lang="de-DE" altLang="de-DE" b="1" dirty="0"/>
              <a:t> </a:t>
            </a:r>
            <a:r>
              <a:rPr lang="de-DE" altLang="de-DE" b="1" dirty="0" err="1"/>
              <a:t>publications</a:t>
            </a:r>
            <a:r>
              <a:rPr lang="de-DE" altLang="de-DE" b="1" dirty="0"/>
              <a:t>:</a:t>
            </a:r>
          </a:p>
          <a:p>
            <a:pPr marL="0" indent="0">
              <a:lnSpc>
                <a:spcPct val="90000"/>
              </a:lnSpc>
              <a:buNone/>
            </a:pPr>
            <a:br>
              <a:rPr lang="de-DE" altLang="de-DE" dirty="0"/>
            </a:br>
            <a:r>
              <a:rPr lang="en-US" altLang="de-DE" sz="1600" dirty="0"/>
              <a:t>In academic publishing, a distinction is made between </a:t>
            </a:r>
            <a:r>
              <a:rPr lang="en-US" altLang="de-DE" sz="1600" b="1" dirty="0"/>
              <a:t>independent</a:t>
            </a:r>
            <a:r>
              <a:rPr lang="en-US" altLang="de-DE" sz="1600" dirty="0"/>
              <a:t> and </a:t>
            </a:r>
            <a:r>
              <a:rPr lang="en-US" altLang="de-DE" sz="1600" b="1" dirty="0"/>
              <a:t>dependent</a:t>
            </a:r>
            <a:r>
              <a:rPr lang="en-US" altLang="de-DE" sz="1600" dirty="0"/>
              <a:t> types of literature.</a:t>
            </a:r>
          </a:p>
          <a:p>
            <a:pPr>
              <a:lnSpc>
                <a:spcPct val="90000"/>
              </a:lnSpc>
              <a:buFont typeface="Wingdings" panose="05000000000000000000" pitchFamily="2" charset="2"/>
              <a:buNone/>
            </a:pPr>
            <a:r>
              <a:rPr lang="en-US" altLang="de-DE" sz="1600" dirty="0"/>
              <a:t>	Books, journals, edited volumes, and dissertations (extensive written works submitted for the doctoral degree) are considered </a:t>
            </a:r>
            <a:r>
              <a:rPr lang="en-US" altLang="de-DE" sz="1600" b="1" dirty="0"/>
              <a:t>independent literature</a:t>
            </a:r>
            <a:r>
              <a:rPr lang="en-US" altLang="de-DE" sz="1600" dirty="0"/>
              <a:t>.</a:t>
            </a:r>
          </a:p>
          <a:p>
            <a:pPr>
              <a:lnSpc>
                <a:spcPct val="90000"/>
              </a:lnSpc>
              <a:buFont typeface="Wingdings" panose="05000000000000000000" pitchFamily="2" charset="2"/>
              <a:buNone/>
            </a:pPr>
            <a:r>
              <a:rPr lang="en-US" altLang="de-DE" sz="1600" dirty="0"/>
              <a:t>	</a:t>
            </a:r>
            <a:r>
              <a:rPr lang="en-US" altLang="de-DE" sz="1600" b="1" dirty="0"/>
              <a:t>Dependent literature</a:t>
            </a:r>
            <a:r>
              <a:rPr lang="en-US" altLang="de-DE" sz="1600" dirty="0"/>
              <a:t> includes works that form part of a larger publication, such as journal articles or chapters in an edited volume.</a:t>
            </a:r>
            <a:endParaRPr lang="de-DE" altLang="de-DE" sz="1600" dirty="0"/>
          </a:p>
        </p:txBody>
      </p:sp>
      <p:sp>
        <p:nvSpPr>
          <p:cNvPr id="4" name="Fußzeilenplatzhalter 3">
            <a:extLst>
              <a:ext uri="{FF2B5EF4-FFF2-40B4-BE49-F238E27FC236}">
                <a16:creationId xmlns:a16="http://schemas.microsoft.com/office/drawing/2014/main" id="{3DCBE7AA-D5FC-3308-C67A-D765DB9BFED7}"/>
              </a:ext>
            </a:extLst>
          </p:cNvPr>
          <p:cNvSpPr>
            <a:spLocks noGrp="1"/>
          </p:cNvSpPr>
          <p:nvPr>
            <p:ph type="ftr" sz="quarter" idx="13"/>
          </p:nvPr>
        </p:nvSpPr>
        <p:spPr/>
        <p:txBody>
          <a:bodyPr/>
          <a:lstStyle/>
          <a:p>
            <a:r>
              <a:rPr lang="en-US"/>
              <a:t>Short Presentation on Literature Research</a:t>
            </a:r>
            <a:endParaRPr lang="de-DE" dirty="0"/>
          </a:p>
        </p:txBody>
      </p:sp>
      <p:sp>
        <p:nvSpPr>
          <p:cNvPr id="5" name="Foliennummernplatzhalter 4">
            <a:extLst>
              <a:ext uri="{FF2B5EF4-FFF2-40B4-BE49-F238E27FC236}">
                <a16:creationId xmlns:a16="http://schemas.microsoft.com/office/drawing/2014/main" id="{D11D105D-15EA-0D3E-6CF7-26B85F1CD251}"/>
              </a:ext>
            </a:extLst>
          </p:cNvPr>
          <p:cNvSpPr>
            <a:spLocks noGrp="1"/>
          </p:cNvSpPr>
          <p:nvPr>
            <p:ph type="sldNum" sz="quarter" idx="14"/>
          </p:nvPr>
        </p:nvSpPr>
        <p:spPr/>
        <p:txBody>
          <a:bodyPr/>
          <a:lstStyle/>
          <a:p>
            <a:fld id="{A8BF270F-3850-4C3D-9704-E2E5588A27D4}" type="slidenum">
              <a:rPr lang="de-DE" smtClean="0"/>
              <a:pPr/>
              <a:t>6</a:t>
            </a:fld>
            <a:endParaRPr lang="de-DE" dirty="0"/>
          </a:p>
        </p:txBody>
      </p:sp>
      <p:sp>
        <p:nvSpPr>
          <p:cNvPr id="6" name="Datumsplatzhalter 5">
            <a:extLst>
              <a:ext uri="{FF2B5EF4-FFF2-40B4-BE49-F238E27FC236}">
                <a16:creationId xmlns:a16="http://schemas.microsoft.com/office/drawing/2014/main" id="{ECF9C86D-F013-0384-9722-896777C8AA55}"/>
              </a:ext>
            </a:extLst>
          </p:cNvPr>
          <p:cNvSpPr>
            <a:spLocks noGrp="1"/>
          </p:cNvSpPr>
          <p:nvPr>
            <p:ph type="dt" sz="half" idx="12"/>
          </p:nvPr>
        </p:nvSpPr>
        <p:spPr/>
        <p:txBody>
          <a:bodyPr/>
          <a:lstStyle/>
          <a:p>
            <a:r>
              <a:rPr lang="de-DE"/>
              <a:t>2026</a:t>
            </a:r>
            <a:endParaRPr lang="de-DE" dirty="0"/>
          </a:p>
        </p:txBody>
      </p:sp>
    </p:spTree>
    <p:extLst>
      <p:ext uri="{BB962C8B-B14F-4D97-AF65-F5344CB8AC3E}">
        <p14:creationId xmlns:p14="http://schemas.microsoft.com/office/powerpoint/2010/main" val="5033953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A498DD-5000-7C61-DF0B-789196D28A7E}"/>
            </a:ext>
          </a:extLst>
        </p:cNvPr>
        <p:cNvGrpSpPr/>
        <p:nvPr/>
      </p:nvGrpSpPr>
      <p:grpSpPr>
        <a:xfrm>
          <a:off x="0" y="0"/>
          <a:ext cx="0" cy="0"/>
          <a:chOff x="0" y="0"/>
          <a:chExt cx="0" cy="0"/>
        </a:xfrm>
      </p:grpSpPr>
      <p:sp>
        <p:nvSpPr>
          <p:cNvPr id="6" name="Textplatzhalter 5">
            <a:extLst>
              <a:ext uri="{FF2B5EF4-FFF2-40B4-BE49-F238E27FC236}">
                <a16:creationId xmlns:a16="http://schemas.microsoft.com/office/drawing/2014/main" id="{31088E93-7E5C-DD6F-1570-BC81780C27A5}"/>
              </a:ext>
            </a:extLst>
          </p:cNvPr>
          <p:cNvSpPr>
            <a:spLocks noGrp="1"/>
          </p:cNvSpPr>
          <p:nvPr>
            <p:ph type="body" sz="quarter" idx="10"/>
          </p:nvPr>
        </p:nvSpPr>
        <p:spPr>
          <a:xfrm>
            <a:off x="287999" y="3420000"/>
            <a:ext cx="8568664" cy="672042"/>
          </a:xfrm>
        </p:spPr>
        <p:txBody>
          <a:bodyPr/>
          <a:lstStyle/>
          <a:p>
            <a:r>
              <a:rPr lang="de-DE" altLang="de-DE" sz="2800" u="sng" dirty="0" err="1"/>
              <a:t>Mathematics</a:t>
            </a:r>
            <a:r>
              <a:rPr lang="de-DE" altLang="de-DE" sz="2800" u="sng" dirty="0"/>
              <a:t> and Physics Library</a:t>
            </a:r>
          </a:p>
          <a:p>
            <a:endParaRPr lang="de-DE" altLang="de-DE" sz="1800" dirty="0"/>
          </a:p>
          <a:p>
            <a:r>
              <a:rPr lang="de-DE" sz="1800" dirty="0" err="1"/>
              <a:t>Visit</a:t>
            </a:r>
            <a:r>
              <a:rPr lang="de-DE" sz="1800" dirty="0"/>
              <a:t> </a:t>
            </a:r>
            <a:r>
              <a:rPr lang="de-DE" sz="1800" dirty="0" err="1"/>
              <a:t>to</a:t>
            </a:r>
            <a:r>
              <a:rPr lang="de-DE" sz="1800" dirty="0"/>
              <a:t> </a:t>
            </a:r>
            <a:r>
              <a:rPr lang="de-DE" sz="1800" dirty="0" err="1"/>
              <a:t>the</a:t>
            </a:r>
            <a:r>
              <a:rPr lang="de-DE" sz="1800" dirty="0"/>
              <a:t> </a:t>
            </a:r>
            <a:r>
              <a:rPr lang="de-DE" sz="1800" dirty="0" err="1"/>
              <a:t>library</a:t>
            </a:r>
            <a:r>
              <a:rPr lang="de-DE" sz="1800" dirty="0"/>
              <a:t> </a:t>
            </a:r>
            <a:r>
              <a:rPr lang="de-DE" altLang="de-DE" sz="1800" dirty="0"/>
              <a:t>/ 1:</a:t>
            </a:r>
          </a:p>
          <a:p>
            <a:endParaRPr lang="de-DE" altLang="de-DE" sz="2800" u="sng" dirty="0"/>
          </a:p>
          <a:p>
            <a:r>
              <a:rPr lang="de-DE" altLang="de-DE" sz="2800" dirty="0"/>
              <a:t>	</a:t>
            </a:r>
          </a:p>
        </p:txBody>
      </p:sp>
      <p:sp>
        <p:nvSpPr>
          <p:cNvPr id="3" name="Rechteck 2">
            <a:extLst>
              <a:ext uri="{FF2B5EF4-FFF2-40B4-BE49-F238E27FC236}">
                <a16:creationId xmlns:a16="http://schemas.microsoft.com/office/drawing/2014/main" id="{B237F51F-5B99-232F-D0B7-8498F1CD6CE8}"/>
              </a:ext>
            </a:extLst>
          </p:cNvPr>
          <p:cNvSpPr/>
          <p:nvPr/>
        </p:nvSpPr>
        <p:spPr>
          <a:xfrm>
            <a:off x="288480" y="1260000"/>
            <a:ext cx="8568183" cy="1764000"/>
          </a:xfrm>
          <a:prstGeom prst="rect">
            <a:avLst/>
          </a:prstGeom>
          <a:solidFill>
            <a:srgbClr val="DDDDD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endParaRPr lang="de-DE" altLang="de-DE" dirty="0"/>
          </a:p>
          <a:p>
            <a:r>
              <a:rPr lang="de-DE" dirty="0">
                <a:solidFill>
                  <a:schemeClr val="tx1"/>
                </a:solidFill>
              </a:rPr>
              <a:t>Building C, 4th </a:t>
            </a:r>
            <a:r>
              <a:rPr lang="de-DE" dirty="0" err="1">
                <a:solidFill>
                  <a:schemeClr val="tx1"/>
                </a:solidFill>
              </a:rPr>
              <a:t>floor</a:t>
            </a:r>
            <a:br>
              <a:rPr lang="de-DE" sz="1000" dirty="0">
                <a:solidFill>
                  <a:schemeClr val="tx1"/>
                </a:solidFill>
              </a:rPr>
            </a:br>
            <a:r>
              <a:rPr lang="de-DE" sz="1000" dirty="0">
                <a:solidFill>
                  <a:schemeClr val="tx1"/>
                </a:solidFill>
              </a:rPr>
              <a:t>Auf der Morgenstelle 10 </a:t>
            </a:r>
            <a:br>
              <a:rPr lang="de-DE" sz="1000" dirty="0">
                <a:solidFill>
                  <a:schemeClr val="tx1"/>
                </a:solidFill>
              </a:rPr>
            </a:br>
            <a:r>
              <a:rPr lang="de-DE" sz="1000" dirty="0">
                <a:solidFill>
                  <a:schemeClr val="tx1"/>
                </a:solidFill>
              </a:rPr>
              <a:t>72076 Tübingen</a:t>
            </a:r>
            <a:br>
              <a:rPr lang="de-DE" sz="1000" dirty="0">
                <a:solidFill>
                  <a:schemeClr val="tx1"/>
                </a:solidFill>
              </a:rPr>
            </a:br>
            <a:r>
              <a:rPr lang="de-DE" sz="1000" dirty="0">
                <a:solidFill>
                  <a:schemeClr val="tx1"/>
                </a:solidFill>
              </a:rPr>
              <a:t>Germany</a:t>
            </a:r>
          </a:p>
          <a:p>
            <a:r>
              <a:rPr lang="de-DE" altLang="de-DE" dirty="0">
                <a:solidFill>
                  <a:schemeClr val="tx1"/>
                </a:solidFill>
              </a:rPr>
              <a:t>Opening </a:t>
            </a:r>
            <a:r>
              <a:rPr lang="de-DE" altLang="de-DE" dirty="0" err="1">
                <a:solidFill>
                  <a:schemeClr val="tx1"/>
                </a:solidFill>
              </a:rPr>
              <a:t>hours</a:t>
            </a:r>
            <a:r>
              <a:rPr lang="de-DE" altLang="de-DE" dirty="0">
                <a:solidFill>
                  <a:schemeClr val="tx1"/>
                </a:solidFill>
              </a:rPr>
              <a:t>:</a:t>
            </a:r>
          </a:p>
          <a:p>
            <a:r>
              <a:rPr lang="de-DE" altLang="de-DE" dirty="0">
                <a:solidFill>
                  <a:schemeClr val="tx1"/>
                </a:solidFill>
              </a:rPr>
              <a:t>Monday – </a:t>
            </a:r>
            <a:r>
              <a:rPr lang="de-DE" altLang="de-DE" dirty="0" err="1">
                <a:solidFill>
                  <a:schemeClr val="tx1"/>
                </a:solidFill>
              </a:rPr>
              <a:t>Thursday</a:t>
            </a:r>
            <a:r>
              <a:rPr lang="de-DE" altLang="de-DE" dirty="0">
                <a:solidFill>
                  <a:schemeClr val="tx1"/>
                </a:solidFill>
              </a:rPr>
              <a:t>/Friday 	</a:t>
            </a:r>
          </a:p>
          <a:p>
            <a:r>
              <a:rPr lang="de-DE" altLang="de-DE" dirty="0">
                <a:solidFill>
                  <a:schemeClr val="tx1"/>
                </a:solidFill>
              </a:rPr>
              <a:t>9:00 – 19:00/18:30 Uhr (</a:t>
            </a:r>
            <a:r>
              <a:rPr lang="de-DE" altLang="de-DE" dirty="0" err="1">
                <a:solidFill>
                  <a:schemeClr val="tx1"/>
                </a:solidFill>
              </a:rPr>
              <a:t>term</a:t>
            </a:r>
            <a:r>
              <a:rPr lang="de-DE" altLang="de-DE" dirty="0">
                <a:solidFill>
                  <a:schemeClr val="tx1"/>
                </a:solidFill>
              </a:rPr>
              <a:t>)</a:t>
            </a:r>
          </a:p>
          <a:p>
            <a:r>
              <a:rPr lang="de-DE" altLang="de-DE" dirty="0">
                <a:solidFill>
                  <a:schemeClr val="tx1"/>
                </a:solidFill>
              </a:rPr>
              <a:t>9:00 – 17:00/16:30 Uhr (</a:t>
            </a:r>
            <a:r>
              <a:rPr lang="de-DE" altLang="de-DE" dirty="0" err="1">
                <a:solidFill>
                  <a:schemeClr val="tx1"/>
                </a:solidFill>
              </a:rPr>
              <a:t>term</a:t>
            </a:r>
            <a:r>
              <a:rPr lang="de-DE" altLang="de-DE" dirty="0">
                <a:solidFill>
                  <a:schemeClr val="tx1"/>
                </a:solidFill>
              </a:rPr>
              <a:t> break)</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de-DE"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0" name="Rechteck 9">
            <a:extLst>
              <a:ext uri="{FF2B5EF4-FFF2-40B4-BE49-F238E27FC236}">
                <a16:creationId xmlns:a16="http://schemas.microsoft.com/office/drawing/2014/main" id="{AD6C0C6A-E3CD-1894-EC29-7BE6C0BAE71D}"/>
              </a:ext>
            </a:extLst>
          </p:cNvPr>
          <p:cNvSpPr/>
          <p:nvPr/>
        </p:nvSpPr>
        <p:spPr>
          <a:xfrm>
            <a:off x="288000" y="3024000"/>
            <a:ext cx="8568663" cy="126000"/>
          </a:xfrm>
          <a:prstGeom prst="rect">
            <a:avLst/>
          </a:prstGeom>
          <a:solidFill>
            <a:srgbClr val="A51E3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de-DE" sz="1800" b="0" i="0" u="none" strike="noStrike" kern="1200" cap="none" spc="0" normalizeH="0" baseline="0" noProof="0">
              <a:ln>
                <a:noFill/>
              </a:ln>
              <a:solidFill>
                <a:srgbClr val="FFFFFF"/>
              </a:solidFill>
              <a:effectLst/>
              <a:uLnTx/>
              <a:uFillTx/>
              <a:latin typeface="Arial"/>
              <a:ea typeface="+mn-ea"/>
              <a:cs typeface="+mn-cs"/>
            </a:endParaRPr>
          </a:p>
        </p:txBody>
      </p:sp>
      <p:sp>
        <p:nvSpPr>
          <p:cNvPr id="8" name="Rectangle 19">
            <a:extLst>
              <a:ext uri="{FF2B5EF4-FFF2-40B4-BE49-F238E27FC236}">
                <a16:creationId xmlns:a16="http://schemas.microsoft.com/office/drawing/2014/main" id="{955D9035-AE95-60D3-ED6A-4CB042FF75FD}"/>
              </a:ext>
            </a:extLst>
          </p:cNvPr>
          <p:cNvSpPr>
            <a:spLocks noChangeArrowheads="1"/>
          </p:cNvSpPr>
          <p:nvPr/>
        </p:nvSpPr>
        <p:spPr bwMode="auto">
          <a:xfrm>
            <a:off x="288000" y="993600"/>
            <a:ext cx="8568000" cy="2069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de-DE" altLang="de-DE" sz="800" b="0" i="0" u="none" strike="noStrike" kern="1200" cap="none" spc="0" normalizeH="0" baseline="0" noProof="0" dirty="0">
              <a:ln>
                <a:noFill/>
              </a:ln>
              <a:solidFill>
                <a:srgbClr val="A51E37"/>
              </a:solidFill>
              <a:effectLst/>
              <a:uLnTx/>
              <a:uFillTx/>
              <a:latin typeface="Arial" charset="0"/>
              <a:ea typeface="+mn-ea"/>
              <a:cs typeface="Arial" charset="0"/>
            </a:endParaRPr>
          </a:p>
        </p:txBody>
      </p:sp>
      <p:pic>
        <p:nvPicPr>
          <p:cNvPr id="11" name="Grafik 10" descr="Ein Bild, das Bücherregal, Szene, Im Haus, Zimmer enthält.&#10;&#10;KI-generierte Inhalte können fehlerhaft sein.">
            <a:extLst>
              <a:ext uri="{FF2B5EF4-FFF2-40B4-BE49-F238E27FC236}">
                <a16:creationId xmlns:a16="http://schemas.microsoft.com/office/drawing/2014/main" id="{FC24A59C-4E5C-5887-1FEF-C1B08F06BA5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59556" y="1260000"/>
            <a:ext cx="2646000" cy="1764000"/>
          </a:xfrm>
          <a:prstGeom prst="rect">
            <a:avLst/>
          </a:prstGeom>
        </p:spPr>
      </p:pic>
    </p:spTree>
    <p:extLst>
      <p:ext uri="{BB962C8B-B14F-4D97-AF65-F5344CB8AC3E}">
        <p14:creationId xmlns:p14="http://schemas.microsoft.com/office/powerpoint/2010/main" val="33207051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7B9D1019-305C-CA50-A100-02541A7751EE}"/>
              </a:ext>
            </a:extLst>
          </p:cNvPr>
          <p:cNvSpPr>
            <a:spLocks noGrp="1"/>
          </p:cNvSpPr>
          <p:nvPr>
            <p:ph sz="quarter" idx="10"/>
          </p:nvPr>
        </p:nvSpPr>
        <p:spPr/>
        <p:txBody>
          <a:bodyPr/>
          <a:lstStyle/>
          <a:p>
            <a:r>
              <a:rPr lang="en-US" altLang="de-DE" dirty="0"/>
              <a:t>Overview over the most important information resources</a:t>
            </a:r>
            <a:endParaRPr lang="de-DE" dirty="0"/>
          </a:p>
        </p:txBody>
      </p:sp>
      <p:sp>
        <p:nvSpPr>
          <p:cNvPr id="3" name="Textplatzhalter 2">
            <a:extLst>
              <a:ext uri="{FF2B5EF4-FFF2-40B4-BE49-F238E27FC236}">
                <a16:creationId xmlns:a16="http://schemas.microsoft.com/office/drawing/2014/main" id="{8F2493DF-567C-3F32-3DC7-E043C7796361}"/>
              </a:ext>
            </a:extLst>
          </p:cNvPr>
          <p:cNvSpPr>
            <a:spLocks noGrp="1"/>
          </p:cNvSpPr>
          <p:nvPr>
            <p:ph type="body" sz="quarter" idx="11"/>
          </p:nvPr>
        </p:nvSpPr>
        <p:spPr>
          <a:xfrm>
            <a:off x="1260000" y="1634400"/>
            <a:ext cx="7596000" cy="1842556"/>
          </a:xfrm>
        </p:spPr>
        <p:txBody>
          <a:bodyPr/>
          <a:lstStyle/>
          <a:p>
            <a:pPr marL="0" indent="0">
              <a:buNone/>
            </a:pPr>
            <a:r>
              <a:rPr lang="de-DE" altLang="de-DE" dirty="0" err="1"/>
              <a:t>Visit</a:t>
            </a:r>
            <a:r>
              <a:rPr lang="de-DE" altLang="de-DE" dirty="0"/>
              <a:t> </a:t>
            </a:r>
            <a:r>
              <a:rPr lang="de-DE" altLang="de-DE" dirty="0" err="1"/>
              <a:t>to</a:t>
            </a:r>
            <a:r>
              <a:rPr lang="de-DE" altLang="de-DE" dirty="0"/>
              <a:t> </a:t>
            </a:r>
            <a:r>
              <a:rPr lang="de-DE" altLang="de-DE" dirty="0" err="1"/>
              <a:t>the</a:t>
            </a:r>
            <a:r>
              <a:rPr lang="de-DE" altLang="de-DE" dirty="0"/>
              <a:t> </a:t>
            </a:r>
            <a:r>
              <a:rPr lang="de-DE" altLang="de-DE" dirty="0" err="1"/>
              <a:t>library</a:t>
            </a:r>
            <a:r>
              <a:rPr lang="de-DE" altLang="de-DE" dirty="0"/>
              <a:t> / 2:	</a:t>
            </a:r>
          </a:p>
          <a:p>
            <a:pPr marL="0" indent="0">
              <a:buNone/>
            </a:pPr>
            <a:r>
              <a:rPr lang="en-US" u="sng" dirty="0"/>
              <a:t>Mathematics and Physics Library / Mathematics Section</a:t>
            </a:r>
            <a:endParaRPr lang="de-DE" altLang="de-DE" sz="1400" u="sng" dirty="0"/>
          </a:p>
          <a:p>
            <a:pPr eaLnBrk="1" hangingPunct="1">
              <a:lnSpc>
                <a:spcPct val="90000"/>
              </a:lnSpc>
              <a:buFont typeface="Wingdings" panose="05000000000000000000" pitchFamily="2" charset="2"/>
              <a:buNone/>
            </a:pPr>
            <a:r>
              <a:rPr lang="de-DE" altLang="de-DE" sz="1400" dirty="0"/>
              <a:t>	</a:t>
            </a:r>
          </a:p>
          <a:p>
            <a:pPr eaLnBrk="1" hangingPunct="1">
              <a:lnSpc>
                <a:spcPct val="90000"/>
              </a:lnSpc>
              <a:buFont typeface="Wingdings" panose="05000000000000000000" pitchFamily="2" charset="2"/>
              <a:buNone/>
            </a:pPr>
            <a:r>
              <a:rPr lang="de-DE" altLang="de-DE" sz="1400" dirty="0"/>
              <a:t>	</a:t>
            </a:r>
            <a:r>
              <a:rPr lang="de-DE" altLang="de-DE" sz="1400" dirty="0" err="1"/>
              <a:t>Approx</a:t>
            </a:r>
            <a:r>
              <a:rPr lang="de-DE" altLang="de-DE" sz="1400" dirty="0"/>
              <a:t>. 36.000 </a:t>
            </a:r>
            <a:r>
              <a:rPr lang="de-DE" altLang="de-DE" sz="1400" dirty="0" err="1"/>
              <a:t>books</a:t>
            </a:r>
            <a:endParaRPr lang="de-DE" altLang="de-DE" sz="1400" dirty="0"/>
          </a:p>
          <a:p>
            <a:pPr eaLnBrk="1" hangingPunct="1">
              <a:lnSpc>
                <a:spcPct val="90000"/>
              </a:lnSpc>
              <a:buFont typeface="Wingdings" panose="05000000000000000000" pitchFamily="2" charset="2"/>
              <a:buNone/>
            </a:pPr>
            <a:r>
              <a:rPr lang="de-DE" altLang="de-DE" sz="1400" dirty="0"/>
              <a:t>	</a:t>
            </a:r>
            <a:r>
              <a:rPr lang="de-DE" altLang="de-DE" sz="1400" dirty="0" err="1"/>
              <a:t>Approx</a:t>
            </a:r>
            <a:r>
              <a:rPr lang="de-DE" altLang="de-DE" sz="1400" dirty="0"/>
              <a:t>. 23.200 </a:t>
            </a:r>
            <a:r>
              <a:rPr lang="de-DE" altLang="de-DE" sz="1400" dirty="0" err="1"/>
              <a:t>journal</a:t>
            </a:r>
            <a:r>
              <a:rPr lang="de-DE" altLang="de-DE" sz="1400" dirty="0"/>
              <a:t> </a:t>
            </a:r>
            <a:r>
              <a:rPr lang="de-DE" altLang="de-DE" sz="1400" dirty="0" err="1"/>
              <a:t>volumes</a:t>
            </a:r>
            <a:r>
              <a:rPr lang="de-DE" altLang="de-DE" sz="1400" dirty="0"/>
              <a:t> (</a:t>
            </a:r>
            <a:r>
              <a:rPr lang="de-DE" altLang="de-DE" sz="1400" dirty="0" err="1"/>
              <a:t>housed</a:t>
            </a:r>
            <a:r>
              <a:rPr lang="de-DE" altLang="de-DE" sz="1400" dirty="0"/>
              <a:t> in 6 </a:t>
            </a:r>
            <a:r>
              <a:rPr lang="de-DE" altLang="de-DE" sz="1400" dirty="0" err="1"/>
              <a:t>magazine</a:t>
            </a:r>
            <a:r>
              <a:rPr lang="de-DE" altLang="de-DE" sz="1400" dirty="0"/>
              <a:t> </a:t>
            </a:r>
            <a:r>
              <a:rPr lang="de-DE" altLang="de-DE" sz="1400" dirty="0" err="1"/>
              <a:t>rooms</a:t>
            </a:r>
            <a:r>
              <a:rPr lang="de-DE" altLang="de-DE" sz="1400" dirty="0"/>
              <a:t>)</a:t>
            </a:r>
          </a:p>
          <a:p>
            <a:pPr eaLnBrk="1" hangingPunct="1">
              <a:lnSpc>
                <a:spcPct val="90000"/>
              </a:lnSpc>
              <a:buFont typeface="Wingdings" panose="05000000000000000000" pitchFamily="2" charset="2"/>
              <a:buNone/>
            </a:pPr>
            <a:r>
              <a:rPr lang="de-DE" altLang="de-DE" sz="1400" dirty="0"/>
              <a:t>	</a:t>
            </a:r>
            <a:r>
              <a:rPr lang="en-US" altLang="de-DE" sz="1400" dirty="0"/>
              <a:t>currently 77 active journal titles</a:t>
            </a:r>
            <a:endParaRPr lang="de-DE" dirty="0"/>
          </a:p>
        </p:txBody>
      </p:sp>
      <p:sp>
        <p:nvSpPr>
          <p:cNvPr id="4" name="Fußzeilenplatzhalter 3">
            <a:extLst>
              <a:ext uri="{FF2B5EF4-FFF2-40B4-BE49-F238E27FC236}">
                <a16:creationId xmlns:a16="http://schemas.microsoft.com/office/drawing/2014/main" id="{FBED5648-DE42-1047-D5BF-8CAFBE766D8A}"/>
              </a:ext>
            </a:extLst>
          </p:cNvPr>
          <p:cNvSpPr>
            <a:spLocks noGrp="1"/>
          </p:cNvSpPr>
          <p:nvPr>
            <p:ph type="ftr" sz="quarter" idx="13"/>
          </p:nvPr>
        </p:nvSpPr>
        <p:spPr/>
        <p:txBody>
          <a:bodyPr/>
          <a:lstStyle/>
          <a:p>
            <a:r>
              <a:rPr lang="en-US"/>
              <a:t>Short Presentation on Literature Research</a:t>
            </a:r>
            <a:endParaRPr lang="de-DE" dirty="0"/>
          </a:p>
        </p:txBody>
      </p:sp>
      <p:sp>
        <p:nvSpPr>
          <p:cNvPr id="5" name="Foliennummernplatzhalter 4">
            <a:extLst>
              <a:ext uri="{FF2B5EF4-FFF2-40B4-BE49-F238E27FC236}">
                <a16:creationId xmlns:a16="http://schemas.microsoft.com/office/drawing/2014/main" id="{B2D9B7D0-CC97-357E-F594-BCA823F40BB2}"/>
              </a:ext>
            </a:extLst>
          </p:cNvPr>
          <p:cNvSpPr>
            <a:spLocks noGrp="1"/>
          </p:cNvSpPr>
          <p:nvPr>
            <p:ph type="sldNum" sz="quarter" idx="14"/>
          </p:nvPr>
        </p:nvSpPr>
        <p:spPr/>
        <p:txBody>
          <a:bodyPr/>
          <a:lstStyle/>
          <a:p>
            <a:fld id="{A8BF270F-3850-4C3D-9704-E2E5588A27D4}" type="slidenum">
              <a:rPr lang="de-DE" smtClean="0"/>
              <a:pPr/>
              <a:t>8</a:t>
            </a:fld>
            <a:endParaRPr lang="de-DE" dirty="0"/>
          </a:p>
        </p:txBody>
      </p:sp>
      <p:sp>
        <p:nvSpPr>
          <p:cNvPr id="6" name="Datumsplatzhalter 5">
            <a:extLst>
              <a:ext uri="{FF2B5EF4-FFF2-40B4-BE49-F238E27FC236}">
                <a16:creationId xmlns:a16="http://schemas.microsoft.com/office/drawing/2014/main" id="{80579197-638C-D6E0-4010-A6421133770A}"/>
              </a:ext>
            </a:extLst>
          </p:cNvPr>
          <p:cNvSpPr>
            <a:spLocks noGrp="1"/>
          </p:cNvSpPr>
          <p:nvPr>
            <p:ph type="dt" sz="half" idx="12"/>
          </p:nvPr>
        </p:nvSpPr>
        <p:spPr/>
        <p:txBody>
          <a:bodyPr/>
          <a:lstStyle/>
          <a:p>
            <a:r>
              <a:rPr lang="de-DE"/>
              <a:t>2026</a:t>
            </a:r>
            <a:endParaRPr lang="de-DE" dirty="0"/>
          </a:p>
        </p:txBody>
      </p:sp>
    </p:spTree>
    <p:extLst>
      <p:ext uri="{BB962C8B-B14F-4D97-AF65-F5344CB8AC3E}">
        <p14:creationId xmlns:p14="http://schemas.microsoft.com/office/powerpoint/2010/main" val="39174600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E74D4D45-0918-A9DE-31C6-84372C468A27}"/>
              </a:ext>
            </a:extLst>
          </p:cNvPr>
          <p:cNvSpPr>
            <a:spLocks noGrp="1"/>
          </p:cNvSpPr>
          <p:nvPr>
            <p:ph sz="quarter" idx="10"/>
          </p:nvPr>
        </p:nvSpPr>
        <p:spPr/>
        <p:txBody>
          <a:bodyPr/>
          <a:lstStyle/>
          <a:p>
            <a:r>
              <a:rPr lang="en-US" dirty="0"/>
              <a:t>Overview over the most important information resources</a:t>
            </a:r>
            <a:endParaRPr lang="de-DE" dirty="0"/>
          </a:p>
        </p:txBody>
      </p:sp>
      <p:sp>
        <p:nvSpPr>
          <p:cNvPr id="3" name="Textplatzhalter 2">
            <a:extLst>
              <a:ext uri="{FF2B5EF4-FFF2-40B4-BE49-F238E27FC236}">
                <a16:creationId xmlns:a16="http://schemas.microsoft.com/office/drawing/2014/main" id="{55C2EB4F-57F9-4FED-FC34-422270BC26A5}"/>
              </a:ext>
            </a:extLst>
          </p:cNvPr>
          <p:cNvSpPr>
            <a:spLocks noGrp="1"/>
          </p:cNvSpPr>
          <p:nvPr>
            <p:ph type="body" sz="quarter" idx="11"/>
          </p:nvPr>
        </p:nvSpPr>
        <p:spPr>
          <a:xfrm>
            <a:off x="1260000" y="1634400"/>
            <a:ext cx="7596000" cy="3236784"/>
          </a:xfrm>
        </p:spPr>
        <p:txBody>
          <a:bodyPr/>
          <a:lstStyle/>
          <a:p>
            <a:pPr marL="0" indent="0">
              <a:lnSpc>
                <a:spcPct val="90000"/>
              </a:lnSpc>
              <a:buNone/>
            </a:pPr>
            <a:r>
              <a:rPr lang="en-US" u="sng" dirty="0"/>
              <a:t>Mathematics and Physics Library / Mathematics Section</a:t>
            </a:r>
            <a:endParaRPr lang="en-US" dirty="0"/>
          </a:p>
          <a:p>
            <a:pPr marL="0" indent="0">
              <a:lnSpc>
                <a:spcPct val="90000"/>
              </a:lnSpc>
              <a:buNone/>
            </a:pPr>
            <a:r>
              <a:rPr lang="en-US" sz="1400" dirty="0"/>
              <a:t>Formal arrangement, meaning authors/titles in alphabetical order</a:t>
            </a:r>
            <a:br>
              <a:rPr lang="en-US" sz="1400" dirty="0"/>
            </a:br>
            <a:br>
              <a:rPr lang="en-US" sz="1400" dirty="0"/>
            </a:br>
            <a:r>
              <a:rPr lang="en-US" sz="1600" dirty="0"/>
              <a:t>Special locations</a:t>
            </a:r>
            <a:endParaRPr lang="de-DE" altLang="de-DE" sz="1600" dirty="0"/>
          </a:p>
          <a:p>
            <a:pPr lvl="1">
              <a:lnSpc>
                <a:spcPct val="90000"/>
              </a:lnSpc>
            </a:pPr>
            <a:r>
              <a:rPr lang="en-US" sz="1400" dirty="0"/>
              <a:t>Course reserves (on-site use only), temporary, accompanying lectures</a:t>
            </a:r>
          </a:p>
          <a:p>
            <a:pPr lvl="1">
              <a:lnSpc>
                <a:spcPct val="90000"/>
              </a:lnSpc>
            </a:pPr>
            <a:r>
              <a:rPr lang="en-US" sz="1400" dirty="0"/>
              <a:t>Collected works</a:t>
            </a:r>
          </a:p>
          <a:p>
            <a:pPr lvl="1">
              <a:lnSpc>
                <a:spcPct val="90000"/>
              </a:lnSpc>
            </a:pPr>
            <a:r>
              <a:rPr lang="en-US" sz="1400" dirty="0"/>
              <a:t>Historical collection (reference-only holdings)</a:t>
            </a:r>
          </a:p>
          <a:p>
            <a:pPr lvl="1">
              <a:lnSpc>
                <a:spcPct val="90000"/>
              </a:lnSpc>
            </a:pPr>
            <a:r>
              <a:rPr lang="en-US" sz="1400" dirty="0"/>
              <a:t>Plates, seminar papers, dissertations, encyclopedias</a:t>
            </a:r>
          </a:p>
          <a:p>
            <a:pPr lvl="1">
              <a:lnSpc>
                <a:spcPct val="90000"/>
              </a:lnSpc>
            </a:pPr>
            <a:r>
              <a:rPr lang="en-US" sz="1400" dirty="0"/>
              <a:t>Conference proceedings [arranged in chronological order]</a:t>
            </a:r>
          </a:p>
          <a:p>
            <a:pPr lvl="1">
              <a:lnSpc>
                <a:spcPct val="90000"/>
              </a:lnSpc>
            </a:pPr>
            <a:r>
              <a:rPr lang="en-US" sz="1400" dirty="0"/>
              <a:t>Didactics section</a:t>
            </a:r>
          </a:p>
          <a:p>
            <a:pPr lvl="1">
              <a:lnSpc>
                <a:spcPct val="90000"/>
              </a:lnSpc>
            </a:pPr>
            <a:r>
              <a:rPr lang="en-US" sz="1400" dirty="0"/>
              <a:t>Archive / closed stacks (Please feel free to contact us about this!)</a:t>
            </a:r>
          </a:p>
          <a:p>
            <a:endParaRPr lang="de-DE" dirty="0"/>
          </a:p>
        </p:txBody>
      </p:sp>
      <p:sp>
        <p:nvSpPr>
          <p:cNvPr id="4" name="Datumsplatzhalter 3">
            <a:extLst>
              <a:ext uri="{FF2B5EF4-FFF2-40B4-BE49-F238E27FC236}">
                <a16:creationId xmlns:a16="http://schemas.microsoft.com/office/drawing/2014/main" id="{8CFE02DA-153E-44BA-65D4-093AE1A02081}"/>
              </a:ext>
            </a:extLst>
          </p:cNvPr>
          <p:cNvSpPr>
            <a:spLocks noGrp="1"/>
          </p:cNvSpPr>
          <p:nvPr>
            <p:ph type="dt" sz="half" idx="12"/>
          </p:nvPr>
        </p:nvSpPr>
        <p:spPr/>
        <p:txBody>
          <a:bodyPr/>
          <a:lstStyle/>
          <a:p>
            <a:r>
              <a:rPr lang="de-DE"/>
              <a:t>2026</a:t>
            </a:r>
            <a:endParaRPr lang="de-DE" dirty="0"/>
          </a:p>
        </p:txBody>
      </p:sp>
      <p:sp>
        <p:nvSpPr>
          <p:cNvPr id="5" name="Fußzeilenplatzhalter 4">
            <a:extLst>
              <a:ext uri="{FF2B5EF4-FFF2-40B4-BE49-F238E27FC236}">
                <a16:creationId xmlns:a16="http://schemas.microsoft.com/office/drawing/2014/main" id="{1DF675C1-28CC-90F0-E5E4-CDC54A685207}"/>
              </a:ext>
            </a:extLst>
          </p:cNvPr>
          <p:cNvSpPr>
            <a:spLocks noGrp="1"/>
          </p:cNvSpPr>
          <p:nvPr>
            <p:ph type="ftr" sz="quarter" idx="13"/>
          </p:nvPr>
        </p:nvSpPr>
        <p:spPr/>
        <p:txBody>
          <a:bodyPr/>
          <a:lstStyle/>
          <a:p>
            <a:r>
              <a:rPr lang="en-US"/>
              <a:t>Short Presentation on Literature Research</a:t>
            </a:r>
            <a:endParaRPr lang="de-DE" dirty="0"/>
          </a:p>
        </p:txBody>
      </p:sp>
      <p:sp>
        <p:nvSpPr>
          <p:cNvPr id="6" name="Foliennummernplatzhalter 5">
            <a:extLst>
              <a:ext uri="{FF2B5EF4-FFF2-40B4-BE49-F238E27FC236}">
                <a16:creationId xmlns:a16="http://schemas.microsoft.com/office/drawing/2014/main" id="{6617D9B3-0213-4F63-5A6E-E6463975AFF7}"/>
              </a:ext>
            </a:extLst>
          </p:cNvPr>
          <p:cNvSpPr>
            <a:spLocks noGrp="1"/>
          </p:cNvSpPr>
          <p:nvPr>
            <p:ph type="sldNum" sz="quarter" idx="14"/>
          </p:nvPr>
        </p:nvSpPr>
        <p:spPr/>
        <p:txBody>
          <a:bodyPr/>
          <a:lstStyle/>
          <a:p>
            <a:fld id="{A8BF270F-3850-4C3D-9704-E2E5588A27D4}" type="slidenum">
              <a:rPr lang="de-DE" smtClean="0"/>
              <a:pPr/>
              <a:t>9</a:t>
            </a:fld>
            <a:endParaRPr lang="de-DE" dirty="0"/>
          </a:p>
        </p:txBody>
      </p:sp>
    </p:spTree>
    <p:extLst>
      <p:ext uri="{BB962C8B-B14F-4D97-AF65-F5344CB8AC3E}">
        <p14:creationId xmlns:p14="http://schemas.microsoft.com/office/powerpoint/2010/main" val="26922757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8030BDC4-1854-57B6-DA5F-6E334F9CE143}"/>
              </a:ext>
            </a:extLst>
          </p:cNvPr>
          <p:cNvSpPr>
            <a:spLocks noGrp="1"/>
          </p:cNvSpPr>
          <p:nvPr>
            <p:ph sz="quarter" idx="10"/>
          </p:nvPr>
        </p:nvSpPr>
        <p:spPr/>
        <p:txBody>
          <a:bodyPr/>
          <a:lstStyle/>
          <a:p>
            <a:r>
              <a:rPr lang="en-US" altLang="de-DE" dirty="0"/>
              <a:t>Overview over the most important information resources</a:t>
            </a:r>
            <a:endParaRPr lang="de-DE" dirty="0"/>
          </a:p>
        </p:txBody>
      </p:sp>
      <p:sp>
        <p:nvSpPr>
          <p:cNvPr id="3" name="Textplatzhalter 2">
            <a:extLst>
              <a:ext uri="{FF2B5EF4-FFF2-40B4-BE49-F238E27FC236}">
                <a16:creationId xmlns:a16="http://schemas.microsoft.com/office/drawing/2014/main" id="{E7F0ADB8-5BD9-4FF0-B14D-1A50D8E31729}"/>
              </a:ext>
            </a:extLst>
          </p:cNvPr>
          <p:cNvSpPr>
            <a:spLocks noGrp="1"/>
          </p:cNvSpPr>
          <p:nvPr>
            <p:ph type="body" sz="quarter" idx="11"/>
          </p:nvPr>
        </p:nvSpPr>
        <p:spPr>
          <a:xfrm>
            <a:off x="1260000" y="1634400"/>
            <a:ext cx="7596000" cy="2787430"/>
          </a:xfrm>
        </p:spPr>
        <p:txBody>
          <a:bodyPr/>
          <a:lstStyle/>
          <a:p>
            <a:pPr marL="0" indent="0">
              <a:buNone/>
            </a:pPr>
            <a:r>
              <a:rPr lang="de-DE" altLang="de-DE" dirty="0" err="1"/>
              <a:t>Visit</a:t>
            </a:r>
            <a:r>
              <a:rPr lang="de-DE" altLang="de-DE" dirty="0"/>
              <a:t> </a:t>
            </a:r>
            <a:r>
              <a:rPr lang="de-DE" altLang="de-DE" dirty="0" err="1"/>
              <a:t>to</a:t>
            </a:r>
            <a:r>
              <a:rPr lang="de-DE" altLang="de-DE" dirty="0"/>
              <a:t> </a:t>
            </a:r>
            <a:r>
              <a:rPr lang="de-DE" altLang="de-DE" dirty="0" err="1"/>
              <a:t>the</a:t>
            </a:r>
            <a:r>
              <a:rPr lang="de-DE" altLang="de-DE" dirty="0"/>
              <a:t> </a:t>
            </a:r>
            <a:r>
              <a:rPr lang="de-DE" altLang="de-DE" dirty="0" err="1"/>
              <a:t>library</a:t>
            </a:r>
            <a:r>
              <a:rPr lang="de-DE" altLang="de-DE" dirty="0"/>
              <a:t> / 3:	</a:t>
            </a:r>
          </a:p>
          <a:p>
            <a:pPr marL="0" indent="0">
              <a:buNone/>
            </a:pPr>
            <a:r>
              <a:rPr lang="en-US" u="sng" dirty="0"/>
              <a:t>Mathematics and Physics Library / Physics Section</a:t>
            </a:r>
            <a:endParaRPr lang="de-DE" altLang="de-DE" sz="1400" u="sng" dirty="0"/>
          </a:p>
          <a:p>
            <a:pPr eaLnBrk="1" hangingPunct="1">
              <a:lnSpc>
                <a:spcPct val="90000"/>
              </a:lnSpc>
              <a:buFont typeface="Wingdings" panose="05000000000000000000" pitchFamily="2" charset="2"/>
              <a:buNone/>
            </a:pPr>
            <a:r>
              <a:rPr lang="de-DE" altLang="de-DE" sz="1400" dirty="0"/>
              <a:t>	</a:t>
            </a:r>
          </a:p>
          <a:p>
            <a:pPr eaLnBrk="1" hangingPunct="1">
              <a:lnSpc>
                <a:spcPct val="90000"/>
              </a:lnSpc>
              <a:buFont typeface="Wingdings" panose="05000000000000000000" pitchFamily="2" charset="2"/>
              <a:buNone/>
            </a:pPr>
            <a:r>
              <a:rPr lang="de-DE" altLang="de-DE" sz="1400" dirty="0"/>
              <a:t>	</a:t>
            </a:r>
            <a:r>
              <a:rPr lang="de-DE" altLang="de-DE" sz="1400" dirty="0" err="1"/>
              <a:t>Approx</a:t>
            </a:r>
            <a:r>
              <a:rPr lang="de-DE" altLang="de-DE" sz="1400" dirty="0"/>
              <a:t>. 28.000 </a:t>
            </a:r>
            <a:r>
              <a:rPr lang="de-DE" altLang="de-DE" sz="1400" dirty="0" err="1"/>
              <a:t>books</a:t>
            </a:r>
            <a:endParaRPr lang="de-DE" altLang="de-DE" sz="1400" dirty="0"/>
          </a:p>
          <a:p>
            <a:pPr eaLnBrk="1" hangingPunct="1">
              <a:lnSpc>
                <a:spcPct val="90000"/>
              </a:lnSpc>
              <a:buFont typeface="Wingdings" panose="05000000000000000000" pitchFamily="2" charset="2"/>
              <a:buNone/>
            </a:pPr>
            <a:r>
              <a:rPr lang="de-DE" altLang="de-DE" sz="1400" dirty="0"/>
              <a:t>	</a:t>
            </a:r>
            <a:r>
              <a:rPr lang="de-DE" altLang="de-DE" sz="1400" dirty="0" err="1"/>
              <a:t>Approx</a:t>
            </a:r>
            <a:r>
              <a:rPr lang="de-DE" altLang="de-DE" sz="1400" dirty="0"/>
              <a:t>. 4.000 </a:t>
            </a:r>
            <a:r>
              <a:rPr lang="de-DE" altLang="de-DE" sz="1400" dirty="0" err="1"/>
              <a:t>journal</a:t>
            </a:r>
            <a:r>
              <a:rPr lang="de-DE" altLang="de-DE" sz="1400" dirty="0"/>
              <a:t> </a:t>
            </a:r>
            <a:r>
              <a:rPr lang="de-DE" altLang="de-DE" sz="1400" dirty="0" err="1"/>
              <a:t>volumes</a:t>
            </a:r>
            <a:endParaRPr lang="de-DE" altLang="de-DE" sz="1400" dirty="0"/>
          </a:p>
          <a:p>
            <a:pPr eaLnBrk="1" hangingPunct="1">
              <a:lnSpc>
                <a:spcPct val="90000"/>
              </a:lnSpc>
              <a:buFont typeface="Wingdings" panose="05000000000000000000" pitchFamily="2" charset="2"/>
              <a:buNone/>
            </a:pPr>
            <a:r>
              <a:rPr lang="de-DE" altLang="de-DE" sz="1400" dirty="0"/>
              <a:t>	</a:t>
            </a:r>
            <a:r>
              <a:rPr lang="en-US" altLang="de-DE" sz="1400" dirty="0"/>
              <a:t>currently 47 active journal titles</a:t>
            </a:r>
          </a:p>
          <a:p>
            <a:pPr eaLnBrk="1" hangingPunct="1">
              <a:lnSpc>
                <a:spcPct val="90000"/>
              </a:lnSpc>
              <a:buFont typeface="Wingdings" panose="05000000000000000000" pitchFamily="2" charset="2"/>
              <a:buNone/>
            </a:pPr>
            <a:endParaRPr lang="en-US" altLang="de-DE" sz="1400" dirty="0"/>
          </a:p>
          <a:p>
            <a:pPr eaLnBrk="1" hangingPunct="1">
              <a:lnSpc>
                <a:spcPct val="90000"/>
              </a:lnSpc>
              <a:buFont typeface="Wingdings" panose="05000000000000000000" pitchFamily="2" charset="2"/>
              <a:buNone/>
            </a:pPr>
            <a:endParaRPr lang="de-DE" altLang="de-DE" sz="1400" dirty="0"/>
          </a:p>
          <a:p>
            <a:pPr eaLnBrk="1" hangingPunct="1">
              <a:lnSpc>
                <a:spcPct val="90000"/>
              </a:lnSpc>
              <a:buFont typeface="Wingdings" panose="05000000000000000000" pitchFamily="2" charset="2"/>
              <a:buNone/>
            </a:pPr>
            <a:endParaRPr lang="de-DE" altLang="de-DE" dirty="0"/>
          </a:p>
        </p:txBody>
      </p:sp>
      <p:sp>
        <p:nvSpPr>
          <p:cNvPr id="4" name="Datumsplatzhalter 3">
            <a:extLst>
              <a:ext uri="{FF2B5EF4-FFF2-40B4-BE49-F238E27FC236}">
                <a16:creationId xmlns:a16="http://schemas.microsoft.com/office/drawing/2014/main" id="{B29B9B54-AC9E-D61A-C176-D6E162458486}"/>
              </a:ext>
            </a:extLst>
          </p:cNvPr>
          <p:cNvSpPr>
            <a:spLocks noGrp="1"/>
          </p:cNvSpPr>
          <p:nvPr>
            <p:ph type="dt" sz="half" idx="12"/>
          </p:nvPr>
        </p:nvSpPr>
        <p:spPr/>
        <p:txBody>
          <a:bodyPr/>
          <a:lstStyle/>
          <a:p>
            <a:r>
              <a:rPr lang="de-DE"/>
              <a:t>2026</a:t>
            </a:r>
            <a:endParaRPr lang="de-DE" dirty="0"/>
          </a:p>
        </p:txBody>
      </p:sp>
      <p:sp>
        <p:nvSpPr>
          <p:cNvPr id="5" name="Fußzeilenplatzhalter 4">
            <a:extLst>
              <a:ext uri="{FF2B5EF4-FFF2-40B4-BE49-F238E27FC236}">
                <a16:creationId xmlns:a16="http://schemas.microsoft.com/office/drawing/2014/main" id="{D98EC890-FF18-E302-6F2E-F7CF121157F3}"/>
              </a:ext>
            </a:extLst>
          </p:cNvPr>
          <p:cNvSpPr>
            <a:spLocks noGrp="1"/>
          </p:cNvSpPr>
          <p:nvPr>
            <p:ph type="ftr" sz="quarter" idx="13"/>
          </p:nvPr>
        </p:nvSpPr>
        <p:spPr/>
        <p:txBody>
          <a:bodyPr/>
          <a:lstStyle/>
          <a:p>
            <a:r>
              <a:rPr lang="en-US"/>
              <a:t>Short Presentation on Literature Research</a:t>
            </a:r>
            <a:endParaRPr lang="de-DE" dirty="0"/>
          </a:p>
        </p:txBody>
      </p:sp>
      <p:sp>
        <p:nvSpPr>
          <p:cNvPr id="6" name="Foliennummernplatzhalter 5">
            <a:extLst>
              <a:ext uri="{FF2B5EF4-FFF2-40B4-BE49-F238E27FC236}">
                <a16:creationId xmlns:a16="http://schemas.microsoft.com/office/drawing/2014/main" id="{85899715-79E2-12EA-FDAC-11D4E52D5AD7}"/>
              </a:ext>
            </a:extLst>
          </p:cNvPr>
          <p:cNvSpPr>
            <a:spLocks noGrp="1"/>
          </p:cNvSpPr>
          <p:nvPr>
            <p:ph type="sldNum" sz="quarter" idx="14"/>
          </p:nvPr>
        </p:nvSpPr>
        <p:spPr/>
        <p:txBody>
          <a:bodyPr/>
          <a:lstStyle/>
          <a:p>
            <a:fld id="{A8BF270F-3850-4C3D-9704-E2E5588A27D4}" type="slidenum">
              <a:rPr lang="de-DE" smtClean="0"/>
              <a:pPr/>
              <a:t>10</a:t>
            </a:fld>
            <a:endParaRPr lang="de-DE" dirty="0"/>
          </a:p>
        </p:txBody>
      </p:sp>
    </p:spTree>
    <p:extLst>
      <p:ext uri="{BB962C8B-B14F-4D97-AF65-F5344CB8AC3E}">
        <p14:creationId xmlns:p14="http://schemas.microsoft.com/office/powerpoint/2010/main" val="32335466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1A2CF1CC-F226-A86B-D0AB-626CC38A8AF1}"/>
              </a:ext>
            </a:extLst>
          </p:cNvPr>
          <p:cNvSpPr>
            <a:spLocks noGrp="1"/>
          </p:cNvSpPr>
          <p:nvPr>
            <p:ph sz="quarter" idx="10"/>
          </p:nvPr>
        </p:nvSpPr>
        <p:spPr/>
        <p:txBody>
          <a:bodyPr/>
          <a:lstStyle/>
          <a:p>
            <a:r>
              <a:rPr lang="en-US" dirty="0"/>
              <a:t>Overview over the most important information resources</a:t>
            </a:r>
            <a:endParaRPr lang="de-DE" dirty="0"/>
          </a:p>
        </p:txBody>
      </p:sp>
      <p:sp>
        <p:nvSpPr>
          <p:cNvPr id="3" name="Textplatzhalter 2">
            <a:extLst>
              <a:ext uri="{FF2B5EF4-FFF2-40B4-BE49-F238E27FC236}">
                <a16:creationId xmlns:a16="http://schemas.microsoft.com/office/drawing/2014/main" id="{26C26090-6DCE-F6BA-0C8D-5BAA06D05F3C}"/>
              </a:ext>
            </a:extLst>
          </p:cNvPr>
          <p:cNvSpPr>
            <a:spLocks noGrp="1"/>
          </p:cNvSpPr>
          <p:nvPr>
            <p:ph type="body" sz="quarter" idx="11"/>
          </p:nvPr>
        </p:nvSpPr>
        <p:spPr>
          <a:xfrm>
            <a:off x="1260000" y="1634400"/>
            <a:ext cx="7596000" cy="3153684"/>
          </a:xfrm>
        </p:spPr>
        <p:txBody>
          <a:bodyPr/>
          <a:lstStyle/>
          <a:p>
            <a:pPr eaLnBrk="1" hangingPunct="1">
              <a:lnSpc>
                <a:spcPct val="90000"/>
              </a:lnSpc>
              <a:buNone/>
            </a:pPr>
            <a:r>
              <a:rPr lang="en-US" u="sng" dirty="0"/>
              <a:t>Mathematics and Physics Library / Physics Section</a:t>
            </a:r>
            <a:endParaRPr lang="de-DE" altLang="de-DE" u="sng" dirty="0"/>
          </a:p>
          <a:p>
            <a:pPr marL="0" indent="0">
              <a:lnSpc>
                <a:spcPct val="90000"/>
              </a:lnSpc>
              <a:buNone/>
            </a:pPr>
            <a:r>
              <a:rPr lang="en-US" sz="1400" dirty="0"/>
              <a:t>Formal arrangement, meaning authors/titles in alphabetical order</a:t>
            </a:r>
            <a:br>
              <a:rPr lang="en-US" sz="1400" dirty="0"/>
            </a:br>
            <a:br>
              <a:rPr lang="en-US" sz="1400" dirty="0"/>
            </a:br>
            <a:r>
              <a:rPr lang="de-DE" altLang="de-DE" sz="1600" dirty="0"/>
              <a:t>Special </a:t>
            </a:r>
            <a:r>
              <a:rPr lang="de-DE" altLang="de-DE" sz="1600" dirty="0" err="1"/>
              <a:t>locations</a:t>
            </a:r>
            <a:r>
              <a:rPr lang="de-DE" altLang="de-DE" sz="1400" dirty="0"/>
              <a:t> </a:t>
            </a:r>
          </a:p>
          <a:p>
            <a:pPr lvl="1" eaLnBrk="1" hangingPunct="1">
              <a:lnSpc>
                <a:spcPct val="90000"/>
              </a:lnSpc>
            </a:pPr>
            <a:r>
              <a:rPr lang="en-US" altLang="de-DE" sz="1400" dirty="0"/>
              <a:t>Course reserves (on-site use only), temporary, accompanying lectures</a:t>
            </a:r>
          </a:p>
          <a:p>
            <a:pPr lvl="1" eaLnBrk="1" hangingPunct="1">
              <a:lnSpc>
                <a:spcPct val="90000"/>
              </a:lnSpc>
            </a:pPr>
            <a:r>
              <a:rPr lang="en-US" altLang="de-DE" sz="1400" dirty="0"/>
              <a:t>Historical collection (reference-only holdings)</a:t>
            </a:r>
          </a:p>
          <a:p>
            <a:pPr lvl="1" eaLnBrk="1" hangingPunct="1">
              <a:lnSpc>
                <a:spcPct val="90000"/>
              </a:lnSpc>
            </a:pPr>
            <a:r>
              <a:rPr lang="en-US" altLang="de-DE" sz="1400" dirty="0"/>
              <a:t>Plates</a:t>
            </a:r>
          </a:p>
          <a:p>
            <a:pPr lvl="1" eaLnBrk="1" hangingPunct="1">
              <a:lnSpc>
                <a:spcPct val="90000"/>
              </a:lnSpc>
            </a:pPr>
            <a:r>
              <a:rPr lang="en-US" altLang="de-DE" sz="1400" dirty="0"/>
              <a:t>Doctoral dissertations, academic theses, habilitation theses, offprints</a:t>
            </a:r>
          </a:p>
          <a:p>
            <a:pPr lvl="1" eaLnBrk="1" hangingPunct="1">
              <a:lnSpc>
                <a:spcPct val="90000"/>
              </a:lnSpc>
            </a:pPr>
            <a:r>
              <a:rPr lang="en-US" altLang="de-DE" sz="1400" dirty="0"/>
              <a:t>Reference works and tables</a:t>
            </a:r>
          </a:p>
          <a:p>
            <a:pPr lvl="1" eaLnBrk="1" hangingPunct="1">
              <a:lnSpc>
                <a:spcPct val="90000"/>
              </a:lnSpc>
            </a:pPr>
            <a:r>
              <a:rPr lang="en-US" altLang="de-DE" sz="1400" dirty="0"/>
              <a:t>Conference proceedings [arranged in chronological order]</a:t>
            </a:r>
          </a:p>
          <a:p>
            <a:pPr lvl="1" eaLnBrk="1" hangingPunct="1">
              <a:lnSpc>
                <a:spcPct val="90000"/>
              </a:lnSpc>
            </a:pPr>
            <a:r>
              <a:rPr lang="en-US" altLang="de-DE" sz="1400" dirty="0"/>
              <a:t>Didactics section</a:t>
            </a:r>
          </a:p>
          <a:p>
            <a:pPr lvl="1" eaLnBrk="1" hangingPunct="1">
              <a:lnSpc>
                <a:spcPct val="90000"/>
              </a:lnSpc>
            </a:pPr>
            <a:r>
              <a:rPr lang="en-US" altLang="de-DE" sz="1400" dirty="0"/>
              <a:t>Archive / Closed stacks or restricted cabinet (Please feel free to contact us about this!)</a:t>
            </a:r>
            <a:endParaRPr lang="de-DE" dirty="0"/>
          </a:p>
        </p:txBody>
      </p:sp>
      <p:sp>
        <p:nvSpPr>
          <p:cNvPr id="4" name="Datumsplatzhalter 3">
            <a:extLst>
              <a:ext uri="{FF2B5EF4-FFF2-40B4-BE49-F238E27FC236}">
                <a16:creationId xmlns:a16="http://schemas.microsoft.com/office/drawing/2014/main" id="{6AC263A0-B637-F18A-4B26-1DD1F75E2870}"/>
              </a:ext>
            </a:extLst>
          </p:cNvPr>
          <p:cNvSpPr>
            <a:spLocks noGrp="1"/>
          </p:cNvSpPr>
          <p:nvPr>
            <p:ph type="dt" sz="half" idx="12"/>
          </p:nvPr>
        </p:nvSpPr>
        <p:spPr/>
        <p:txBody>
          <a:bodyPr/>
          <a:lstStyle/>
          <a:p>
            <a:r>
              <a:rPr lang="de-DE"/>
              <a:t>2026</a:t>
            </a:r>
            <a:endParaRPr lang="de-DE" dirty="0"/>
          </a:p>
        </p:txBody>
      </p:sp>
      <p:sp>
        <p:nvSpPr>
          <p:cNvPr id="5" name="Fußzeilenplatzhalter 4">
            <a:extLst>
              <a:ext uri="{FF2B5EF4-FFF2-40B4-BE49-F238E27FC236}">
                <a16:creationId xmlns:a16="http://schemas.microsoft.com/office/drawing/2014/main" id="{F7C73705-32AD-E5A7-E221-3BFDE1510F2D}"/>
              </a:ext>
            </a:extLst>
          </p:cNvPr>
          <p:cNvSpPr>
            <a:spLocks noGrp="1"/>
          </p:cNvSpPr>
          <p:nvPr>
            <p:ph type="ftr" sz="quarter" idx="13"/>
          </p:nvPr>
        </p:nvSpPr>
        <p:spPr/>
        <p:txBody>
          <a:bodyPr/>
          <a:lstStyle/>
          <a:p>
            <a:r>
              <a:rPr lang="en-US"/>
              <a:t>Short Presentation on Literature Research</a:t>
            </a:r>
            <a:endParaRPr lang="de-DE" dirty="0"/>
          </a:p>
        </p:txBody>
      </p:sp>
      <p:sp>
        <p:nvSpPr>
          <p:cNvPr id="6" name="Foliennummernplatzhalter 5">
            <a:extLst>
              <a:ext uri="{FF2B5EF4-FFF2-40B4-BE49-F238E27FC236}">
                <a16:creationId xmlns:a16="http://schemas.microsoft.com/office/drawing/2014/main" id="{15F38D84-9FDF-F18C-53E6-5FC8B0E2ECFB}"/>
              </a:ext>
            </a:extLst>
          </p:cNvPr>
          <p:cNvSpPr>
            <a:spLocks noGrp="1"/>
          </p:cNvSpPr>
          <p:nvPr>
            <p:ph type="sldNum" sz="quarter" idx="14"/>
          </p:nvPr>
        </p:nvSpPr>
        <p:spPr/>
        <p:txBody>
          <a:bodyPr/>
          <a:lstStyle/>
          <a:p>
            <a:fld id="{A8BF270F-3850-4C3D-9704-E2E5588A27D4}" type="slidenum">
              <a:rPr lang="de-DE" smtClean="0"/>
              <a:pPr/>
              <a:t>11</a:t>
            </a:fld>
            <a:endParaRPr lang="de-DE" dirty="0"/>
          </a:p>
        </p:txBody>
      </p:sp>
    </p:spTree>
    <p:extLst>
      <p:ext uri="{BB962C8B-B14F-4D97-AF65-F5344CB8AC3E}">
        <p14:creationId xmlns:p14="http://schemas.microsoft.com/office/powerpoint/2010/main" val="8378609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B3DB1ABC-CB91-159B-8678-9C1C021ECDD3}"/>
              </a:ext>
            </a:extLst>
          </p:cNvPr>
          <p:cNvSpPr>
            <a:spLocks noGrp="1"/>
          </p:cNvSpPr>
          <p:nvPr>
            <p:ph sz="quarter" idx="10"/>
          </p:nvPr>
        </p:nvSpPr>
        <p:spPr/>
        <p:txBody>
          <a:bodyPr/>
          <a:lstStyle/>
          <a:p>
            <a:r>
              <a:rPr lang="de-DE" dirty="0" err="1"/>
              <a:t>Overview</a:t>
            </a:r>
            <a:r>
              <a:rPr lang="de-DE" dirty="0"/>
              <a:t> </a:t>
            </a:r>
            <a:r>
              <a:rPr lang="de-DE" dirty="0" err="1"/>
              <a:t>over</a:t>
            </a:r>
            <a:r>
              <a:rPr lang="de-DE" dirty="0"/>
              <a:t> </a:t>
            </a:r>
            <a:r>
              <a:rPr lang="de-DE" dirty="0" err="1"/>
              <a:t>the</a:t>
            </a:r>
            <a:r>
              <a:rPr lang="de-DE" dirty="0"/>
              <a:t> Information </a:t>
            </a:r>
            <a:r>
              <a:rPr lang="de-DE" dirty="0" err="1"/>
              <a:t>resources</a:t>
            </a:r>
            <a:endParaRPr lang="de-DE" dirty="0"/>
          </a:p>
        </p:txBody>
      </p:sp>
      <p:sp>
        <p:nvSpPr>
          <p:cNvPr id="3" name="Textplatzhalter 2">
            <a:extLst>
              <a:ext uri="{FF2B5EF4-FFF2-40B4-BE49-F238E27FC236}">
                <a16:creationId xmlns:a16="http://schemas.microsoft.com/office/drawing/2014/main" id="{591662CD-7E24-802D-F087-6E0C1B4E4075}"/>
              </a:ext>
            </a:extLst>
          </p:cNvPr>
          <p:cNvSpPr>
            <a:spLocks noGrp="1"/>
          </p:cNvSpPr>
          <p:nvPr>
            <p:ph type="body" sz="quarter" idx="11"/>
          </p:nvPr>
        </p:nvSpPr>
        <p:spPr>
          <a:xfrm>
            <a:off x="1260000" y="1634400"/>
            <a:ext cx="7596000" cy="2205732"/>
          </a:xfrm>
        </p:spPr>
        <p:txBody>
          <a:bodyPr/>
          <a:lstStyle/>
          <a:p>
            <a:r>
              <a:rPr lang="de-DE" dirty="0"/>
              <a:t>Library </a:t>
            </a:r>
            <a:r>
              <a:rPr lang="de-DE" dirty="0" err="1"/>
              <a:t>catalogues</a:t>
            </a:r>
            <a:r>
              <a:rPr lang="de-DE" dirty="0"/>
              <a:t> </a:t>
            </a:r>
          </a:p>
          <a:p>
            <a:pPr marL="0" indent="0">
              <a:buNone/>
            </a:pPr>
            <a:r>
              <a:rPr lang="en-US" sz="1600" dirty="0"/>
              <a:t>A </a:t>
            </a:r>
            <a:r>
              <a:rPr lang="en-US" sz="1600" b="1" dirty="0"/>
              <a:t>library catalogue</a:t>
            </a:r>
            <a:r>
              <a:rPr lang="en-US" sz="1600" dirty="0"/>
              <a:t> always refers to the holdings of a specific library or library network. It does more than confirm the existence of a work: it shows its location, its call number, and whether it is available for loan. Catalogues generally list only independent publications; dependent works are recorded (if at all) only in exceptional cases or through supplementary article databases.</a:t>
            </a:r>
          </a:p>
          <a:p>
            <a:pPr marL="0" indent="0">
              <a:buNone/>
            </a:pPr>
            <a:r>
              <a:rPr lang="en-US" sz="1600" dirty="0"/>
              <a:t>Tübingen University Library’s OPAC also includes metadata for items such as journal articles; this becomes clear when you explore the </a:t>
            </a:r>
            <a:r>
              <a:rPr lang="en-US" sz="1600" dirty="0">
                <a:hlinkClick r:id="rId2"/>
              </a:rPr>
              <a:t>advanced search</a:t>
            </a:r>
            <a:r>
              <a:rPr lang="en-US" sz="1600" dirty="0"/>
              <a:t> features.</a:t>
            </a:r>
            <a:endParaRPr lang="de-DE" sz="1600" dirty="0"/>
          </a:p>
        </p:txBody>
      </p:sp>
      <p:sp>
        <p:nvSpPr>
          <p:cNvPr id="4" name="Datumsplatzhalter 3">
            <a:extLst>
              <a:ext uri="{FF2B5EF4-FFF2-40B4-BE49-F238E27FC236}">
                <a16:creationId xmlns:a16="http://schemas.microsoft.com/office/drawing/2014/main" id="{DA61C175-9276-FADF-E041-0CB14053EBF8}"/>
              </a:ext>
            </a:extLst>
          </p:cNvPr>
          <p:cNvSpPr>
            <a:spLocks noGrp="1"/>
          </p:cNvSpPr>
          <p:nvPr>
            <p:ph type="dt" sz="half" idx="12"/>
          </p:nvPr>
        </p:nvSpPr>
        <p:spPr/>
        <p:txBody>
          <a:bodyPr/>
          <a:lstStyle/>
          <a:p>
            <a:r>
              <a:rPr lang="de-DE"/>
              <a:t>2026</a:t>
            </a:r>
            <a:endParaRPr lang="de-DE" dirty="0"/>
          </a:p>
        </p:txBody>
      </p:sp>
      <p:sp>
        <p:nvSpPr>
          <p:cNvPr id="5" name="Fußzeilenplatzhalter 4">
            <a:extLst>
              <a:ext uri="{FF2B5EF4-FFF2-40B4-BE49-F238E27FC236}">
                <a16:creationId xmlns:a16="http://schemas.microsoft.com/office/drawing/2014/main" id="{7AAE96E3-F068-EF40-9633-D0F2AD26B913}"/>
              </a:ext>
            </a:extLst>
          </p:cNvPr>
          <p:cNvSpPr>
            <a:spLocks noGrp="1"/>
          </p:cNvSpPr>
          <p:nvPr>
            <p:ph type="ftr" sz="quarter" idx="13"/>
          </p:nvPr>
        </p:nvSpPr>
        <p:spPr/>
        <p:txBody>
          <a:bodyPr/>
          <a:lstStyle/>
          <a:p>
            <a:r>
              <a:rPr lang="en-US"/>
              <a:t>Short Presentation on Literature Research</a:t>
            </a:r>
            <a:endParaRPr lang="de-DE" dirty="0"/>
          </a:p>
        </p:txBody>
      </p:sp>
      <p:sp>
        <p:nvSpPr>
          <p:cNvPr id="6" name="Foliennummernplatzhalter 5">
            <a:extLst>
              <a:ext uri="{FF2B5EF4-FFF2-40B4-BE49-F238E27FC236}">
                <a16:creationId xmlns:a16="http://schemas.microsoft.com/office/drawing/2014/main" id="{68DEF243-0E8A-AF74-C026-8D07BEF91953}"/>
              </a:ext>
            </a:extLst>
          </p:cNvPr>
          <p:cNvSpPr>
            <a:spLocks noGrp="1"/>
          </p:cNvSpPr>
          <p:nvPr>
            <p:ph type="sldNum" sz="quarter" idx="14"/>
          </p:nvPr>
        </p:nvSpPr>
        <p:spPr/>
        <p:txBody>
          <a:bodyPr/>
          <a:lstStyle/>
          <a:p>
            <a:fld id="{A8BF270F-3850-4C3D-9704-E2E5588A27D4}" type="slidenum">
              <a:rPr lang="de-DE" smtClean="0"/>
              <a:pPr/>
              <a:t>12</a:t>
            </a:fld>
            <a:endParaRPr lang="de-DE" dirty="0"/>
          </a:p>
        </p:txBody>
      </p:sp>
    </p:spTree>
    <p:extLst>
      <p:ext uri="{BB962C8B-B14F-4D97-AF65-F5344CB8AC3E}">
        <p14:creationId xmlns:p14="http://schemas.microsoft.com/office/powerpoint/2010/main" val="1784657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9EBB61F2-2B96-0EC3-8FE5-030CF60A43CF}"/>
              </a:ext>
            </a:extLst>
          </p:cNvPr>
          <p:cNvSpPr>
            <a:spLocks noGrp="1"/>
          </p:cNvSpPr>
          <p:nvPr>
            <p:ph sz="quarter" idx="10"/>
          </p:nvPr>
        </p:nvSpPr>
        <p:spPr/>
        <p:txBody>
          <a:bodyPr/>
          <a:lstStyle/>
          <a:p>
            <a:r>
              <a:rPr lang="en-US" altLang="de-DE" dirty="0"/>
              <a:t>Overview over the information resources</a:t>
            </a:r>
            <a:endParaRPr lang="de-DE" dirty="0"/>
          </a:p>
        </p:txBody>
      </p:sp>
      <p:sp>
        <p:nvSpPr>
          <p:cNvPr id="3" name="Textplatzhalter 2">
            <a:extLst>
              <a:ext uri="{FF2B5EF4-FFF2-40B4-BE49-F238E27FC236}">
                <a16:creationId xmlns:a16="http://schemas.microsoft.com/office/drawing/2014/main" id="{3043687B-A997-FF7D-9C92-83F13DEB4ED0}"/>
              </a:ext>
            </a:extLst>
          </p:cNvPr>
          <p:cNvSpPr>
            <a:spLocks noGrp="1"/>
          </p:cNvSpPr>
          <p:nvPr>
            <p:ph type="body" sz="quarter" idx="11"/>
          </p:nvPr>
        </p:nvSpPr>
        <p:spPr>
          <a:xfrm>
            <a:off x="1260000" y="1634400"/>
            <a:ext cx="7596000" cy="2698175"/>
          </a:xfrm>
        </p:spPr>
        <p:txBody>
          <a:bodyPr/>
          <a:lstStyle/>
          <a:p>
            <a:r>
              <a:rPr lang="de-DE" altLang="de-DE" dirty="0"/>
              <a:t>Internet / </a:t>
            </a:r>
            <a:r>
              <a:rPr lang="de-DE" altLang="de-DE" dirty="0" err="1"/>
              <a:t>databases</a:t>
            </a:r>
            <a:r>
              <a:rPr lang="de-DE" altLang="de-DE" dirty="0"/>
              <a:t> / </a:t>
            </a:r>
            <a:r>
              <a:rPr lang="de-DE" altLang="de-DE" dirty="0" err="1"/>
              <a:t>bibliographies</a:t>
            </a:r>
            <a:r>
              <a:rPr lang="de-DE" altLang="de-DE" dirty="0"/>
              <a:t> / 1:</a:t>
            </a:r>
          </a:p>
          <a:p>
            <a:pPr eaLnBrk="1" hangingPunct="1">
              <a:buFont typeface="Wingdings" panose="05000000000000000000" pitchFamily="2" charset="2"/>
              <a:buNone/>
            </a:pPr>
            <a:r>
              <a:rPr lang="de-DE" altLang="de-DE" sz="1600" dirty="0"/>
              <a:t>	</a:t>
            </a:r>
            <a:r>
              <a:rPr lang="en-US" altLang="de-DE" sz="1600" dirty="0"/>
              <a:t>The </a:t>
            </a:r>
            <a:r>
              <a:rPr lang="en-US" altLang="de-DE" sz="1600" b="1" dirty="0"/>
              <a:t>internet</a:t>
            </a:r>
            <a:r>
              <a:rPr lang="en-US" altLang="de-DE" sz="1600" dirty="0"/>
              <a:t> is a global network used for communication and the exchange of information. </a:t>
            </a:r>
          </a:p>
          <a:p>
            <a:pPr eaLnBrk="1" hangingPunct="1">
              <a:buFont typeface="Wingdings" panose="05000000000000000000" pitchFamily="2" charset="2"/>
              <a:buNone/>
            </a:pPr>
            <a:r>
              <a:rPr lang="en-US" altLang="de-DE" sz="1600" dirty="0"/>
              <a:t>	Tools for searching the internet include search engines, which essentially function like databases and look for word matches within the data sets of web pages. They provide the corresponding web addresses as results, although not in any content‑based order. Common entry points for academic searches include arXiv.org, Science Gate, and Google Scholar, but numerous other platforms are also available.</a:t>
            </a:r>
            <a:br>
              <a:rPr lang="en-US" altLang="de-DE" sz="1600" dirty="0"/>
            </a:br>
            <a:r>
              <a:rPr lang="en-US" altLang="de-DE" sz="1600" dirty="0"/>
              <a:t>One possibility for suitable didactic materials is offered by the </a:t>
            </a:r>
            <a:r>
              <a:rPr lang="en-US" altLang="de-DE" sz="1600" dirty="0">
                <a:hlinkClick r:id="rId2"/>
              </a:rPr>
              <a:t>ZOERR</a:t>
            </a:r>
            <a:r>
              <a:rPr lang="en-US" altLang="de-DE" sz="1600" dirty="0"/>
              <a:t>.</a:t>
            </a:r>
            <a:endParaRPr lang="de-DE" sz="1600" dirty="0"/>
          </a:p>
        </p:txBody>
      </p:sp>
      <p:sp>
        <p:nvSpPr>
          <p:cNvPr id="4" name="Datumsplatzhalter 3">
            <a:extLst>
              <a:ext uri="{FF2B5EF4-FFF2-40B4-BE49-F238E27FC236}">
                <a16:creationId xmlns:a16="http://schemas.microsoft.com/office/drawing/2014/main" id="{5F17E248-AEFB-BF0A-52C9-662E105E370A}"/>
              </a:ext>
            </a:extLst>
          </p:cNvPr>
          <p:cNvSpPr>
            <a:spLocks noGrp="1"/>
          </p:cNvSpPr>
          <p:nvPr>
            <p:ph type="dt" sz="half" idx="12"/>
          </p:nvPr>
        </p:nvSpPr>
        <p:spPr/>
        <p:txBody>
          <a:bodyPr/>
          <a:lstStyle/>
          <a:p>
            <a:r>
              <a:rPr lang="de-DE"/>
              <a:t>2026</a:t>
            </a:r>
            <a:endParaRPr lang="de-DE" dirty="0"/>
          </a:p>
        </p:txBody>
      </p:sp>
      <p:sp>
        <p:nvSpPr>
          <p:cNvPr id="5" name="Fußzeilenplatzhalter 4">
            <a:extLst>
              <a:ext uri="{FF2B5EF4-FFF2-40B4-BE49-F238E27FC236}">
                <a16:creationId xmlns:a16="http://schemas.microsoft.com/office/drawing/2014/main" id="{ACDD3148-2F47-68CF-F25C-CE11622F09AE}"/>
              </a:ext>
            </a:extLst>
          </p:cNvPr>
          <p:cNvSpPr>
            <a:spLocks noGrp="1"/>
          </p:cNvSpPr>
          <p:nvPr>
            <p:ph type="ftr" sz="quarter" idx="13"/>
          </p:nvPr>
        </p:nvSpPr>
        <p:spPr/>
        <p:txBody>
          <a:bodyPr/>
          <a:lstStyle/>
          <a:p>
            <a:r>
              <a:rPr lang="en-US"/>
              <a:t>Short Presentation on Literature Research</a:t>
            </a:r>
            <a:endParaRPr lang="de-DE" dirty="0"/>
          </a:p>
        </p:txBody>
      </p:sp>
      <p:sp>
        <p:nvSpPr>
          <p:cNvPr id="6" name="Foliennummernplatzhalter 5">
            <a:extLst>
              <a:ext uri="{FF2B5EF4-FFF2-40B4-BE49-F238E27FC236}">
                <a16:creationId xmlns:a16="http://schemas.microsoft.com/office/drawing/2014/main" id="{4CAAF5AE-8074-8097-E93B-DD68F442151A}"/>
              </a:ext>
            </a:extLst>
          </p:cNvPr>
          <p:cNvSpPr>
            <a:spLocks noGrp="1"/>
          </p:cNvSpPr>
          <p:nvPr>
            <p:ph type="sldNum" sz="quarter" idx="14"/>
          </p:nvPr>
        </p:nvSpPr>
        <p:spPr/>
        <p:txBody>
          <a:bodyPr/>
          <a:lstStyle/>
          <a:p>
            <a:fld id="{A8BF270F-3850-4C3D-9704-E2E5588A27D4}" type="slidenum">
              <a:rPr lang="de-DE" smtClean="0"/>
              <a:pPr/>
              <a:t>13</a:t>
            </a:fld>
            <a:endParaRPr lang="de-DE" dirty="0"/>
          </a:p>
        </p:txBody>
      </p:sp>
    </p:spTree>
    <p:extLst>
      <p:ext uri="{BB962C8B-B14F-4D97-AF65-F5344CB8AC3E}">
        <p14:creationId xmlns:p14="http://schemas.microsoft.com/office/powerpoint/2010/main" val="39950453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3FDDED08-F02D-0915-7241-C996590FE0A0}"/>
              </a:ext>
            </a:extLst>
          </p:cNvPr>
          <p:cNvSpPr>
            <a:spLocks noGrp="1"/>
          </p:cNvSpPr>
          <p:nvPr>
            <p:ph sz="quarter" idx="10"/>
          </p:nvPr>
        </p:nvSpPr>
        <p:spPr>
          <a:xfrm>
            <a:off x="1260000" y="856800"/>
            <a:ext cx="7596000" cy="637200"/>
          </a:xfrm>
        </p:spPr>
        <p:txBody>
          <a:bodyPr/>
          <a:lstStyle/>
          <a:p>
            <a:r>
              <a:rPr lang="de-DE" dirty="0" err="1"/>
              <a:t>Overview</a:t>
            </a:r>
            <a:r>
              <a:rPr lang="de-DE" dirty="0"/>
              <a:t> </a:t>
            </a:r>
            <a:r>
              <a:rPr lang="de-DE" dirty="0" err="1"/>
              <a:t>over</a:t>
            </a:r>
            <a:r>
              <a:rPr lang="de-DE" dirty="0"/>
              <a:t> </a:t>
            </a:r>
            <a:r>
              <a:rPr lang="de-DE" dirty="0" err="1"/>
              <a:t>the</a:t>
            </a:r>
            <a:r>
              <a:rPr lang="de-DE" dirty="0"/>
              <a:t> </a:t>
            </a:r>
            <a:r>
              <a:rPr lang="de-DE" dirty="0" err="1"/>
              <a:t>information</a:t>
            </a:r>
            <a:r>
              <a:rPr lang="de-DE" dirty="0"/>
              <a:t> </a:t>
            </a:r>
            <a:r>
              <a:rPr lang="de-DE" dirty="0" err="1"/>
              <a:t>resources</a:t>
            </a:r>
            <a:r>
              <a:rPr lang="de-DE" dirty="0"/>
              <a:t> </a:t>
            </a:r>
          </a:p>
        </p:txBody>
      </p:sp>
      <p:sp>
        <p:nvSpPr>
          <p:cNvPr id="3" name="Textplatzhalter 2">
            <a:extLst>
              <a:ext uri="{FF2B5EF4-FFF2-40B4-BE49-F238E27FC236}">
                <a16:creationId xmlns:a16="http://schemas.microsoft.com/office/drawing/2014/main" id="{4DC8B07C-CBD6-58D8-D1FB-7D731996FB8F}"/>
              </a:ext>
            </a:extLst>
          </p:cNvPr>
          <p:cNvSpPr>
            <a:spLocks noGrp="1"/>
          </p:cNvSpPr>
          <p:nvPr>
            <p:ph type="body" sz="quarter" idx="11"/>
          </p:nvPr>
        </p:nvSpPr>
        <p:spPr>
          <a:xfrm>
            <a:off x="1260000" y="1634400"/>
            <a:ext cx="7596000" cy="1713290"/>
          </a:xfrm>
        </p:spPr>
        <p:txBody>
          <a:bodyPr/>
          <a:lstStyle/>
          <a:p>
            <a:pPr marL="0" indent="0">
              <a:buNone/>
            </a:pPr>
            <a:r>
              <a:rPr lang="de-DE" altLang="de-DE" dirty="0"/>
              <a:t>Internet / </a:t>
            </a:r>
            <a:r>
              <a:rPr lang="de-DE" altLang="de-DE" dirty="0" err="1"/>
              <a:t>databases</a:t>
            </a:r>
            <a:r>
              <a:rPr lang="de-DE" altLang="de-DE" dirty="0"/>
              <a:t> / </a:t>
            </a:r>
            <a:r>
              <a:rPr lang="de-DE" altLang="de-DE" dirty="0" err="1"/>
              <a:t>bibliographies</a:t>
            </a:r>
            <a:r>
              <a:rPr lang="de-DE" altLang="de-DE" dirty="0"/>
              <a:t> / 2:</a:t>
            </a:r>
          </a:p>
          <a:p>
            <a:pPr marL="0" indent="0">
              <a:buNone/>
            </a:pPr>
            <a:r>
              <a:rPr lang="en-US" sz="1600" dirty="0"/>
              <a:t>In physics and mathematics, databases are essential for storing, structuring and accessing research data. </a:t>
            </a:r>
          </a:p>
          <a:p>
            <a:pPr marL="0" indent="0">
              <a:buNone/>
            </a:pPr>
            <a:r>
              <a:rPr lang="en-US" sz="1600" dirty="0"/>
              <a:t>A </a:t>
            </a:r>
            <a:r>
              <a:rPr lang="en-US" sz="1600" b="1" dirty="0"/>
              <a:t>database</a:t>
            </a:r>
            <a:r>
              <a:rPr lang="en-US" sz="1600" dirty="0"/>
              <a:t> is a technical system that enables information to be systematically recorded, managed, searched, and retrieved in a structured manner, making it an essential tool for conducting reliable and efficient scholarly research.</a:t>
            </a:r>
            <a:endParaRPr lang="de-DE" sz="1600" dirty="0"/>
          </a:p>
        </p:txBody>
      </p:sp>
      <p:sp>
        <p:nvSpPr>
          <p:cNvPr id="4" name="Datumsplatzhalter 3">
            <a:extLst>
              <a:ext uri="{FF2B5EF4-FFF2-40B4-BE49-F238E27FC236}">
                <a16:creationId xmlns:a16="http://schemas.microsoft.com/office/drawing/2014/main" id="{C68424A9-962F-E89B-4454-128C8FD528FA}"/>
              </a:ext>
            </a:extLst>
          </p:cNvPr>
          <p:cNvSpPr>
            <a:spLocks noGrp="1"/>
          </p:cNvSpPr>
          <p:nvPr>
            <p:ph type="dt" sz="half" idx="12"/>
          </p:nvPr>
        </p:nvSpPr>
        <p:spPr/>
        <p:txBody>
          <a:bodyPr/>
          <a:lstStyle/>
          <a:p>
            <a:r>
              <a:rPr lang="de-DE"/>
              <a:t>2026</a:t>
            </a:r>
            <a:endParaRPr lang="de-DE" dirty="0"/>
          </a:p>
        </p:txBody>
      </p:sp>
      <p:sp>
        <p:nvSpPr>
          <p:cNvPr id="5" name="Fußzeilenplatzhalter 4">
            <a:extLst>
              <a:ext uri="{FF2B5EF4-FFF2-40B4-BE49-F238E27FC236}">
                <a16:creationId xmlns:a16="http://schemas.microsoft.com/office/drawing/2014/main" id="{37493ED4-2B52-2DC7-0F7C-A005CE7C7261}"/>
              </a:ext>
            </a:extLst>
          </p:cNvPr>
          <p:cNvSpPr>
            <a:spLocks noGrp="1"/>
          </p:cNvSpPr>
          <p:nvPr>
            <p:ph type="ftr" sz="quarter" idx="13"/>
          </p:nvPr>
        </p:nvSpPr>
        <p:spPr/>
        <p:txBody>
          <a:bodyPr/>
          <a:lstStyle/>
          <a:p>
            <a:r>
              <a:rPr lang="en-US"/>
              <a:t>Short Presentation on Literature Research</a:t>
            </a:r>
            <a:endParaRPr lang="de-DE" dirty="0"/>
          </a:p>
        </p:txBody>
      </p:sp>
      <p:sp>
        <p:nvSpPr>
          <p:cNvPr id="6" name="Foliennummernplatzhalter 5">
            <a:extLst>
              <a:ext uri="{FF2B5EF4-FFF2-40B4-BE49-F238E27FC236}">
                <a16:creationId xmlns:a16="http://schemas.microsoft.com/office/drawing/2014/main" id="{913F6E85-9582-641E-A8C9-F57BA290FAE3}"/>
              </a:ext>
            </a:extLst>
          </p:cNvPr>
          <p:cNvSpPr>
            <a:spLocks noGrp="1"/>
          </p:cNvSpPr>
          <p:nvPr>
            <p:ph type="sldNum" sz="quarter" idx="14"/>
          </p:nvPr>
        </p:nvSpPr>
        <p:spPr/>
        <p:txBody>
          <a:bodyPr/>
          <a:lstStyle/>
          <a:p>
            <a:fld id="{A8BF270F-3850-4C3D-9704-E2E5588A27D4}" type="slidenum">
              <a:rPr lang="de-DE" smtClean="0"/>
              <a:pPr/>
              <a:t>14</a:t>
            </a:fld>
            <a:endParaRPr lang="de-DE" dirty="0"/>
          </a:p>
        </p:txBody>
      </p:sp>
    </p:spTree>
    <p:extLst>
      <p:ext uri="{BB962C8B-B14F-4D97-AF65-F5344CB8AC3E}">
        <p14:creationId xmlns:p14="http://schemas.microsoft.com/office/powerpoint/2010/main" val="8989360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47952E72-7E2D-EE3A-FBF2-DBBFC8212147}"/>
              </a:ext>
            </a:extLst>
          </p:cNvPr>
          <p:cNvSpPr>
            <a:spLocks noGrp="1"/>
          </p:cNvSpPr>
          <p:nvPr>
            <p:ph sz="quarter" idx="10"/>
          </p:nvPr>
        </p:nvSpPr>
        <p:spPr/>
        <p:txBody>
          <a:bodyPr/>
          <a:lstStyle/>
          <a:p>
            <a:r>
              <a:rPr lang="en-US" dirty="0"/>
              <a:t>Overview over the most important information resources</a:t>
            </a:r>
            <a:endParaRPr lang="de-DE" dirty="0"/>
          </a:p>
        </p:txBody>
      </p:sp>
      <p:sp>
        <p:nvSpPr>
          <p:cNvPr id="3" name="Textplatzhalter 2">
            <a:extLst>
              <a:ext uri="{FF2B5EF4-FFF2-40B4-BE49-F238E27FC236}">
                <a16:creationId xmlns:a16="http://schemas.microsoft.com/office/drawing/2014/main" id="{36FDACB8-9841-9B6A-F0BE-81A94234587D}"/>
              </a:ext>
            </a:extLst>
          </p:cNvPr>
          <p:cNvSpPr>
            <a:spLocks noGrp="1"/>
          </p:cNvSpPr>
          <p:nvPr>
            <p:ph type="body" sz="quarter" idx="11"/>
          </p:nvPr>
        </p:nvSpPr>
        <p:spPr>
          <a:xfrm>
            <a:off x="1260000" y="1626450"/>
            <a:ext cx="7596000" cy="3600986"/>
          </a:xfrm>
        </p:spPr>
        <p:txBody>
          <a:bodyPr/>
          <a:lstStyle/>
          <a:p>
            <a:pPr marL="0" indent="0">
              <a:buNone/>
            </a:pPr>
            <a:r>
              <a:rPr lang="de-DE" altLang="de-DE" dirty="0"/>
              <a:t>Internet / </a:t>
            </a:r>
            <a:r>
              <a:rPr lang="de-DE" altLang="de-DE" dirty="0" err="1"/>
              <a:t>databases</a:t>
            </a:r>
            <a:r>
              <a:rPr lang="de-DE" altLang="de-DE" dirty="0"/>
              <a:t> / </a:t>
            </a:r>
            <a:r>
              <a:rPr lang="de-DE" altLang="de-DE" dirty="0" err="1"/>
              <a:t>bibliographies</a:t>
            </a:r>
            <a:r>
              <a:rPr lang="de-DE" altLang="de-DE" dirty="0"/>
              <a:t> / 3:</a:t>
            </a:r>
          </a:p>
          <a:p>
            <a:r>
              <a:rPr lang="en-US" altLang="de-DE" sz="1600" dirty="0"/>
              <a:t>academic databases from various disciplines</a:t>
            </a:r>
            <a:r>
              <a:rPr lang="de-DE" altLang="de-DE" sz="1600" dirty="0"/>
              <a:t>:</a:t>
            </a:r>
          </a:p>
          <a:p>
            <a:pPr>
              <a:buNone/>
            </a:pPr>
            <a:r>
              <a:rPr lang="de-DE" altLang="de-DE" sz="1400" dirty="0"/>
              <a:t>		</a:t>
            </a:r>
            <a:r>
              <a:rPr lang="de-DE" altLang="de-DE" sz="1400" dirty="0">
                <a:hlinkClick r:id="rId3"/>
              </a:rPr>
              <a:t>DBIS</a:t>
            </a:r>
            <a:r>
              <a:rPr lang="de-DE" altLang="de-DE" sz="1400" dirty="0"/>
              <a:t> </a:t>
            </a:r>
            <a:r>
              <a:rPr lang="de-DE" sz="1400" dirty="0"/>
              <a:t>Database </a:t>
            </a:r>
            <a:r>
              <a:rPr lang="de-DE" sz="1400" dirty="0" err="1"/>
              <a:t>information</a:t>
            </a:r>
            <a:r>
              <a:rPr lang="de-DE" sz="1400" dirty="0"/>
              <a:t> </a:t>
            </a:r>
            <a:r>
              <a:rPr lang="de-DE" sz="1400" dirty="0" err="1"/>
              <a:t>system</a:t>
            </a:r>
            <a:br>
              <a:rPr lang="de-DE" altLang="de-DE" sz="1600" dirty="0"/>
            </a:br>
            <a:r>
              <a:rPr lang="de-DE" altLang="de-DE" sz="1000" dirty="0"/>
              <a:t> </a:t>
            </a:r>
          </a:p>
          <a:p>
            <a:r>
              <a:rPr lang="en-US" altLang="de-DE" sz="1600" dirty="0"/>
              <a:t>The most important databases in mathematics are</a:t>
            </a:r>
            <a:r>
              <a:rPr lang="de-DE" altLang="de-DE" sz="1600" dirty="0"/>
              <a:t>:</a:t>
            </a:r>
          </a:p>
          <a:p>
            <a:pPr>
              <a:buFont typeface="Wingdings" panose="05000000000000000000" pitchFamily="2" charset="2"/>
              <a:buNone/>
            </a:pPr>
            <a:r>
              <a:rPr lang="de-DE" altLang="de-DE" sz="1400" dirty="0"/>
              <a:t>		</a:t>
            </a:r>
            <a:r>
              <a:rPr lang="de-DE" altLang="de-DE" sz="1400" dirty="0" err="1">
                <a:hlinkClick r:id="rId4"/>
              </a:rPr>
              <a:t>MathSciNet</a:t>
            </a:r>
            <a:r>
              <a:rPr lang="de-DE" altLang="de-DE" sz="1400" dirty="0"/>
              <a:t> („</a:t>
            </a:r>
            <a:r>
              <a:rPr lang="de-DE" altLang="de-DE" sz="1400" dirty="0" err="1"/>
              <a:t>Mathematical</a:t>
            </a:r>
            <a:r>
              <a:rPr lang="de-DE" altLang="de-DE" sz="1400" dirty="0"/>
              <a:t> </a:t>
            </a:r>
            <a:r>
              <a:rPr lang="de-DE" altLang="de-DE" sz="1400" dirty="0" err="1"/>
              <a:t>reviews</a:t>
            </a:r>
            <a:r>
              <a:rPr lang="de-DE" altLang="de-DE" sz="1400" dirty="0"/>
              <a:t>“ on </a:t>
            </a:r>
            <a:r>
              <a:rPr lang="de-DE" altLang="de-DE" sz="1400" dirty="0" err="1"/>
              <a:t>the</a:t>
            </a:r>
            <a:r>
              <a:rPr lang="de-DE" altLang="de-DE" sz="1400" dirty="0"/>
              <a:t> web)</a:t>
            </a:r>
          </a:p>
          <a:p>
            <a:pPr>
              <a:buFont typeface="Wingdings" panose="05000000000000000000" pitchFamily="2" charset="2"/>
              <a:buNone/>
            </a:pPr>
            <a:r>
              <a:rPr lang="de-DE" altLang="de-DE" sz="1400" dirty="0"/>
              <a:t>		</a:t>
            </a:r>
            <a:r>
              <a:rPr lang="de-DE" altLang="de-DE" sz="1400" dirty="0">
                <a:hlinkClick r:id="rId5"/>
              </a:rPr>
              <a:t>Zentralblatt MATH</a:t>
            </a:r>
            <a:r>
              <a:rPr lang="de-DE" altLang="de-DE" sz="1400" dirty="0"/>
              <a:t> (</a:t>
            </a:r>
            <a:r>
              <a:rPr lang="en-US" altLang="de-DE" sz="1400" dirty="0"/>
              <a:t>Online database of the former </a:t>
            </a:r>
            <a:r>
              <a:rPr lang="en-US" altLang="de-DE" sz="1400" dirty="0" err="1"/>
              <a:t>Zentralblatt</a:t>
            </a:r>
            <a:r>
              <a:rPr lang="en-US" altLang="de-DE" sz="1400" dirty="0"/>
              <a:t> MATH)</a:t>
            </a:r>
            <a:endParaRPr lang="de-DE" altLang="de-DE" sz="1400" dirty="0"/>
          </a:p>
          <a:p>
            <a:pPr>
              <a:buFont typeface="Wingdings" panose="05000000000000000000" pitchFamily="2" charset="2"/>
              <a:buNone/>
            </a:pPr>
            <a:r>
              <a:rPr lang="de-DE" altLang="de-DE" sz="1000" dirty="0"/>
              <a:t> </a:t>
            </a:r>
          </a:p>
          <a:p>
            <a:r>
              <a:rPr lang="en-US" altLang="de-DE" sz="1600" dirty="0"/>
              <a:t>The most important databases in physics are listed under</a:t>
            </a:r>
          </a:p>
          <a:p>
            <a:pPr marL="0" indent="0">
              <a:buNone/>
            </a:pPr>
            <a:r>
              <a:rPr lang="de-DE" altLang="de-DE" sz="1400" dirty="0"/>
              <a:t>	</a:t>
            </a:r>
            <a:r>
              <a:rPr lang="de-DE" altLang="de-DE" sz="1400" dirty="0" err="1">
                <a:hlinkClick r:id="rId6"/>
              </a:rPr>
              <a:t>arXiv</a:t>
            </a:r>
            <a:r>
              <a:rPr lang="de-DE" altLang="de-DE" sz="1400" dirty="0"/>
              <a:t> (</a:t>
            </a:r>
            <a:r>
              <a:rPr lang="en-US" sz="1400" dirty="0"/>
              <a:t>an open-access online repository </a:t>
            </a:r>
            <a:br>
              <a:rPr lang="en-US" sz="1400" dirty="0"/>
            </a:br>
            <a:r>
              <a:rPr lang="en-US" sz="1400" dirty="0"/>
              <a:t>	           for non–peer‑reviewed scientific preprints</a:t>
            </a:r>
            <a:r>
              <a:rPr lang="de-DE" altLang="de-DE" sz="1400" dirty="0"/>
              <a:t>)</a:t>
            </a:r>
          </a:p>
          <a:p>
            <a:endParaRPr lang="de-DE" dirty="0"/>
          </a:p>
        </p:txBody>
      </p:sp>
      <p:sp>
        <p:nvSpPr>
          <p:cNvPr id="4" name="Datumsplatzhalter 3">
            <a:extLst>
              <a:ext uri="{FF2B5EF4-FFF2-40B4-BE49-F238E27FC236}">
                <a16:creationId xmlns:a16="http://schemas.microsoft.com/office/drawing/2014/main" id="{E40A689C-9F6E-7E64-29B3-147532252FDE}"/>
              </a:ext>
            </a:extLst>
          </p:cNvPr>
          <p:cNvSpPr>
            <a:spLocks noGrp="1"/>
          </p:cNvSpPr>
          <p:nvPr>
            <p:ph type="dt" sz="half" idx="12"/>
          </p:nvPr>
        </p:nvSpPr>
        <p:spPr/>
        <p:txBody>
          <a:bodyPr/>
          <a:lstStyle/>
          <a:p>
            <a:r>
              <a:rPr lang="de-DE"/>
              <a:t>2026</a:t>
            </a:r>
            <a:endParaRPr lang="de-DE" dirty="0"/>
          </a:p>
        </p:txBody>
      </p:sp>
      <p:sp>
        <p:nvSpPr>
          <p:cNvPr id="5" name="Fußzeilenplatzhalter 4">
            <a:extLst>
              <a:ext uri="{FF2B5EF4-FFF2-40B4-BE49-F238E27FC236}">
                <a16:creationId xmlns:a16="http://schemas.microsoft.com/office/drawing/2014/main" id="{13C4C86F-C201-8005-EA4C-45C6BD982080}"/>
              </a:ext>
            </a:extLst>
          </p:cNvPr>
          <p:cNvSpPr>
            <a:spLocks noGrp="1"/>
          </p:cNvSpPr>
          <p:nvPr>
            <p:ph type="ftr" sz="quarter" idx="13"/>
          </p:nvPr>
        </p:nvSpPr>
        <p:spPr/>
        <p:txBody>
          <a:bodyPr/>
          <a:lstStyle/>
          <a:p>
            <a:r>
              <a:rPr lang="en-US" dirty="0"/>
              <a:t>Short Presentation on Literature Research</a:t>
            </a:r>
            <a:endParaRPr lang="de-DE" dirty="0"/>
          </a:p>
        </p:txBody>
      </p:sp>
      <p:sp>
        <p:nvSpPr>
          <p:cNvPr id="6" name="Foliennummernplatzhalter 5">
            <a:extLst>
              <a:ext uri="{FF2B5EF4-FFF2-40B4-BE49-F238E27FC236}">
                <a16:creationId xmlns:a16="http://schemas.microsoft.com/office/drawing/2014/main" id="{9A7DA368-7C2D-1AED-705F-14DFC3CFCDE7}"/>
              </a:ext>
            </a:extLst>
          </p:cNvPr>
          <p:cNvSpPr>
            <a:spLocks noGrp="1"/>
          </p:cNvSpPr>
          <p:nvPr>
            <p:ph type="sldNum" sz="quarter" idx="14"/>
          </p:nvPr>
        </p:nvSpPr>
        <p:spPr/>
        <p:txBody>
          <a:bodyPr/>
          <a:lstStyle/>
          <a:p>
            <a:fld id="{A8BF270F-3850-4C3D-9704-E2E5588A27D4}" type="slidenum">
              <a:rPr lang="de-DE" smtClean="0"/>
              <a:pPr/>
              <a:t>15</a:t>
            </a:fld>
            <a:endParaRPr lang="de-DE" dirty="0"/>
          </a:p>
        </p:txBody>
      </p:sp>
    </p:spTree>
    <p:extLst>
      <p:ext uri="{BB962C8B-B14F-4D97-AF65-F5344CB8AC3E}">
        <p14:creationId xmlns:p14="http://schemas.microsoft.com/office/powerpoint/2010/main" val="21069023"/>
      </p:ext>
    </p:extLst>
  </p:cSld>
  <p:clrMapOvr>
    <a:overrideClrMapping bg1="lt1" tx1="dk1" bg2="lt2" tx2="dk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4B352630-69FC-14B1-88CF-801CB305AA0D}"/>
              </a:ext>
            </a:extLst>
          </p:cNvPr>
          <p:cNvSpPr>
            <a:spLocks noGrp="1"/>
          </p:cNvSpPr>
          <p:nvPr>
            <p:ph sz="quarter" idx="10"/>
          </p:nvPr>
        </p:nvSpPr>
        <p:spPr/>
        <p:txBody>
          <a:bodyPr/>
          <a:lstStyle/>
          <a:p>
            <a:r>
              <a:rPr lang="en-US" altLang="de-DE" dirty="0"/>
              <a:t>Overview over the information resources</a:t>
            </a:r>
            <a:endParaRPr lang="de-DE" dirty="0"/>
          </a:p>
        </p:txBody>
      </p:sp>
      <p:sp>
        <p:nvSpPr>
          <p:cNvPr id="3" name="Textplatzhalter 2">
            <a:extLst>
              <a:ext uri="{FF2B5EF4-FFF2-40B4-BE49-F238E27FC236}">
                <a16:creationId xmlns:a16="http://schemas.microsoft.com/office/drawing/2014/main" id="{630F3050-5E8D-DF63-11BB-08902079CC30}"/>
              </a:ext>
            </a:extLst>
          </p:cNvPr>
          <p:cNvSpPr>
            <a:spLocks noGrp="1"/>
          </p:cNvSpPr>
          <p:nvPr>
            <p:ph type="body" sz="quarter" idx="11"/>
          </p:nvPr>
        </p:nvSpPr>
        <p:spPr>
          <a:xfrm>
            <a:off x="1260000" y="1634400"/>
            <a:ext cx="7596000" cy="2451953"/>
          </a:xfrm>
        </p:spPr>
        <p:txBody>
          <a:bodyPr/>
          <a:lstStyle/>
          <a:p>
            <a:pPr marL="0" indent="0">
              <a:buNone/>
            </a:pPr>
            <a:r>
              <a:rPr lang="de-DE" altLang="de-DE" dirty="0"/>
              <a:t>Internet / </a:t>
            </a:r>
            <a:r>
              <a:rPr lang="de-DE" altLang="de-DE" dirty="0" err="1"/>
              <a:t>databases</a:t>
            </a:r>
            <a:r>
              <a:rPr lang="de-DE" altLang="de-DE" dirty="0"/>
              <a:t> / </a:t>
            </a:r>
            <a:r>
              <a:rPr lang="de-DE" altLang="de-DE" dirty="0" err="1"/>
              <a:t>bibliographies</a:t>
            </a:r>
            <a:r>
              <a:rPr lang="de-DE" altLang="de-DE" dirty="0"/>
              <a:t> / 4:</a:t>
            </a:r>
          </a:p>
          <a:p>
            <a:pPr marL="0" indent="0">
              <a:buNone/>
            </a:pPr>
            <a:r>
              <a:rPr lang="en-US" sz="1600" dirty="0"/>
              <a:t>A </a:t>
            </a:r>
            <a:r>
              <a:rPr lang="en-US" sz="1600" b="1" dirty="0"/>
              <a:t>bibliography</a:t>
            </a:r>
            <a:r>
              <a:rPr lang="en-US" sz="1600" dirty="0"/>
              <a:t> is a compilation of literature references. It lists sources published on a particular subject, individual, or time period, but it does not reveal where the material is physically held — it merely documents their existence.</a:t>
            </a:r>
          </a:p>
          <a:p>
            <a:pPr marL="0" indent="0">
              <a:buNone/>
            </a:pPr>
            <a:r>
              <a:rPr lang="en-US" sz="1600" dirty="0"/>
              <a:t>A </a:t>
            </a:r>
            <a:r>
              <a:rPr lang="en-US" sz="1600" b="1" dirty="0"/>
              <a:t>bibliographic database </a:t>
            </a:r>
            <a:r>
              <a:rPr lang="en-US" sz="1600" dirty="0"/>
              <a:t>is therefore a specific type of database that contains bibliographic information — essentially a bibliography in digital form. It provides enhanced search capabilities but, like any bibliography, remains independent of physical holdings. It identifies literature without specifying in which library it is available.</a:t>
            </a:r>
          </a:p>
        </p:txBody>
      </p:sp>
      <p:sp>
        <p:nvSpPr>
          <p:cNvPr id="4" name="Datumsplatzhalter 3">
            <a:extLst>
              <a:ext uri="{FF2B5EF4-FFF2-40B4-BE49-F238E27FC236}">
                <a16:creationId xmlns:a16="http://schemas.microsoft.com/office/drawing/2014/main" id="{57CE444C-3A66-D54F-017A-39270820201A}"/>
              </a:ext>
            </a:extLst>
          </p:cNvPr>
          <p:cNvSpPr>
            <a:spLocks noGrp="1"/>
          </p:cNvSpPr>
          <p:nvPr>
            <p:ph type="dt" sz="half" idx="12"/>
          </p:nvPr>
        </p:nvSpPr>
        <p:spPr/>
        <p:txBody>
          <a:bodyPr/>
          <a:lstStyle/>
          <a:p>
            <a:r>
              <a:rPr lang="de-DE"/>
              <a:t>2026</a:t>
            </a:r>
            <a:endParaRPr lang="de-DE" dirty="0"/>
          </a:p>
        </p:txBody>
      </p:sp>
      <p:sp>
        <p:nvSpPr>
          <p:cNvPr id="5" name="Fußzeilenplatzhalter 4">
            <a:extLst>
              <a:ext uri="{FF2B5EF4-FFF2-40B4-BE49-F238E27FC236}">
                <a16:creationId xmlns:a16="http://schemas.microsoft.com/office/drawing/2014/main" id="{6C322802-40D8-2256-5C20-4B6A99CC058A}"/>
              </a:ext>
            </a:extLst>
          </p:cNvPr>
          <p:cNvSpPr>
            <a:spLocks noGrp="1"/>
          </p:cNvSpPr>
          <p:nvPr>
            <p:ph type="ftr" sz="quarter" idx="13"/>
          </p:nvPr>
        </p:nvSpPr>
        <p:spPr/>
        <p:txBody>
          <a:bodyPr/>
          <a:lstStyle/>
          <a:p>
            <a:r>
              <a:rPr lang="en-US"/>
              <a:t>Short Presentation on Literature Research</a:t>
            </a:r>
            <a:endParaRPr lang="de-DE" dirty="0"/>
          </a:p>
        </p:txBody>
      </p:sp>
      <p:sp>
        <p:nvSpPr>
          <p:cNvPr id="6" name="Foliennummernplatzhalter 5">
            <a:extLst>
              <a:ext uri="{FF2B5EF4-FFF2-40B4-BE49-F238E27FC236}">
                <a16:creationId xmlns:a16="http://schemas.microsoft.com/office/drawing/2014/main" id="{C0079B54-E859-4BC9-4AB6-97D9D00F21DD}"/>
              </a:ext>
            </a:extLst>
          </p:cNvPr>
          <p:cNvSpPr>
            <a:spLocks noGrp="1"/>
          </p:cNvSpPr>
          <p:nvPr>
            <p:ph type="sldNum" sz="quarter" idx="14"/>
          </p:nvPr>
        </p:nvSpPr>
        <p:spPr/>
        <p:txBody>
          <a:bodyPr/>
          <a:lstStyle/>
          <a:p>
            <a:fld id="{A8BF270F-3850-4C3D-9704-E2E5588A27D4}" type="slidenum">
              <a:rPr lang="de-DE" smtClean="0"/>
              <a:pPr/>
              <a:t>16</a:t>
            </a:fld>
            <a:endParaRPr lang="de-DE" dirty="0"/>
          </a:p>
        </p:txBody>
      </p:sp>
    </p:spTree>
    <p:extLst>
      <p:ext uri="{BB962C8B-B14F-4D97-AF65-F5344CB8AC3E}">
        <p14:creationId xmlns:p14="http://schemas.microsoft.com/office/powerpoint/2010/main" val="32419307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C8500529-CF9E-2EFC-8897-0D774BC75D62}"/>
              </a:ext>
            </a:extLst>
          </p:cNvPr>
          <p:cNvSpPr>
            <a:spLocks noGrp="1"/>
          </p:cNvSpPr>
          <p:nvPr>
            <p:ph sz="quarter" idx="10"/>
          </p:nvPr>
        </p:nvSpPr>
        <p:spPr/>
        <p:txBody>
          <a:bodyPr/>
          <a:lstStyle/>
          <a:p>
            <a:r>
              <a:rPr lang="de-DE" altLang="de-DE" dirty="0"/>
              <a:t>Search </a:t>
            </a:r>
            <a:r>
              <a:rPr lang="de-DE" altLang="de-DE" dirty="0" err="1"/>
              <a:t>strategies</a:t>
            </a:r>
            <a:endParaRPr lang="de-DE" dirty="0"/>
          </a:p>
        </p:txBody>
      </p:sp>
      <p:sp>
        <p:nvSpPr>
          <p:cNvPr id="3" name="Textplatzhalter 2">
            <a:extLst>
              <a:ext uri="{FF2B5EF4-FFF2-40B4-BE49-F238E27FC236}">
                <a16:creationId xmlns:a16="http://schemas.microsoft.com/office/drawing/2014/main" id="{86918BBD-4544-058E-221D-7EAA5BDBBBEF}"/>
              </a:ext>
            </a:extLst>
          </p:cNvPr>
          <p:cNvSpPr>
            <a:spLocks noGrp="1"/>
          </p:cNvSpPr>
          <p:nvPr>
            <p:ph type="body" sz="quarter" idx="11"/>
          </p:nvPr>
        </p:nvSpPr>
        <p:spPr>
          <a:xfrm>
            <a:off x="1260000" y="1634400"/>
            <a:ext cx="7596000" cy="3252172"/>
          </a:xfrm>
        </p:spPr>
        <p:txBody>
          <a:bodyPr/>
          <a:lstStyle/>
          <a:p>
            <a:pPr marL="0" indent="0">
              <a:buNone/>
            </a:pPr>
            <a:r>
              <a:rPr lang="en-US" sz="1600" dirty="0"/>
              <a:t>Given the abundance of scientific information and the typically limited time available for research, it is advisable to proceed </a:t>
            </a:r>
            <a:r>
              <a:rPr lang="en-US" sz="1600" b="1" dirty="0"/>
              <a:t>systematically</a:t>
            </a:r>
            <a:r>
              <a:rPr lang="en-US" sz="1600" dirty="0"/>
              <a:t>.</a:t>
            </a:r>
          </a:p>
          <a:p>
            <a:pPr marL="0" indent="0">
              <a:buNone/>
            </a:pPr>
            <a:r>
              <a:rPr lang="de-DE" sz="1600" dirty="0" err="1"/>
              <a:t>Once</a:t>
            </a:r>
            <a:r>
              <a:rPr lang="de-DE" sz="1600" dirty="0"/>
              <a:t> </a:t>
            </a:r>
            <a:r>
              <a:rPr lang="de-DE" sz="1600" dirty="0" err="1"/>
              <a:t>the</a:t>
            </a:r>
            <a:r>
              <a:rPr lang="de-DE" sz="1600" dirty="0"/>
              <a:t> </a:t>
            </a:r>
            <a:r>
              <a:rPr lang="de-DE" sz="1600" dirty="0" err="1"/>
              <a:t>questions</a:t>
            </a:r>
            <a:endParaRPr lang="de-DE" sz="1600" dirty="0"/>
          </a:p>
          <a:p>
            <a:pPr marL="0" indent="0">
              <a:buNone/>
            </a:pPr>
            <a:r>
              <a:rPr lang="en-US" sz="1600" b="1" dirty="0"/>
              <a:t>How much?	</a:t>
            </a:r>
            <a:r>
              <a:rPr lang="en-US" sz="1600" dirty="0"/>
              <a:t>the scope and depth of the required literature </a:t>
            </a:r>
            <a:br>
              <a:rPr lang="en-US" sz="1600" dirty="0"/>
            </a:br>
            <a:r>
              <a:rPr lang="en-US" sz="1600" dirty="0"/>
              <a:t>and</a:t>
            </a:r>
            <a:br>
              <a:rPr lang="en-US" sz="1600" dirty="0"/>
            </a:br>
            <a:r>
              <a:rPr lang="en-US" sz="1600" b="1" dirty="0"/>
              <a:t>What?</a:t>
            </a:r>
            <a:r>
              <a:rPr lang="en-US" sz="1600" dirty="0"/>
              <a:t> 		defining the topic and identifying suitable search terms</a:t>
            </a:r>
          </a:p>
          <a:p>
            <a:pPr marL="0" indent="0">
              <a:buNone/>
            </a:pPr>
            <a:r>
              <a:rPr lang="en-US" sz="1600" dirty="0"/>
              <a:t>have been clarified, the next steps concern</a:t>
            </a:r>
          </a:p>
          <a:p>
            <a:pPr marL="0" indent="0">
              <a:buNone/>
            </a:pPr>
            <a:r>
              <a:rPr lang="en-US" sz="1600" b="1" dirty="0"/>
              <a:t>Where?		</a:t>
            </a:r>
            <a:r>
              <a:rPr lang="en-US" sz="1600" dirty="0"/>
              <a:t>choosing the right information sources and supporting tools, and</a:t>
            </a:r>
            <a:br>
              <a:rPr lang="en-US" sz="1600" dirty="0"/>
            </a:br>
            <a:r>
              <a:rPr lang="en-US" sz="1600" b="1" dirty="0"/>
              <a:t>How?		</a:t>
            </a:r>
            <a:r>
              <a:rPr lang="en-US" sz="1600" dirty="0"/>
              <a:t>applying the search options of the chosen information source.</a:t>
            </a:r>
          </a:p>
          <a:p>
            <a:endParaRPr lang="de-DE" dirty="0"/>
          </a:p>
        </p:txBody>
      </p:sp>
      <p:sp>
        <p:nvSpPr>
          <p:cNvPr id="4" name="Datumsplatzhalter 3">
            <a:extLst>
              <a:ext uri="{FF2B5EF4-FFF2-40B4-BE49-F238E27FC236}">
                <a16:creationId xmlns:a16="http://schemas.microsoft.com/office/drawing/2014/main" id="{07463D63-8653-1689-264A-4C25E13044E0}"/>
              </a:ext>
            </a:extLst>
          </p:cNvPr>
          <p:cNvSpPr>
            <a:spLocks noGrp="1"/>
          </p:cNvSpPr>
          <p:nvPr>
            <p:ph type="dt" sz="half" idx="12"/>
          </p:nvPr>
        </p:nvSpPr>
        <p:spPr/>
        <p:txBody>
          <a:bodyPr/>
          <a:lstStyle/>
          <a:p>
            <a:r>
              <a:rPr lang="de-DE"/>
              <a:t>2026</a:t>
            </a:r>
            <a:endParaRPr lang="de-DE" dirty="0"/>
          </a:p>
        </p:txBody>
      </p:sp>
      <p:sp>
        <p:nvSpPr>
          <p:cNvPr id="5" name="Fußzeilenplatzhalter 4">
            <a:extLst>
              <a:ext uri="{FF2B5EF4-FFF2-40B4-BE49-F238E27FC236}">
                <a16:creationId xmlns:a16="http://schemas.microsoft.com/office/drawing/2014/main" id="{B743FB49-0EA5-39E0-D18A-003A3171D4E4}"/>
              </a:ext>
            </a:extLst>
          </p:cNvPr>
          <p:cNvSpPr>
            <a:spLocks noGrp="1"/>
          </p:cNvSpPr>
          <p:nvPr>
            <p:ph type="ftr" sz="quarter" idx="13"/>
          </p:nvPr>
        </p:nvSpPr>
        <p:spPr/>
        <p:txBody>
          <a:bodyPr/>
          <a:lstStyle/>
          <a:p>
            <a:r>
              <a:rPr lang="en-US"/>
              <a:t>Short Presentation on Literature Research</a:t>
            </a:r>
            <a:endParaRPr lang="de-DE" dirty="0"/>
          </a:p>
        </p:txBody>
      </p:sp>
      <p:sp>
        <p:nvSpPr>
          <p:cNvPr id="6" name="Foliennummernplatzhalter 5">
            <a:extLst>
              <a:ext uri="{FF2B5EF4-FFF2-40B4-BE49-F238E27FC236}">
                <a16:creationId xmlns:a16="http://schemas.microsoft.com/office/drawing/2014/main" id="{27D528F6-A7E3-3712-1286-D340BCB94468}"/>
              </a:ext>
            </a:extLst>
          </p:cNvPr>
          <p:cNvSpPr>
            <a:spLocks noGrp="1"/>
          </p:cNvSpPr>
          <p:nvPr>
            <p:ph type="sldNum" sz="quarter" idx="14"/>
          </p:nvPr>
        </p:nvSpPr>
        <p:spPr/>
        <p:txBody>
          <a:bodyPr/>
          <a:lstStyle/>
          <a:p>
            <a:fld id="{A8BF270F-3850-4C3D-9704-E2E5588A27D4}" type="slidenum">
              <a:rPr lang="de-DE" smtClean="0"/>
              <a:pPr/>
              <a:t>17</a:t>
            </a:fld>
            <a:endParaRPr lang="de-DE" dirty="0"/>
          </a:p>
        </p:txBody>
      </p:sp>
    </p:spTree>
    <p:extLst>
      <p:ext uri="{BB962C8B-B14F-4D97-AF65-F5344CB8AC3E}">
        <p14:creationId xmlns:p14="http://schemas.microsoft.com/office/powerpoint/2010/main" val="22294694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FF4D05-2456-BA71-E63D-F5623DDA5C3D}"/>
            </a:ext>
          </a:extLst>
        </p:cNvPr>
        <p:cNvGrpSpPr/>
        <p:nvPr/>
      </p:nvGrpSpPr>
      <p:grpSpPr>
        <a:xfrm>
          <a:off x="0" y="0"/>
          <a:ext cx="0" cy="0"/>
          <a:chOff x="0" y="0"/>
          <a:chExt cx="0" cy="0"/>
        </a:xfrm>
      </p:grpSpPr>
      <p:sp>
        <p:nvSpPr>
          <p:cNvPr id="6" name="Textplatzhalter 5">
            <a:extLst>
              <a:ext uri="{FF2B5EF4-FFF2-40B4-BE49-F238E27FC236}">
                <a16:creationId xmlns:a16="http://schemas.microsoft.com/office/drawing/2014/main" id="{D7DD23E4-F672-9A2F-749B-C3DA57A2E895}"/>
              </a:ext>
            </a:extLst>
          </p:cNvPr>
          <p:cNvSpPr>
            <a:spLocks noGrp="1"/>
          </p:cNvSpPr>
          <p:nvPr>
            <p:ph type="body" sz="quarter" idx="10"/>
          </p:nvPr>
        </p:nvSpPr>
        <p:spPr>
          <a:xfrm>
            <a:off x="287999" y="3420000"/>
            <a:ext cx="8568664" cy="672042"/>
          </a:xfrm>
        </p:spPr>
        <p:txBody>
          <a:bodyPr/>
          <a:lstStyle/>
          <a:p>
            <a:endParaRPr lang="de-DE" dirty="0"/>
          </a:p>
        </p:txBody>
      </p:sp>
      <p:sp>
        <p:nvSpPr>
          <p:cNvPr id="3" name="Rechteck 2">
            <a:extLst>
              <a:ext uri="{FF2B5EF4-FFF2-40B4-BE49-F238E27FC236}">
                <a16:creationId xmlns:a16="http://schemas.microsoft.com/office/drawing/2014/main" id="{BA91B474-BEB6-79C9-34BA-D500A9CB98D3}"/>
              </a:ext>
            </a:extLst>
          </p:cNvPr>
          <p:cNvSpPr/>
          <p:nvPr/>
        </p:nvSpPr>
        <p:spPr>
          <a:xfrm>
            <a:off x="288480" y="993600"/>
            <a:ext cx="8568183" cy="3223800"/>
          </a:xfrm>
          <a:prstGeom prst="rect">
            <a:avLst/>
          </a:prstGeom>
          <a:solidFill>
            <a:srgbClr val="DDDDD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de-DE" sz="1800" b="0" i="0" u="none" strike="noStrike" kern="1200" cap="none" spc="0" normalizeH="0" baseline="0" noProof="0" dirty="0">
              <a:ln>
                <a:noFill/>
              </a:ln>
              <a:solidFill>
                <a:srgbClr val="FFFFFF"/>
              </a:solidFill>
              <a:effectLst/>
              <a:highlight>
                <a:srgbClr val="FFFF00"/>
              </a:highlight>
              <a:uLnTx/>
              <a:uFillTx/>
              <a:latin typeface="Arial"/>
              <a:ea typeface="+mn-ea"/>
              <a:cs typeface="+mn-cs"/>
            </a:endParaRPr>
          </a:p>
        </p:txBody>
      </p:sp>
      <p:sp>
        <p:nvSpPr>
          <p:cNvPr id="10" name="Rechteck 9">
            <a:extLst>
              <a:ext uri="{FF2B5EF4-FFF2-40B4-BE49-F238E27FC236}">
                <a16:creationId xmlns:a16="http://schemas.microsoft.com/office/drawing/2014/main" id="{E1915E16-AA93-A0D4-CB8E-F422390B98DF}"/>
              </a:ext>
            </a:extLst>
          </p:cNvPr>
          <p:cNvSpPr/>
          <p:nvPr/>
        </p:nvSpPr>
        <p:spPr>
          <a:xfrm>
            <a:off x="287337" y="4217400"/>
            <a:ext cx="8568663" cy="126000"/>
          </a:xfrm>
          <a:prstGeom prst="rect">
            <a:avLst/>
          </a:prstGeom>
          <a:solidFill>
            <a:srgbClr val="A51E3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de-DE" sz="1800" b="0" i="0" u="none" strike="noStrike" kern="1200" cap="none" spc="0" normalizeH="0" baseline="0" noProof="0">
              <a:ln>
                <a:noFill/>
              </a:ln>
              <a:solidFill>
                <a:srgbClr val="FFFFFF"/>
              </a:solidFill>
              <a:effectLst/>
              <a:uLnTx/>
              <a:uFillTx/>
              <a:latin typeface="Arial"/>
              <a:ea typeface="+mn-ea"/>
              <a:cs typeface="+mn-cs"/>
            </a:endParaRPr>
          </a:p>
        </p:txBody>
      </p:sp>
      <p:sp>
        <p:nvSpPr>
          <p:cNvPr id="8" name="Rectangle 19">
            <a:extLst>
              <a:ext uri="{FF2B5EF4-FFF2-40B4-BE49-F238E27FC236}">
                <a16:creationId xmlns:a16="http://schemas.microsoft.com/office/drawing/2014/main" id="{0F7AC6BD-5D6F-F31C-B586-0A9A691785E0}"/>
              </a:ext>
            </a:extLst>
          </p:cNvPr>
          <p:cNvSpPr>
            <a:spLocks noChangeArrowheads="1"/>
          </p:cNvSpPr>
          <p:nvPr/>
        </p:nvSpPr>
        <p:spPr bwMode="auto">
          <a:xfrm>
            <a:off x="288000" y="993600"/>
            <a:ext cx="8568000" cy="2069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o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de-DE" altLang="de-DE" sz="800" b="0" i="0" u="none" strike="noStrike" kern="1200" cap="none" spc="0" normalizeH="0" baseline="0" noProof="0" dirty="0">
              <a:ln>
                <a:noFill/>
              </a:ln>
              <a:solidFill>
                <a:srgbClr val="A51E37"/>
              </a:solidFill>
              <a:effectLst/>
              <a:uLnTx/>
              <a:uFillTx/>
              <a:latin typeface="Arial" charset="0"/>
              <a:ea typeface="+mn-ea"/>
              <a:cs typeface="Arial" charset="0"/>
            </a:endParaRPr>
          </a:p>
        </p:txBody>
      </p:sp>
      <p:pic>
        <p:nvPicPr>
          <p:cNvPr id="4" name="Grafik 3" descr="Ein Bild, das Text, Diagramm, Screenshot, Schrift enthält.&#10;&#10;KI-generierte Inhalte können fehlerhaft sein.">
            <a:extLst>
              <a:ext uri="{FF2B5EF4-FFF2-40B4-BE49-F238E27FC236}">
                <a16:creationId xmlns:a16="http://schemas.microsoft.com/office/drawing/2014/main" id="{F8175EAD-4E36-07A1-41B3-B5AEF5B5734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06068" y="993600"/>
            <a:ext cx="5731200" cy="3223800"/>
          </a:xfrm>
          <a:prstGeom prst="rect">
            <a:avLst/>
          </a:prstGeom>
        </p:spPr>
      </p:pic>
    </p:spTree>
    <p:extLst>
      <p:ext uri="{BB962C8B-B14F-4D97-AF65-F5344CB8AC3E}">
        <p14:creationId xmlns:p14="http://schemas.microsoft.com/office/powerpoint/2010/main" val="23548702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C2757BCD-EBF8-4E6A-3B13-3422969884F3}"/>
              </a:ext>
            </a:extLst>
          </p:cNvPr>
          <p:cNvSpPr>
            <a:spLocks noGrp="1"/>
          </p:cNvSpPr>
          <p:nvPr>
            <p:ph sz="quarter" idx="10"/>
          </p:nvPr>
        </p:nvSpPr>
        <p:spPr/>
        <p:txBody>
          <a:bodyPr/>
          <a:lstStyle/>
          <a:p>
            <a:r>
              <a:rPr lang="de-DE" altLang="de-DE" dirty="0"/>
              <a:t>Search </a:t>
            </a:r>
            <a:r>
              <a:rPr lang="de-DE" altLang="de-DE" dirty="0" err="1"/>
              <a:t>strategies</a:t>
            </a:r>
            <a:endParaRPr lang="de-DE" dirty="0"/>
          </a:p>
        </p:txBody>
      </p:sp>
      <p:sp>
        <p:nvSpPr>
          <p:cNvPr id="3" name="Textplatzhalter 2">
            <a:extLst>
              <a:ext uri="{FF2B5EF4-FFF2-40B4-BE49-F238E27FC236}">
                <a16:creationId xmlns:a16="http://schemas.microsoft.com/office/drawing/2014/main" id="{EC0A969D-5EDD-0BB0-1943-3929A5A17D8A}"/>
              </a:ext>
            </a:extLst>
          </p:cNvPr>
          <p:cNvSpPr>
            <a:spLocks noGrp="1"/>
          </p:cNvSpPr>
          <p:nvPr>
            <p:ph type="body" sz="quarter" idx="11"/>
          </p:nvPr>
        </p:nvSpPr>
        <p:spPr>
          <a:xfrm>
            <a:off x="1260000" y="1634400"/>
            <a:ext cx="7596000" cy="3005951"/>
          </a:xfrm>
        </p:spPr>
        <p:txBody>
          <a:bodyPr/>
          <a:lstStyle/>
          <a:p>
            <a:r>
              <a:rPr lang="de-DE" altLang="de-DE" dirty="0"/>
              <a:t>Search </a:t>
            </a:r>
            <a:r>
              <a:rPr lang="de-DE" altLang="de-DE" dirty="0" err="1"/>
              <a:t>process</a:t>
            </a:r>
            <a:r>
              <a:rPr lang="de-DE" altLang="de-DE" dirty="0"/>
              <a:t>: </a:t>
            </a:r>
            <a:r>
              <a:rPr lang="de-DE" altLang="de-DE" dirty="0" err="1"/>
              <a:t>Contentwise</a:t>
            </a:r>
            <a:r>
              <a:rPr lang="de-DE" altLang="de-DE" dirty="0"/>
              <a:t> </a:t>
            </a:r>
            <a:r>
              <a:rPr lang="de-DE" altLang="de-DE" dirty="0" err="1"/>
              <a:t>search</a:t>
            </a:r>
            <a:r>
              <a:rPr lang="de-DE" altLang="de-DE" dirty="0"/>
              <a:t>/1:</a:t>
            </a:r>
          </a:p>
          <a:p>
            <a:pPr>
              <a:buFont typeface="Wingdings" panose="05000000000000000000" pitchFamily="2" charset="2"/>
              <a:buNone/>
            </a:pPr>
            <a:r>
              <a:rPr lang="de-DE" altLang="de-DE" sz="1600" dirty="0"/>
              <a:t>In </a:t>
            </a:r>
            <a:r>
              <a:rPr lang="en-US" sz="1600" dirty="0"/>
              <a:t>libraries, literature is catalogued not only on a formal level (such as author or title) but also by content. When exploring the local book collection through the </a:t>
            </a:r>
            <a:r>
              <a:rPr lang="en-US" sz="1600" dirty="0">
                <a:hlinkClick r:id="rId2"/>
              </a:rPr>
              <a:t>web catalogue</a:t>
            </a:r>
            <a:r>
              <a:rPr lang="en-US" sz="1600" dirty="0"/>
              <a:t> (OPAC), users can choose between several search methods:</a:t>
            </a:r>
            <a:endParaRPr lang="de-DE" sz="1600" dirty="0"/>
          </a:p>
          <a:p>
            <a:r>
              <a:rPr lang="en-US" sz="1600" dirty="0">
                <a:hlinkClick r:id="rId2"/>
              </a:rPr>
              <a:t>Basic search</a:t>
            </a:r>
            <a:r>
              <a:rPr lang="en-US" sz="1600" dirty="0"/>
              <a:t> (using a single search field, alone or in combination)</a:t>
            </a:r>
            <a:endParaRPr lang="de-DE" sz="1600" dirty="0"/>
          </a:p>
          <a:p>
            <a:r>
              <a:rPr lang="en-US" sz="1600" dirty="0">
                <a:hlinkClick r:id="rId3"/>
              </a:rPr>
              <a:t>Advanced search</a:t>
            </a:r>
            <a:r>
              <a:rPr lang="en-US" sz="1600" dirty="0"/>
              <a:t> (allowing users to define the exact criteria for their search)</a:t>
            </a:r>
            <a:endParaRPr lang="de-DE" sz="1600" dirty="0"/>
          </a:p>
          <a:p>
            <a:pPr marL="0" indent="0">
              <a:buNone/>
            </a:pPr>
            <a:r>
              <a:rPr lang="en-US" sz="1600" dirty="0"/>
              <a:t>This also includes, for example,</a:t>
            </a:r>
          </a:p>
          <a:p>
            <a:r>
              <a:rPr lang="en-US" sz="1600" dirty="0"/>
              <a:t>searching by notations (a numerical </a:t>
            </a:r>
            <a:r>
              <a:rPr lang="en-US" sz="1600" dirty="0">
                <a:hlinkClick r:id="rId4"/>
              </a:rPr>
              <a:t>classification scheme</a:t>
            </a:r>
            <a:r>
              <a:rPr lang="en-US" sz="1600" dirty="0"/>
              <a:t> based on the American Mathematical Society system) – limited to the holdings of the Department of Mathematics.</a:t>
            </a:r>
          </a:p>
        </p:txBody>
      </p:sp>
      <p:sp>
        <p:nvSpPr>
          <p:cNvPr id="4" name="Datumsplatzhalter 3">
            <a:extLst>
              <a:ext uri="{FF2B5EF4-FFF2-40B4-BE49-F238E27FC236}">
                <a16:creationId xmlns:a16="http://schemas.microsoft.com/office/drawing/2014/main" id="{84BEFC53-B98A-8D85-4243-9EC3181559AE}"/>
              </a:ext>
            </a:extLst>
          </p:cNvPr>
          <p:cNvSpPr>
            <a:spLocks noGrp="1"/>
          </p:cNvSpPr>
          <p:nvPr>
            <p:ph type="dt" sz="half" idx="12"/>
          </p:nvPr>
        </p:nvSpPr>
        <p:spPr/>
        <p:txBody>
          <a:bodyPr/>
          <a:lstStyle/>
          <a:p>
            <a:r>
              <a:rPr lang="de-DE" dirty="0"/>
              <a:t>2026</a:t>
            </a:r>
          </a:p>
        </p:txBody>
      </p:sp>
      <p:sp>
        <p:nvSpPr>
          <p:cNvPr id="5" name="Fußzeilenplatzhalter 4">
            <a:extLst>
              <a:ext uri="{FF2B5EF4-FFF2-40B4-BE49-F238E27FC236}">
                <a16:creationId xmlns:a16="http://schemas.microsoft.com/office/drawing/2014/main" id="{20717384-4B93-FBD5-B4CE-6071A98ABAE6}"/>
              </a:ext>
            </a:extLst>
          </p:cNvPr>
          <p:cNvSpPr>
            <a:spLocks noGrp="1"/>
          </p:cNvSpPr>
          <p:nvPr>
            <p:ph type="ftr" sz="quarter" idx="13"/>
          </p:nvPr>
        </p:nvSpPr>
        <p:spPr/>
        <p:txBody>
          <a:bodyPr/>
          <a:lstStyle/>
          <a:p>
            <a:r>
              <a:rPr lang="en-US"/>
              <a:t>Short Presentation on Literature Research</a:t>
            </a:r>
            <a:endParaRPr lang="de-DE" dirty="0"/>
          </a:p>
        </p:txBody>
      </p:sp>
      <p:sp>
        <p:nvSpPr>
          <p:cNvPr id="6" name="Foliennummernplatzhalter 5">
            <a:extLst>
              <a:ext uri="{FF2B5EF4-FFF2-40B4-BE49-F238E27FC236}">
                <a16:creationId xmlns:a16="http://schemas.microsoft.com/office/drawing/2014/main" id="{D6191C5A-8443-609C-A3C7-F6B727DFC5E1}"/>
              </a:ext>
            </a:extLst>
          </p:cNvPr>
          <p:cNvSpPr>
            <a:spLocks noGrp="1"/>
          </p:cNvSpPr>
          <p:nvPr>
            <p:ph type="sldNum" sz="quarter" idx="14"/>
          </p:nvPr>
        </p:nvSpPr>
        <p:spPr/>
        <p:txBody>
          <a:bodyPr/>
          <a:lstStyle/>
          <a:p>
            <a:fld id="{A8BF270F-3850-4C3D-9704-E2E5588A27D4}" type="slidenum">
              <a:rPr lang="de-DE" smtClean="0"/>
              <a:pPr/>
              <a:t>19</a:t>
            </a:fld>
            <a:endParaRPr lang="de-DE" dirty="0"/>
          </a:p>
        </p:txBody>
      </p:sp>
    </p:spTree>
    <p:extLst>
      <p:ext uri="{BB962C8B-B14F-4D97-AF65-F5344CB8AC3E}">
        <p14:creationId xmlns:p14="http://schemas.microsoft.com/office/powerpoint/2010/main" val="32455456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322BE5DB-8C12-F6D2-E2A7-8A968684EFC9}"/>
              </a:ext>
            </a:extLst>
          </p:cNvPr>
          <p:cNvSpPr>
            <a:spLocks noGrp="1"/>
          </p:cNvSpPr>
          <p:nvPr>
            <p:ph sz="quarter" idx="10"/>
          </p:nvPr>
        </p:nvSpPr>
        <p:spPr/>
        <p:txBody>
          <a:bodyPr/>
          <a:lstStyle/>
          <a:p>
            <a:r>
              <a:rPr lang="de-DE" altLang="de-DE" dirty="0"/>
              <a:t>Search </a:t>
            </a:r>
            <a:r>
              <a:rPr lang="de-DE" altLang="de-DE" dirty="0" err="1"/>
              <a:t>procedure</a:t>
            </a:r>
            <a:r>
              <a:rPr lang="de-DE" altLang="de-DE" dirty="0"/>
              <a:t> in </a:t>
            </a:r>
            <a:r>
              <a:rPr lang="de-DE" altLang="de-DE" dirty="0" err="1"/>
              <a:t>practice</a:t>
            </a:r>
            <a:endParaRPr lang="de-DE" dirty="0"/>
          </a:p>
        </p:txBody>
      </p:sp>
      <p:sp>
        <p:nvSpPr>
          <p:cNvPr id="3" name="Textplatzhalter 2">
            <a:extLst>
              <a:ext uri="{FF2B5EF4-FFF2-40B4-BE49-F238E27FC236}">
                <a16:creationId xmlns:a16="http://schemas.microsoft.com/office/drawing/2014/main" id="{ABE41C37-6FDD-0663-4099-8F79FC813491}"/>
              </a:ext>
            </a:extLst>
          </p:cNvPr>
          <p:cNvSpPr>
            <a:spLocks noGrp="1"/>
          </p:cNvSpPr>
          <p:nvPr>
            <p:ph type="body" sz="quarter" idx="11"/>
          </p:nvPr>
        </p:nvSpPr>
        <p:spPr>
          <a:xfrm>
            <a:off x="1260000" y="1634400"/>
            <a:ext cx="7596000" cy="3477875"/>
          </a:xfrm>
        </p:spPr>
        <p:txBody>
          <a:bodyPr/>
          <a:lstStyle/>
          <a:p>
            <a:pPr marL="0" indent="0">
              <a:buNone/>
            </a:pPr>
            <a:r>
              <a:rPr lang="de-DE" altLang="de-DE" dirty="0"/>
              <a:t>Search </a:t>
            </a:r>
            <a:r>
              <a:rPr lang="de-DE" altLang="de-DE" dirty="0" err="1"/>
              <a:t>process</a:t>
            </a:r>
            <a:r>
              <a:rPr lang="de-DE" altLang="de-DE" dirty="0"/>
              <a:t>: </a:t>
            </a:r>
            <a:r>
              <a:rPr lang="de-DE" altLang="de-DE" dirty="0" err="1"/>
              <a:t>Contentwise</a:t>
            </a:r>
            <a:r>
              <a:rPr lang="de-DE" altLang="de-DE" dirty="0"/>
              <a:t> </a:t>
            </a:r>
            <a:r>
              <a:rPr lang="de-DE" altLang="de-DE" dirty="0" err="1"/>
              <a:t>search</a:t>
            </a:r>
            <a:r>
              <a:rPr lang="de-DE" altLang="de-DE" dirty="0"/>
              <a:t>/2:</a:t>
            </a:r>
          </a:p>
          <a:p>
            <a:pPr marL="0" indent="0">
              <a:buNone/>
            </a:pPr>
            <a:r>
              <a:rPr lang="en-US" sz="1400" dirty="0"/>
              <a:t>The content‑oriented (and also formal) search for dependent literature (journal articles, articles from edited volumes such as conference proceedings) is carried out in the following bibliographic databases:</a:t>
            </a:r>
            <a:endParaRPr lang="de-DE" sz="1400" dirty="0"/>
          </a:p>
          <a:p>
            <a:r>
              <a:rPr lang="de-DE" sz="1400" dirty="0" err="1">
                <a:hlinkClick r:id="rId2"/>
              </a:rPr>
              <a:t>MathSciNet</a:t>
            </a:r>
            <a:r>
              <a:rPr lang="de-DE" sz="1400" dirty="0"/>
              <a:t> (“</a:t>
            </a:r>
            <a:r>
              <a:rPr lang="de-DE" sz="1400" dirty="0" err="1"/>
              <a:t>Mathematical</a:t>
            </a:r>
            <a:r>
              <a:rPr lang="de-DE" sz="1400" dirty="0"/>
              <a:t> Reviews” online)</a:t>
            </a:r>
          </a:p>
          <a:p>
            <a:r>
              <a:rPr lang="en-US" sz="1400" dirty="0" err="1">
                <a:hlinkClick r:id="rId3"/>
              </a:rPr>
              <a:t>zbMATH</a:t>
            </a:r>
            <a:r>
              <a:rPr lang="en-US" sz="1400" dirty="0">
                <a:hlinkClick r:id="rId3"/>
              </a:rPr>
              <a:t> Open</a:t>
            </a:r>
            <a:r>
              <a:rPr lang="en-US" sz="1400" dirty="0"/>
              <a:t> (the central mathematics reviewing service originating from the former </a:t>
            </a:r>
            <a:r>
              <a:rPr lang="en-US" sz="1400" dirty="0" err="1"/>
              <a:t>Zentralblatt</a:t>
            </a:r>
            <a:r>
              <a:rPr lang="en-US" sz="1400" dirty="0"/>
              <a:t> </a:t>
            </a:r>
            <a:r>
              <a:rPr lang="en-US" sz="1400" dirty="0" err="1"/>
              <a:t>Mathematik</a:t>
            </a:r>
            <a:r>
              <a:rPr lang="en-US" sz="1400" dirty="0"/>
              <a:t>)</a:t>
            </a:r>
          </a:p>
          <a:p>
            <a:r>
              <a:rPr lang="de-DE" altLang="de-DE" sz="1400" dirty="0" err="1">
                <a:hlinkClick r:id="rId4"/>
              </a:rPr>
              <a:t>arXiv</a:t>
            </a:r>
            <a:r>
              <a:rPr lang="de-DE" altLang="de-DE" sz="1400" dirty="0"/>
              <a:t> (</a:t>
            </a:r>
            <a:r>
              <a:rPr lang="en-US" sz="1400" dirty="0"/>
              <a:t>open-access online repository)</a:t>
            </a:r>
            <a:endParaRPr lang="de-DE" sz="1400" dirty="0"/>
          </a:p>
          <a:p>
            <a:pPr marL="0" indent="0" algn="ctr">
              <a:buNone/>
            </a:pPr>
            <a:br>
              <a:rPr lang="en-US" sz="1400" dirty="0"/>
            </a:br>
            <a:r>
              <a:rPr lang="en-US" sz="1400" dirty="0"/>
              <a:t>Regularly performing content‑focused searches in these databases makes it possible to stay consistently informed about the latest developments and research trends in one’s area of </a:t>
            </a:r>
            <a:r>
              <a:rPr lang="en-US" sz="1400" dirty="0" err="1"/>
              <a:t>specialisation</a:t>
            </a:r>
            <a:r>
              <a:rPr lang="en-US" sz="1400" dirty="0"/>
              <a:t>.</a:t>
            </a:r>
          </a:p>
          <a:p>
            <a:pPr>
              <a:buFont typeface="Wingdings" panose="05000000000000000000" pitchFamily="2" charset="2"/>
              <a:buNone/>
            </a:pPr>
            <a:endParaRPr lang="de-DE" altLang="de-DE" sz="1400" dirty="0"/>
          </a:p>
        </p:txBody>
      </p:sp>
      <p:sp>
        <p:nvSpPr>
          <p:cNvPr id="4" name="Datumsplatzhalter 3">
            <a:extLst>
              <a:ext uri="{FF2B5EF4-FFF2-40B4-BE49-F238E27FC236}">
                <a16:creationId xmlns:a16="http://schemas.microsoft.com/office/drawing/2014/main" id="{036A8E0F-3CCB-30C1-9299-43F641C722E3}"/>
              </a:ext>
            </a:extLst>
          </p:cNvPr>
          <p:cNvSpPr>
            <a:spLocks noGrp="1"/>
          </p:cNvSpPr>
          <p:nvPr>
            <p:ph type="dt" sz="half" idx="12"/>
          </p:nvPr>
        </p:nvSpPr>
        <p:spPr/>
        <p:txBody>
          <a:bodyPr/>
          <a:lstStyle/>
          <a:p>
            <a:r>
              <a:rPr lang="de-DE"/>
              <a:t>2026</a:t>
            </a:r>
            <a:endParaRPr lang="de-DE" dirty="0"/>
          </a:p>
        </p:txBody>
      </p:sp>
      <p:sp>
        <p:nvSpPr>
          <p:cNvPr id="5" name="Fußzeilenplatzhalter 4">
            <a:extLst>
              <a:ext uri="{FF2B5EF4-FFF2-40B4-BE49-F238E27FC236}">
                <a16:creationId xmlns:a16="http://schemas.microsoft.com/office/drawing/2014/main" id="{68C2F5F7-7509-FECE-8C1F-59B661836363}"/>
              </a:ext>
            </a:extLst>
          </p:cNvPr>
          <p:cNvSpPr>
            <a:spLocks noGrp="1"/>
          </p:cNvSpPr>
          <p:nvPr>
            <p:ph type="ftr" sz="quarter" idx="13"/>
          </p:nvPr>
        </p:nvSpPr>
        <p:spPr/>
        <p:txBody>
          <a:bodyPr/>
          <a:lstStyle/>
          <a:p>
            <a:r>
              <a:rPr lang="en-US"/>
              <a:t>Short Presentation on Literature Research</a:t>
            </a:r>
            <a:endParaRPr lang="de-DE" dirty="0"/>
          </a:p>
        </p:txBody>
      </p:sp>
      <p:sp>
        <p:nvSpPr>
          <p:cNvPr id="6" name="Foliennummernplatzhalter 5">
            <a:extLst>
              <a:ext uri="{FF2B5EF4-FFF2-40B4-BE49-F238E27FC236}">
                <a16:creationId xmlns:a16="http://schemas.microsoft.com/office/drawing/2014/main" id="{BBC55D0E-2341-D197-D7C8-57B5D5D83C01}"/>
              </a:ext>
            </a:extLst>
          </p:cNvPr>
          <p:cNvSpPr>
            <a:spLocks noGrp="1"/>
          </p:cNvSpPr>
          <p:nvPr>
            <p:ph type="sldNum" sz="quarter" idx="14"/>
          </p:nvPr>
        </p:nvSpPr>
        <p:spPr/>
        <p:txBody>
          <a:bodyPr/>
          <a:lstStyle/>
          <a:p>
            <a:fld id="{A8BF270F-3850-4C3D-9704-E2E5588A27D4}" type="slidenum">
              <a:rPr lang="de-DE" smtClean="0"/>
              <a:pPr/>
              <a:t>20</a:t>
            </a:fld>
            <a:endParaRPr lang="de-DE" dirty="0"/>
          </a:p>
        </p:txBody>
      </p:sp>
    </p:spTree>
    <p:extLst>
      <p:ext uri="{BB962C8B-B14F-4D97-AF65-F5344CB8AC3E}">
        <p14:creationId xmlns:p14="http://schemas.microsoft.com/office/powerpoint/2010/main" val="26771325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0C3773-E542-3197-9A0C-788DAA9DE6F6}"/>
            </a:ext>
          </a:extLst>
        </p:cNvPr>
        <p:cNvGrpSpPr/>
        <p:nvPr/>
      </p:nvGrpSpPr>
      <p:grpSpPr>
        <a:xfrm>
          <a:off x="0" y="0"/>
          <a:ext cx="0" cy="0"/>
          <a:chOff x="0" y="0"/>
          <a:chExt cx="0" cy="0"/>
        </a:xfrm>
      </p:grpSpPr>
      <p:sp>
        <p:nvSpPr>
          <p:cNvPr id="2" name="Inhaltsplatzhalter 1">
            <a:extLst>
              <a:ext uri="{FF2B5EF4-FFF2-40B4-BE49-F238E27FC236}">
                <a16:creationId xmlns:a16="http://schemas.microsoft.com/office/drawing/2014/main" id="{AB232E29-0F82-D607-4A81-55B976C84DB0}"/>
              </a:ext>
            </a:extLst>
          </p:cNvPr>
          <p:cNvSpPr>
            <a:spLocks noGrp="1"/>
          </p:cNvSpPr>
          <p:nvPr>
            <p:ph sz="quarter" idx="10"/>
          </p:nvPr>
        </p:nvSpPr>
        <p:spPr/>
        <p:txBody>
          <a:bodyPr/>
          <a:lstStyle/>
          <a:p>
            <a:r>
              <a:rPr lang="de-DE" dirty="0"/>
              <a:t>Search </a:t>
            </a:r>
            <a:r>
              <a:rPr lang="de-DE" dirty="0" err="1"/>
              <a:t>strategies</a:t>
            </a:r>
            <a:endParaRPr lang="de-DE" dirty="0"/>
          </a:p>
        </p:txBody>
      </p:sp>
      <p:sp>
        <p:nvSpPr>
          <p:cNvPr id="3" name="Textplatzhalter 2">
            <a:extLst>
              <a:ext uri="{FF2B5EF4-FFF2-40B4-BE49-F238E27FC236}">
                <a16:creationId xmlns:a16="http://schemas.microsoft.com/office/drawing/2014/main" id="{1832CD7A-3C81-F954-7613-687B713D78FE}"/>
              </a:ext>
            </a:extLst>
          </p:cNvPr>
          <p:cNvSpPr>
            <a:spLocks noGrp="1"/>
          </p:cNvSpPr>
          <p:nvPr>
            <p:ph type="body" sz="quarter" idx="11"/>
          </p:nvPr>
        </p:nvSpPr>
        <p:spPr>
          <a:xfrm>
            <a:off x="1260000" y="1634400"/>
            <a:ext cx="7596000" cy="1497846"/>
          </a:xfrm>
        </p:spPr>
        <p:txBody>
          <a:bodyPr/>
          <a:lstStyle/>
          <a:p>
            <a:r>
              <a:rPr lang="en-US" dirty="0"/>
              <a:t>Search procedure: Formal search/1:</a:t>
            </a:r>
          </a:p>
          <a:p>
            <a:pPr eaLnBrk="1" hangingPunct="1">
              <a:buNone/>
            </a:pPr>
            <a:r>
              <a:rPr lang="en-US" sz="1600" dirty="0"/>
              <a:t>When you already know concrete details about the literature you are looking for – such as the author or the title of a work – you can search directly for these details by entering them into the appropriate search fields in the catalogue.</a:t>
            </a:r>
          </a:p>
          <a:p>
            <a:pPr eaLnBrk="1" hangingPunct="1">
              <a:buFont typeface="Wingdings" panose="05000000000000000000" pitchFamily="2" charset="2"/>
              <a:buNone/>
            </a:pPr>
            <a:endParaRPr lang="de-DE" dirty="0"/>
          </a:p>
        </p:txBody>
      </p:sp>
      <p:sp>
        <p:nvSpPr>
          <p:cNvPr id="4" name="Datumsplatzhalter 3">
            <a:extLst>
              <a:ext uri="{FF2B5EF4-FFF2-40B4-BE49-F238E27FC236}">
                <a16:creationId xmlns:a16="http://schemas.microsoft.com/office/drawing/2014/main" id="{B9C3D611-4EB2-EB4A-BE96-9D369F7C0279}"/>
              </a:ext>
            </a:extLst>
          </p:cNvPr>
          <p:cNvSpPr>
            <a:spLocks noGrp="1"/>
          </p:cNvSpPr>
          <p:nvPr>
            <p:ph type="dt" sz="half" idx="12"/>
          </p:nvPr>
        </p:nvSpPr>
        <p:spPr/>
        <p:txBody>
          <a:bodyPr/>
          <a:lstStyle/>
          <a:p>
            <a:r>
              <a:rPr lang="de-DE"/>
              <a:t>2026</a:t>
            </a:r>
            <a:endParaRPr lang="de-DE" dirty="0"/>
          </a:p>
        </p:txBody>
      </p:sp>
      <p:sp>
        <p:nvSpPr>
          <p:cNvPr id="5" name="Fußzeilenplatzhalter 4">
            <a:extLst>
              <a:ext uri="{FF2B5EF4-FFF2-40B4-BE49-F238E27FC236}">
                <a16:creationId xmlns:a16="http://schemas.microsoft.com/office/drawing/2014/main" id="{441F3002-96A5-7E1B-F212-98ACBEF208AF}"/>
              </a:ext>
            </a:extLst>
          </p:cNvPr>
          <p:cNvSpPr>
            <a:spLocks noGrp="1"/>
          </p:cNvSpPr>
          <p:nvPr>
            <p:ph type="ftr" sz="quarter" idx="13"/>
          </p:nvPr>
        </p:nvSpPr>
        <p:spPr/>
        <p:txBody>
          <a:bodyPr/>
          <a:lstStyle/>
          <a:p>
            <a:r>
              <a:rPr lang="en-US"/>
              <a:t>Short Presentation on Literature Research</a:t>
            </a:r>
            <a:endParaRPr lang="de-DE" dirty="0"/>
          </a:p>
        </p:txBody>
      </p:sp>
      <p:sp>
        <p:nvSpPr>
          <p:cNvPr id="6" name="Foliennummernplatzhalter 5">
            <a:extLst>
              <a:ext uri="{FF2B5EF4-FFF2-40B4-BE49-F238E27FC236}">
                <a16:creationId xmlns:a16="http://schemas.microsoft.com/office/drawing/2014/main" id="{ECB4A710-9F52-455F-8064-FC6C84987932}"/>
              </a:ext>
            </a:extLst>
          </p:cNvPr>
          <p:cNvSpPr>
            <a:spLocks noGrp="1"/>
          </p:cNvSpPr>
          <p:nvPr>
            <p:ph type="sldNum" sz="quarter" idx="14"/>
          </p:nvPr>
        </p:nvSpPr>
        <p:spPr/>
        <p:txBody>
          <a:bodyPr/>
          <a:lstStyle/>
          <a:p>
            <a:fld id="{A8BF270F-3850-4C3D-9704-E2E5588A27D4}" type="slidenum">
              <a:rPr lang="de-DE" smtClean="0"/>
              <a:pPr/>
              <a:t>21</a:t>
            </a:fld>
            <a:endParaRPr lang="de-DE" dirty="0"/>
          </a:p>
        </p:txBody>
      </p:sp>
    </p:spTree>
    <p:extLst>
      <p:ext uri="{BB962C8B-B14F-4D97-AF65-F5344CB8AC3E}">
        <p14:creationId xmlns:p14="http://schemas.microsoft.com/office/powerpoint/2010/main" val="14392958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C438706E-0672-4643-81B8-A94DB3BC4000}"/>
              </a:ext>
            </a:extLst>
          </p:cNvPr>
          <p:cNvSpPr>
            <a:spLocks noGrp="1"/>
          </p:cNvSpPr>
          <p:nvPr>
            <p:ph sz="quarter" idx="10"/>
          </p:nvPr>
        </p:nvSpPr>
        <p:spPr/>
        <p:txBody>
          <a:bodyPr/>
          <a:lstStyle/>
          <a:p>
            <a:r>
              <a:rPr lang="de-DE" dirty="0"/>
              <a:t>Search </a:t>
            </a:r>
            <a:r>
              <a:rPr lang="de-DE" dirty="0" err="1"/>
              <a:t>strategies</a:t>
            </a:r>
            <a:endParaRPr lang="de-DE" dirty="0"/>
          </a:p>
        </p:txBody>
      </p:sp>
      <p:sp>
        <p:nvSpPr>
          <p:cNvPr id="3" name="Textplatzhalter 2">
            <a:extLst>
              <a:ext uri="{FF2B5EF4-FFF2-40B4-BE49-F238E27FC236}">
                <a16:creationId xmlns:a16="http://schemas.microsoft.com/office/drawing/2014/main" id="{03EF75F8-E488-4CEE-773D-6CCA237C669E}"/>
              </a:ext>
            </a:extLst>
          </p:cNvPr>
          <p:cNvSpPr>
            <a:spLocks noGrp="1"/>
          </p:cNvSpPr>
          <p:nvPr>
            <p:ph type="body" sz="quarter" idx="11"/>
          </p:nvPr>
        </p:nvSpPr>
        <p:spPr>
          <a:xfrm>
            <a:off x="1260000" y="1634400"/>
            <a:ext cx="7596000" cy="2913618"/>
          </a:xfrm>
        </p:spPr>
        <p:txBody>
          <a:bodyPr/>
          <a:lstStyle/>
          <a:p>
            <a:pPr marL="0" indent="0">
              <a:buNone/>
            </a:pPr>
            <a:r>
              <a:rPr lang="en-US" dirty="0"/>
              <a:t>Search procedure: Formal search/2:</a:t>
            </a:r>
          </a:p>
          <a:p>
            <a:pPr marL="0" indent="0">
              <a:buNone/>
            </a:pPr>
            <a:r>
              <a:rPr lang="en-US" sz="1600" dirty="0"/>
              <a:t>The most important search fields include:</a:t>
            </a:r>
          </a:p>
          <a:p>
            <a:r>
              <a:rPr lang="en-US" sz="1600" dirty="0"/>
              <a:t>“</a:t>
            </a:r>
            <a:r>
              <a:rPr lang="en-US" sz="1600" b="1" dirty="0"/>
              <a:t>Author</a:t>
            </a:r>
            <a:r>
              <a:rPr lang="en-US" sz="1600" dirty="0"/>
              <a:t>” (also “Creator” or “Person”):</a:t>
            </a:r>
            <a:br>
              <a:rPr lang="en-US" sz="1600" dirty="0"/>
            </a:br>
            <a:r>
              <a:rPr lang="en-US" sz="1400" dirty="0"/>
              <a:t>This field is used to look up the author or editor of a book. </a:t>
            </a:r>
            <a:endParaRPr lang="de-DE" sz="1600" dirty="0"/>
          </a:p>
          <a:p>
            <a:r>
              <a:rPr lang="en-US" sz="1600" dirty="0"/>
              <a:t>“</a:t>
            </a:r>
            <a:r>
              <a:rPr lang="en-US" sz="1600" b="1" dirty="0"/>
              <a:t>Title</a:t>
            </a:r>
            <a:r>
              <a:rPr lang="en-US" sz="1600" dirty="0"/>
              <a:t>” (also “Keyword” or “Title words”):</a:t>
            </a:r>
            <a:br>
              <a:rPr lang="en-US" sz="1600" dirty="0"/>
            </a:br>
            <a:r>
              <a:rPr lang="en-US" sz="1400" dirty="0"/>
              <a:t>This field lets you search for any word that appears exactly as part of the title.</a:t>
            </a:r>
            <a:endParaRPr lang="de-DE" sz="1600" dirty="0"/>
          </a:p>
          <a:p>
            <a:r>
              <a:rPr lang="en-US" sz="1600" dirty="0"/>
              <a:t>“</a:t>
            </a:r>
            <a:r>
              <a:rPr lang="en-US" sz="1600" b="1" dirty="0"/>
              <a:t>Quick search</a:t>
            </a:r>
            <a:r>
              <a:rPr lang="en-US" sz="1600" dirty="0"/>
              <a:t>” (also “Free text” or “One-line search”):</a:t>
            </a:r>
            <a:br>
              <a:rPr lang="en-US" sz="1600" dirty="0"/>
            </a:br>
            <a:r>
              <a:rPr lang="en-US" sz="1400" dirty="0"/>
              <a:t>This field allows you to search simultaneously – using an AND combination – for author names, title words, and subject headings.</a:t>
            </a:r>
          </a:p>
          <a:p>
            <a:endParaRPr lang="de-DE" dirty="0"/>
          </a:p>
        </p:txBody>
      </p:sp>
      <p:sp>
        <p:nvSpPr>
          <p:cNvPr id="4" name="Datumsplatzhalter 3">
            <a:extLst>
              <a:ext uri="{FF2B5EF4-FFF2-40B4-BE49-F238E27FC236}">
                <a16:creationId xmlns:a16="http://schemas.microsoft.com/office/drawing/2014/main" id="{34AA329A-BD3A-8826-C79B-571B45420FCD}"/>
              </a:ext>
            </a:extLst>
          </p:cNvPr>
          <p:cNvSpPr>
            <a:spLocks noGrp="1"/>
          </p:cNvSpPr>
          <p:nvPr>
            <p:ph type="dt" sz="half" idx="12"/>
          </p:nvPr>
        </p:nvSpPr>
        <p:spPr/>
        <p:txBody>
          <a:bodyPr/>
          <a:lstStyle/>
          <a:p>
            <a:r>
              <a:rPr lang="de-DE" dirty="0"/>
              <a:t>2026</a:t>
            </a:r>
          </a:p>
        </p:txBody>
      </p:sp>
      <p:sp>
        <p:nvSpPr>
          <p:cNvPr id="5" name="Fußzeilenplatzhalter 4">
            <a:extLst>
              <a:ext uri="{FF2B5EF4-FFF2-40B4-BE49-F238E27FC236}">
                <a16:creationId xmlns:a16="http://schemas.microsoft.com/office/drawing/2014/main" id="{B625598B-844A-886E-AF19-9E5121627174}"/>
              </a:ext>
            </a:extLst>
          </p:cNvPr>
          <p:cNvSpPr>
            <a:spLocks noGrp="1"/>
          </p:cNvSpPr>
          <p:nvPr>
            <p:ph type="ftr" sz="quarter" idx="13"/>
          </p:nvPr>
        </p:nvSpPr>
        <p:spPr/>
        <p:txBody>
          <a:bodyPr/>
          <a:lstStyle/>
          <a:p>
            <a:r>
              <a:rPr lang="en-US"/>
              <a:t>Short Presentation on Literature Research</a:t>
            </a:r>
            <a:endParaRPr lang="de-DE" dirty="0"/>
          </a:p>
        </p:txBody>
      </p:sp>
      <p:sp>
        <p:nvSpPr>
          <p:cNvPr id="6" name="Foliennummernplatzhalter 5">
            <a:extLst>
              <a:ext uri="{FF2B5EF4-FFF2-40B4-BE49-F238E27FC236}">
                <a16:creationId xmlns:a16="http://schemas.microsoft.com/office/drawing/2014/main" id="{6AEB0834-E90E-9786-20FF-97B88FDCA043}"/>
              </a:ext>
            </a:extLst>
          </p:cNvPr>
          <p:cNvSpPr>
            <a:spLocks noGrp="1"/>
          </p:cNvSpPr>
          <p:nvPr>
            <p:ph type="sldNum" sz="quarter" idx="14"/>
          </p:nvPr>
        </p:nvSpPr>
        <p:spPr/>
        <p:txBody>
          <a:bodyPr/>
          <a:lstStyle/>
          <a:p>
            <a:fld id="{A8BF270F-3850-4C3D-9704-E2E5588A27D4}" type="slidenum">
              <a:rPr lang="de-DE" smtClean="0"/>
              <a:pPr/>
              <a:t>22</a:t>
            </a:fld>
            <a:endParaRPr lang="de-DE" dirty="0"/>
          </a:p>
        </p:txBody>
      </p:sp>
    </p:spTree>
    <p:extLst>
      <p:ext uri="{BB962C8B-B14F-4D97-AF65-F5344CB8AC3E}">
        <p14:creationId xmlns:p14="http://schemas.microsoft.com/office/powerpoint/2010/main" val="30169528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74C33783-3E4D-8799-7A25-712963780405}"/>
              </a:ext>
            </a:extLst>
          </p:cNvPr>
          <p:cNvSpPr>
            <a:spLocks noGrp="1"/>
          </p:cNvSpPr>
          <p:nvPr>
            <p:ph sz="quarter" idx="10"/>
          </p:nvPr>
        </p:nvSpPr>
        <p:spPr/>
        <p:txBody>
          <a:bodyPr/>
          <a:lstStyle/>
          <a:p>
            <a:r>
              <a:rPr lang="de-DE" altLang="de-DE" dirty="0"/>
              <a:t>Search </a:t>
            </a:r>
            <a:r>
              <a:rPr lang="de-DE" altLang="de-DE" dirty="0" err="1"/>
              <a:t>strategies</a:t>
            </a:r>
            <a:endParaRPr lang="de-DE" dirty="0"/>
          </a:p>
        </p:txBody>
      </p:sp>
      <p:sp>
        <p:nvSpPr>
          <p:cNvPr id="3" name="Textplatzhalter 2">
            <a:extLst>
              <a:ext uri="{FF2B5EF4-FFF2-40B4-BE49-F238E27FC236}">
                <a16:creationId xmlns:a16="http://schemas.microsoft.com/office/drawing/2014/main" id="{57691597-243B-D550-294C-825D5E2F4AFF}"/>
              </a:ext>
            </a:extLst>
          </p:cNvPr>
          <p:cNvSpPr>
            <a:spLocks noGrp="1"/>
          </p:cNvSpPr>
          <p:nvPr>
            <p:ph type="body" sz="quarter" idx="11"/>
          </p:nvPr>
        </p:nvSpPr>
        <p:spPr>
          <a:xfrm>
            <a:off x="1260000" y="1634400"/>
            <a:ext cx="7596000" cy="3272691"/>
          </a:xfrm>
        </p:spPr>
        <p:txBody>
          <a:bodyPr/>
          <a:lstStyle/>
          <a:p>
            <a:pPr marL="0" indent="0">
              <a:buNone/>
            </a:pPr>
            <a:r>
              <a:rPr lang="en-US" dirty="0"/>
              <a:t>Search procedure: Formal search</a:t>
            </a:r>
            <a:r>
              <a:rPr lang="de-DE" altLang="de-DE" dirty="0"/>
              <a:t>/3</a:t>
            </a:r>
            <a:r>
              <a:rPr lang="de-DE" altLang="de-DE" sz="2000" dirty="0"/>
              <a:t>:</a:t>
            </a:r>
          </a:p>
          <a:p>
            <a:pPr marL="0" indent="0">
              <a:buNone/>
            </a:pPr>
            <a:r>
              <a:rPr lang="en-US" sz="1600" dirty="0"/>
              <a:t>Examples for common entries in a reference list</a:t>
            </a:r>
          </a:p>
          <a:p>
            <a:pPr marL="0" indent="0" eaLnBrk="1" hangingPunct="1">
              <a:buNone/>
            </a:pPr>
            <a:r>
              <a:rPr lang="de-DE" altLang="de-DE" sz="1400" dirty="0"/>
              <a:t>	</a:t>
            </a:r>
          </a:p>
          <a:p>
            <a:pPr eaLnBrk="1" hangingPunct="1">
              <a:buFont typeface="Wingdings" panose="05000000000000000000" pitchFamily="2" charset="2"/>
              <a:buNone/>
            </a:pPr>
            <a:r>
              <a:rPr lang="de-DE" altLang="de-DE" sz="1400" dirty="0"/>
              <a:t>	* Nagel, Rainer; Schaefer, Helmut H.: </a:t>
            </a:r>
            <a:r>
              <a:rPr lang="de-DE" altLang="de-DE" sz="1400" dirty="0" err="1"/>
              <a:t>Aspects</a:t>
            </a:r>
            <a:r>
              <a:rPr lang="de-DE" altLang="de-DE" sz="1400" dirty="0"/>
              <a:t> </a:t>
            </a:r>
            <a:r>
              <a:rPr lang="de-DE" altLang="de-DE" sz="1400" dirty="0" err="1"/>
              <a:t>of</a:t>
            </a:r>
            <a:r>
              <a:rPr lang="de-DE" altLang="de-DE" sz="1400" dirty="0"/>
              <a:t> </a:t>
            </a:r>
            <a:r>
              <a:rPr lang="de-DE" altLang="de-DE" sz="1400" dirty="0" err="1"/>
              <a:t>positivity</a:t>
            </a:r>
            <a:r>
              <a:rPr lang="de-DE" altLang="de-DE" sz="1400" dirty="0"/>
              <a:t> in </a:t>
            </a:r>
            <a:r>
              <a:rPr lang="de-DE" altLang="de-DE" sz="1400" dirty="0" err="1"/>
              <a:t>functional</a:t>
            </a:r>
            <a:r>
              <a:rPr lang="de-DE" altLang="de-DE" sz="1400" dirty="0"/>
              <a:t> </a:t>
            </a:r>
            <a:r>
              <a:rPr lang="de-DE" altLang="de-DE" sz="1400" dirty="0" err="1"/>
              <a:t>analysis</a:t>
            </a:r>
            <a:r>
              <a:rPr lang="de-DE" altLang="de-DE" sz="1400" dirty="0"/>
              <a:t>. – Amsterdam : North-Holland, 1986</a:t>
            </a:r>
          </a:p>
          <a:p>
            <a:pPr eaLnBrk="1" hangingPunct="1">
              <a:buFont typeface="Wingdings" panose="05000000000000000000" pitchFamily="2" charset="2"/>
              <a:buNone/>
            </a:pPr>
            <a:r>
              <a:rPr lang="de-DE" altLang="de-DE" sz="1400" dirty="0"/>
              <a:t>	* Mengenlehre / hrsg. von Ulrich Felgner. – Darmstadt : </a:t>
            </a:r>
            <a:r>
              <a:rPr lang="de-DE" altLang="de-DE" sz="1400" dirty="0" err="1"/>
              <a:t>Wissenschaftl</a:t>
            </a:r>
            <a:r>
              <a:rPr lang="de-DE" altLang="de-DE" sz="1400" dirty="0"/>
              <a:t>. Buchgesell., 1979</a:t>
            </a:r>
          </a:p>
          <a:p>
            <a:pPr eaLnBrk="1" hangingPunct="1">
              <a:buFont typeface="Wingdings" panose="05000000000000000000" pitchFamily="2" charset="2"/>
              <a:buNone/>
            </a:pPr>
            <a:r>
              <a:rPr lang="de-DE" altLang="de-DE" sz="1400" dirty="0"/>
              <a:t>	* Nagel, Rainer; </a:t>
            </a:r>
            <a:r>
              <a:rPr lang="de-DE" altLang="de-DE" sz="1400" dirty="0" err="1"/>
              <a:t>Poland</a:t>
            </a:r>
            <a:r>
              <a:rPr lang="de-DE" altLang="de-DE" sz="1400" dirty="0"/>
              <a:t>, Jan: The </a:t>
            </a:r>
            <a:r>
              <a:rPr lang="de-DE" altLang="de-DE" sz="1400" dirty="0" err="1"/>
              <a:t>critical</a:t>
            </a:r>
            <a:r>
              <a:rPr lang="de-DE" altLang="de-DE" sz="1400" dirty="0"/>
              <a:t> </a:t>
            </a:r>
            <a:r>
              <a:rPr lang="de-DE" altLang="de-DE" sz="1400" dirty="0" err="1"/>
              <a:t>spectrum</a:t>
            </a:r>
            <a:r>
              <a:rPr lang="de-DE" altLang="de-DE" sz="1400" dirty="0"/>
              <a:t> </a:t>
            </a:r>
            <a:r>
              <a:rPr lang="de-DE" altLang="de-DE" sz="1400" dirty="0" err="1"/>
              <a:t>of</a:t>
            </a:r>
            <a:r>
              <a:rPr lang="de-DE" altLang="de-DE" sz="1400" dirty="0"/>
              <a:t> a </a:t>
            </a:r>
            <a:r>
              <a:rPr lang="de-DE" altLang="de-DE" sz="1400" dirty="0" err="1"/>
              <a:t>strongly</a:t>
            </a:r>
            <a:r>
              <a:rPr lang="de-DE" altLang="de-DE" sz="1400" dirty="0"/>
              <a:t> </a:t>
            </a:r>
            <a:r>
              <a:rPr lang="de-DE" altLang="de-DE" sz="1400" dirty="0" err="1"/>
              <a:t>continuous</a:t>
            </a:r>
            <a:r>
              <a:rPr lang="de-DE" altLang="de-DE" sz="1400" dirty="0"/>
              <a:t> </a:t>
            </a:r>
            <a:r>
              <a:rPr lang="de-DE" altLang="de-DE" sz="1400" dirty="0" err="1"/>
              <a:t>semigroup</a:t>
            </a:r>
            <a:r>
              <a:rPr lang="de-DE" altLang="de-DE" sz="1400" dirty="0"/>
              <a:t>, in:  </a:t>
            </a:r>
            <a:r>
              <a:rPr lang="de-DE" altLang="de-DE" sz="1400" i="1" dirty="0"/>
              <a:t>Adv. Math.</a:t>
            </a:r>
            <a:r>
              <a:rPr lang="de-DE" altLang="de-DE" sz="1400" dirty="0"/>
              <a:t> 152 (2000), S. 120-133</a:t>
            </a:r>
          </a:p>
          <a:p>
            <a:pPr eaLnBrk="1" hangingPunct="1">
              <a:buFont typeface="Wingdings" panose="05000000000000000000" pitchFamily="2" charset="2"/>
              <a:buNone/>
            </a:pPr>
            <a:r>
              <a:rPr lang="de-DE" altLang="de-DE" sz="1400" dirty="0"/>
              <a:t>	* </a:t>
            </a:r>
            <a:r>
              <a:rPr lang="de-DE" altLang="de-DE" sz="1400" dirty="0" err="1"/>
              <a:t>Cherlin</a:t>
            </a:r>
            <a:r>
              <a:rPr lang="de-DE" altLang="de-DE" sz="1400" dirty="0"/>
              <a:t>, Gregory; Felgner, Ulrich: </a:t>
            </a:r>
            <a:r>
              <a:rPr lang="de-DE" altLang="de-DE" sz="1400" dirty="0" err="1"/>
              <a:t>Homogeneous</a:t>
            </a:r>
            <a:r>
              <a:rPr lang="de-DE" altLang="de-DE" sz="1400" dirty="0"/>
              <a:t> finite </a:t>
            </a:r>
            <a:r>
              <a:rPr lang="de-DE" altLang="de-DE" sz="1400" dirty="0" err="1"/>
              <a:t>groups</a:t>
            </a:r>
            <a:r>
              <a:rPr lang="de-DE" altLang="de-DE" sz="1400" dirty="0"/>
              <a:t>, in: </a:t>
            </a:r>
            <a:r>
              <a:rPr lang="de-DE" altLang="de-DE" sz="1400" i="1" dirty="0"/>
              <a:t>J. London Math. </a:t>
            </a:r>
            <a:r>
              <a:rPr lang="de-DE" altLang="de-DE" sz="1400" i="1" dirty="0" err="1"/>
              <a:t>Soc</a:t>
            </a:r>
            <a:r>
              <a:rPr lang="de-DE" altLang="de-DE" sz="1400" i="1" dirty="0"/>
              <a:t>.</a:t>
            </a:r>
            <a:r>
              <a:rPr lang="de-DE" altLang="de-DE" sz="1400" dirty="0"/>
              <a:t> (2) 62 (2000) </a:t>
            </a:r>
            <a:r>
              <a:rPr lang="de-DE" altLang="de-DE" sz="1400" dirty="0" err="1"/>
              <a:t>no</a:t>
            </a:r>
            <a:r>
              <a:rPr lang="de-DE" altLang="de-DE" sz="1400" dirty="0"/>
              <a:t>. 3, 784-794 </a:t>
            </a:r>
          </a:p>
          <a:p>
            <a:endParaRPr lang="de-DE" dirty="0"/>
          </a:p>
        </p:txBody>
      </p:sp>
      <p:sp>
        <p:nvSpPr>
          <p:cNvPr id="4" name="Datumsplatzhalter 3">
            <a:extLst>
              <a:ext uri="{FF2B5EF4-FFF2-40B4-BE49-F238E27FC236}">
                <a16:creationId xmlns:a16="http://schemas.microsoft.com/office/drawing/2014/main" id="{5AF0527A-7F5B-4228-1AE2-3CB71ADA69EF}"/>
              </a:ext>
            </a:extLst>
          </p:cNvPr>
          <p:cNvSpPr>
            <a:spLocks noGrp="1"/>
          </p:cNvSpPr>
          <p:nvPr>
            <p:ph type="dt" sz="half" idx="12"/>
          </p:nvPr>
        </p:nvSpPr>
        <p:spPr/>
        <p:txBody>
          <a:bodyPr/>
          <a:lstStyle/>
          <a:p>
            <a:r>
              <a:rPr lang="de-DE"/>
              <a:t>2026</a:t>
            </a:r>
            <a:endParaRPr lang="de-DE" dirty="0"/>
          </a:p>
        </p:txBody>
      </p:sp>
      <p:sp>
        <p:nvSpPr>
          <p:cNvPr id="5" name="Fußzeilenplatzhalter 4">
            <a:extLst>
              <a:ext uri="{FF2B5EF4-FFF2-40B4-BE49-F238E27FC236}">
                <a16:creationId xmlns:a16="http://schemas.microsoft.com/office/drawing/2014/main" id="{DF9AC470-1388-D67B-A651-FC7040C3FE45}"/>
              </a:ext>
            </a:extLst>
          </p:cNvPr>
          <p:cNvSpPr>
            <a:spLocks noGrp="1"/>
          </p:cNvSpPr>
          <p:nvPr>
            <p:ph type="ftr" sz="quarter" idx="13"/>
          </p:nvPr>
        </p:nvSpPr>
        <p:spPr/>
        <p:txBody>
          <a:bodyPr/>
          <a:lstStyle/>
          <a:p>
            <a:r>
              <a:rPr lang="en-US"/>
              <a:t>Short Presentation on Literature Research</a:t>
            </a:r>
            <a:endParaRPr lang="de-DE" dirty="0"/>
          </a:p>
        </p:txBody>
      </p:sp>
      <p:sp>
        <p:nvSpPr>
          <p:cNvPr id="6" name="Foliennummernplatzhalter 5">
            <a:extLst>
              <a:ext uri="{FF2B5EF4-FFF2-40B4-BE49-F238E27FC236}">
                <a16:creationId xmlns:a16="http://schemas.microsoft.com/office/drawing/2014/main" id="{42F103EB-BC73-74B0-9C18-08EC28472AC3}"/>
              </a:ext>
            </a:extLst>
          </p:cNvPr>
          <p:cNvSpPr>
            <a:spLocks noGrp="1"/>
          </p:cNvSpPr>
          <p:nvPr>
            <p:ph type="sldNum" sz="quarter" idx="14"/>
          </p:nvPr>
        </p:nvSpPr>
        <p:spPr/>
        <p:txBody>
          <a:bodyPr/>
          <a:lstStyle/>
          <a:p>
            <a:fld id="{A8BF270F-3850-4C3D-9704-E2E5588A27D4}" type="slidenum">
              <a:rPr lang="de-DE" smtClean="0"/>
              <a:pPr/>
              <a:t>23</a:t>
            </a:fld>
            <a:endParaRPr lang="de-DE" dirty="0"/>
          </a:p>
        </p:txBody>
      </p:sp>
    </p:spTree>
    <p:extLst>
      <p:ext uri="{BB962C8B-B14F-4D97-AF65-F5344CB8AC3E}">
        <p14:creationId xmlns:p14="http://schemas.microsoft.com/office/powerpoint/2010/main" val="19642911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63D1B1E7-94DA-BC2C-1747-3855189F99AA}"/>
              </a:ext>
            </a:extLst>
          </p:cNvPr>
          <p:cNvSpPr>
            <a:spLocks noGrp="1"/>
          </p:cNvSpPr>
          <p:nvPr>
            <p:ph sz="quarter" idx="10"/>
          </p:nvPr>
        </p:nvSpPr>
        <p:spPr/>
        <p:txBody>
          <a:bodyPr/>
          <a:lstStyle/>
          <a:p>
            <a:r>
              <a:rPr lang="de-DE" altLang="de-DE" dirty="0"/>
              <a:t>Search </a:t>
            </a:r>
            <a:r>
              <a:rPr lang="de-DE" altLang="de-DE" dirty="0" err="1"/>
              <a:t>strategies</a:t>
            </a:r>
            <a:endParaRPr lang="de-DE" dirty="0"/>
          </a:p>
        </p:txBody>
      </p:sp>
      <p:sp>
        <p:nvSpPr>
          <p:cNvPr id="3" name="Textplatzhalter 2">
            <a:extLst>
              <a:ext uri="{FF2B5EF4-FFF2-40B4-BE49-F238E27FC236}">
                <a16:creationId xmlns:a16="http://schemas.microsoft.com/office/drawing/2014/main" id="{DBD2E21E-0B57-30B4-CE3A-12EF4CC4DDD7}"/>
              </a:ext>
            </a:extLst>
          </p:cNvPr>
          <p:cNvSpPr>
            <a:spLocks noGrp="1"/>
          </p:cNvSpPr>
          <p:nvPr>
            <p:ph type="body" sz="quarter" idx="11"/>
          </p:nvPr>
        </p:nvSpPr>
        <p:spPr>
          <a:xfrm>
            <a:off x="1260000" y="1634400"/>
            <a:ext cx="7596000" cy="3336298"/>
          </a:xfrm>
        </p:spPr>
        <p:txBody>
          <a:bodyPr/>
          <a:lstStyle/>
          <a:p>
            <a:pPr marL="0" indent="0">
              <a:buNone/>
            </a:pPr>
            <a:r>
              <a:rPr lang="en-US" dirty="0"/>
              <a:t>Search procedure: Formal search</a:t>
            </a:r>
            <a:r>
              <a:rPr lang="de-DE" altLang="de-DE" dirty="0"/>
              <a:t>/4:</a:t>
            </a:r>
          </a:p>
          <a:p>
            <a:pPr>
              <a:buNone/>
            </a:pPr>
            <a:r>
              <a:rPr lang="en-US" altLang="de-DE" sz="1600" dirty="0"/>
              <a:t>Important information for using the </a:t>
            </a:r>
            <a:r>
              <a:rPr lang="en-US" altLang="de-DE" sz="1600" dirty="0">
                <a:hlinkClick r:id="rId2"/>
              </a:rPr>
              <a:t>online catalogue</a:t>
            </a:r>
            <a:r>
              <a:rPr lang="en-US" altLang="de-DE" sz="1600" dirty="0"/>
              <a:t> (OPAC) concerning our library:</a:t>
            </a:r>
            <a:r>
              <a:rPr lang="de-DE" altLang="de-DE" dirty="0"/>
              <a:t>    </a:t>
            </a:r>
            <a:endParaRPr lang="de-DE" altLang="de-DE" sz="1400" dirty="0"/>
          </a:p>
          <a:p>
            <a:pPr eaLnBrk="1" hangingPunct="1">
              <a:lnSpc>
                <a:spcPct val="90000"/>
              </a:lnSpc>
            </a:pPr>
            <a:r>
              <a:rPr lang="en-US" altLang="de-DE" sz="1600" dirty="0"/>
              <a:t>When searching for </a:t>
            </a:r>
            <a:r>
              <a:rPr lang="en-US" altLang="de-DE" sz="1600" b="1" dirty="0"/>
              <a:t>books</a:t>
            </a:r>
            <a:r>
              <a:rPr lang="en-US" altLang="de-DE" sz="1600" dirty="0"/>
              <a:t>, check the location and loan status under </a:t>
            </a:r>
            <a:r>
              <a:rPr lang="en-US" altLang="de-DE" sz="1600" i="1" dirty="0"/>
              <a:t>Availability</a:t>
            </a:r>
            <a:r>
              <a:rPr lang="en-US" altLang="de-DE" sz="1600" dirty="0"/>
              <a:t>.</a:t>
            </a:r>
          </a:p>
          <a:p>
            <a:pPr lvl="1" eaLnBrk="1" hangingPunct="1">
              <a:lnSpc>
                <a:spcPct val="90000"/>
              </a:lnSpc>
            </a:pPr>
            <a:r>
              <a:rPr lang="en-US" altLang="de-DE" sz="1400" dirty="0"/>
              <a:t>The call number corresponds to the label on the spine of the book (location indicator).</a:t>
            </a:r>
            <a:br>
              <a:rPr lang="en-US" altLang="de-DE" sz="1400" dirty="0"/>
            </a:br>
            <a:r>
              <a:rPr lang="en-US" altLang="de-DE" sz="1400" dirty="0"/>
              <a:t>	-&gt; It typically consists of the first four letters of the author’s surname.</a:t>
            </a:r>
            <a:br>
              <a:rPr lang="en-US" altLang="de-DE" sz="1400" dirty="0"/>
            </a:br>
            <a:r>
              <a:rPr lang="en-US" altLang="de-DE" sz="1400" dirty="0"/>
              <a:t>	-&gt; Books by the same author are usually arranged alphabetically.</a:t>
            </a:r>
          </a:p>
          <a:p>
            <a:pPr lvl="1" eaLnBrk="1" hangingPunct="1">
              <a:lnSpc>
                <a:spcPct val="90000"/>
              </a:lnSpc>
            </a:pPr>
            <a:r>
              <a:rPr lang="en-US" altLang="de-DE" sz="1400" dirty="0"/>
              <a:t>For edited collections or similar works, the call number is often derived from the title instead. 	-&gt; the title-based call numbers of those may appear at the beginning or end of the 	    call-number sequence.</a:t>
            </a:r>
          </a:p>
          <a:p>
            <a:pPr lvl="1" eaLnBrk="1" hangingPunct="1">
              <a:lnSpc>
                <a:spcPct val="90000"/>
              </a:lnSpc>
            </a:pPr>
            <a:r>
              <a:rPr lang="en-US" altLang="de-DE" sz="1400" dirty="0"/>
              <a:t>If the item is located in a departmental or chair library, please contact the relevant lecturer, the corresponding departmental secretary’s office or the group’s contact person to arrange access.</a:t>
            </a:r>
            <a:endParaRPr lang="de-DE" altLang="de-DE" sz="1400" dirty="0"/>
          </a:p>
          <a:p>
            <a:pPr marL="0" indent="0">
              <a:buNone/>
            </a:pPr>
            <a:endParaRPr lang="de-DE" dirty="0"/>
          </a:p>
        </p:txBody>
      </p:sp>
      <p:sp>
        <p:nvSpPr>
          <p:cNvPr id="4" name="Datumsplatzhalter 3">
            <a:extLst>
              <a:ext uri="{FF2B5EF4-FFF2-40B4-BE49-F238E27FC236}">
                <a16:creationId xmlns:a16="http://schemas.microsoft.com/office/drawing/2014/main" id="{42910C4F-FF53-D7BD-AACA-04892662964E}"/>
              </a:ext>
            </a:extLst>
          </p:cNvPr>
          <p:cNvSpPr>
            <a:spLocks noGrp="1"/>
          </p:cNvSpPr>
          <p:nvPr>
            <p:ph type="dt" sz="half" idx="12"/>
          </p:nvPr>
        </p:nvSpPr>
        <p:spPr/>
        <p:txBody>
          <a:bodyPr/>
          <a:lstStyle/>
          <a:p>
            <a:r>
              <a:rPr lang="de-DE" dirty="0"/>
              <a:t>2026</a:t>
            </a:r>
          </a:p>
        </p:txBody>
      </p:sp>
      <p:sp>
        <p:nvSpPr>
          <p:cNvPr id="5" name="Fußzeilenplatzhalter 4">
            <a:extLst>
              <a:ext uri="{FF2B5EF4-FFF2-40B4-BE49-F238E27FC236}">
                <a16:creationId xmlns:a16="http://schemas.microsoft.com/office/drawing/2014/main" id="{745332E2-6B5A-84AF-94E1-D5B47FE0235F}"/>
              </a:ext>
            </a:extLst>
          </p:cNvPr>
          <p:cNvSpPr>
            <a:spLocks noGrp="1"/>
          </p:cNvSpPr>
          <p:nvPr>
            <p:ph type="ftr" sz="quarter" idx="13"/>
          </p:nvPr>
        </p:nvSpPr>
        <p:spPr/>
        <p:txBody>
          <a:bodyPr/>
          <a:lstStyle/>
          <a:p>
            <a:r>
              <a:rPr lang="en-US"/>
              <a:t>Short Presentation on Literature Research</a:t>
            </a:r>
            <a:endParaRPr lang="de-DE" dirty="0"/>
          </a:p>
        </p:txBody>
      </p:sp>
      <p:sp>
        <p:nvSpPr>
          <p:cNvPr id="6" name="Foliennummernplatzhalter 5">
            <a:extLst>
              <a:ext uri="{FF2B5EF4-FFF2-40B4-BE49-F238E27FC236}">
                <a16:creationId xmlns:a16="http://schemas.microsoft.com/office/drawing/2014/main" id="{758E6711-C8AB-9B62-A250-D1907F896691}"/>
              </a:ext>
            </a:extLst>
          </p:cNvPr>
          <p:cNvSpPr>
            <a:spLocks noGrp="1"/>
          </p:cNvSpPr>
          <p:nvPr>
            <p:ph type="sldNum" sz="quarter" idx="14"/>
          </p:nvPr>
        </p:nvSpPr>
        <p:spPr/>
        <p:txBody>
          <a:bodyPr/>
          <a:lstStyle/>
          <a:p>
            <a:fld id="{A8BF270F-3850-4C3D-9704-E2E5588A27D4}" type="slidenum">
              <a:rPr lang="de-DE" smtClean="0"/>
              <a:pPr/>
              <a:t>24</a:t>
            </a:fld>
            <a:endParaRPr lang="de-DE" dirty="0"/>
          </a:p>
        </p:txBody>
      </p:sp>
      <p:pic>
        <p:nvPicPr>
          <p:cNvPr id="8" name="Grafik 7">
            <a:extLst>
              <a:ext uri="{FF2B5EF4-FFF2-40B4-BE49-F238E27FC236}">
                <a16:creationId xmlns:a16="http://schemas.microsoft.com/office/drawing/2014/main" id="{7179838E-3530-CA65-5075-90D231A304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125" y="2571750"/>
            <a:ext cx="438150" cy="495300"/>
          </a:xfrm>
          <a:prstGeom prst="rect">
            <a:avLst/>
          </a:prstGeom>
        </p:spPr>
      </p:pic>
    </p:spTree>
    <p:extLst>
      <p:ext uri="{BB962C8B-B14F-4D97-AF65-F5344CB8AC3E}">
        <p14:creationId xmlns:p14="http://schemas.microsoft.com/office/powerpoint/2010/main" val="37838027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C724088A-655B-AD49-0D8C-457D607C6644}"/>
              </a:ext>
            </a:extLst>
          </p:cNvPr>
          <p:cNvSpPr>
            <a:spLocks noGrp="1"/>
          </p:cNvSpPr>
          <p:nvPr>
            <p:ph sz="quarter" idx="10"/>
          </p:nvPr>
        </p:nvSpPr>
        <p:spPr/>
        <p:txBody>
          <a:bodyPr/>
          <a:lstStyle/>
          <a:p>
            <a:r>
              <a:rPr lang="de-DE" altLang="de-DE" dirty="0"/>
              <a:t>Search </a:t>
            </a:r>
            <a:r>
              <a:rPr lang="de-DE" altLang="de-DE" dirty="0" err="1"/>
              <a:t>strategies</a:t>
            </a:r>
            <a:endParaRPr lang="de-DE" dirty="0"/>
          </a:p>
        </p:txBody>
      </p:sp>
      <p:sp>
        <p:nvSpPr>
          <p:cNvPr id="3" name="Textplatzhalter 2">
            <a:extLst>
              <a:ext uri="{FF2B5EF4-FFF2-40B4-BE49-F238E27FC236}">
                <a16:creationId xmlns:a16="http://schemas.microsoft.com/office/drawing/2014/main" id="{36E9F0B5-0428-809D-D86E-183D2BEC1EC8}"/>
              </a:ext>
            </a:extLst>
          </p:cNvPr>
          <p:cNvSpPr>
            <a:spLocks noGrp="1"/>
          </p:cNvSpPr>
          <p:nvPr>
            <p:ph type="body" sz="quarter" idx="11"/>
          </p:nvPr>
        </p:nvSpPr>
        <p:spPr>
          <a:xfrm>
            <a:off x="1260000" y="1634400"/>
            <a:ext cx="7596000" cy="3032625"/>
          </a:xfrm>
        </p:spPr>
        <p:txBody>
          <a:bodyPr/>
          <a:lstStyle/>
          <a:p>
            <a:pPr marL="0" indent="0">
              <a:buNone/>
            </a:pPr>
            <a:r>
              <a:rPr lang="en-US" dirty="0"/>
              <a:t>Search procedure: Formal search</a:t>
            </a:r>
            <a:r>
              <a:rPr lang="de-DE" altLang="de-DE" dirty="0"/>
              <a:t>/5:</a:t>
            </a:r>
          </a:p>
          <a:p>
            <a:pPr>
              <a:buFont typeface="Wingdings" panose="05000000000000000000" pitchFamily="2" charset="2"/>
              <a:buNone/>
            </a:pPr>
            <a:r>
              <a:rPr lang="de-DE" altLang="de-DE" sz="1600" dirty="0" err="1"/>
              <a:t>Important</a:t>
            </a:r>
            <a:r>
              <a:rPr lang="de-DE" altLang="de-DE" sz="1600" dirty="0"/>
              <a:t> </a:t>
            </a:r>
            <a:r>
              <a:rPr lang="de-DE" altLang="de-DE" sz="1600" dirty="0" err="1"/>
              <a:t>information</a:t>
            </a:r>
            <a:r>
              <a:rPr lang="de-DE" altLang="de-DE" sz="1600" dirty="0"/>
              <a:t> </a:t>
            </a:r>
            <a:r>
              <a:rPr lang="de-DE" altLang="de-DE" sz="1600" dirty="0" err="1"/>
              <a:t>for</a:t>
            </a:r>
            <a:r>
              <a:rPr lang="de-DE" altLang="de-DE" sz="1600" dirty="0"/>
              <a:t> formal </a:t>
            </a:r>
            <a:r>
              <a:rPr lang="de-DE" altLang="de-DE" sz="1600" dirty="0" err="1"/>
              <a:t>searches</a:t>
            </a:r>
            <a:r>
              <a:rPr lang="de-DE" altLang="de-DE" sz="1600" dirty="0"/>
              <a:t> in </a:t>
            </a:r>
            <a:r>
              <a:rPr lang="de-DE" altLang="de-DE" sz="1600" dirty="0" err="1"/>
              <a:t>the</a:t>
            </a:r>
            <a:r>
              <a:rPr lang="de-DE" altLang="de-DE" sz="1600" dirty="0"/>
              <a:t> </a:t>
            </a:r>
            <a:r>
              <a:rPr lang="de-DE" altLang="de-DE" sz="1600" dirty="0">
                <a:hlinkClick r:id="rId2"/>
              </a:rPr>
              <a:t>online </a:t>
            </a:r>
            <a:r>
              <a:rPr lang="de-DE" altLang="de-DE" sz="1600" dirty="0" err="1">
                <a:hlinkClick r:id="rId2"/>
              </a:rPr>
              <a:t>catalogue</a:t>
            </a:r>
            <a:r>
              <a:rPr lang="de-DE" altLang="de-DE" sz="1600" dirty="0"/>
              <a:t> (OPAC):</a:t>
            </a:r>
          </a:p>
          <a:p>
            <a:pPr>
              <a:buFont typeface="Wingdings" panose="05000000000000000000" pitchFamily="2" charset="2"/>
              <a:buNone/>
            </a:pPr>
            <a:r>
              <a:rPr lang="en-US" altLang="de-DE" sz="1400" dirty="0"/>
              <a:t>Using the </a:t>
            </a:r>
            <a:r>
              <a:rPr lang="en-US" altLang="de-DE" sz="1400" dirty="0">
                <a:hlinkClick r:id="rId3"/>
              </a:rPr>
              <a:t>advanced search</a:t>
            </a:r>
            <a:r>
              <a:rPr lang="en-US" altLang="de-DE" sz="1400" dirty="0"/>
              <a:t> function, you can also search directly for </a:t>
            </a:r>
            <a:r>
              <a:rPr lang="en-US" altLang="de-DE" sz="1400" b="1" dirty="0"/>
              <a:t>journal articles</a:t>
            </a:r>
            <a:r>
              <a:rPr lang="en-US" altLang="de-DE" sz="1400" dirty="0"/>
              <a:t>, which will lead you to the publication medium via the </a:t>
            </a:r>
            <a:r>
              <a:rPr lang="en-US" altLang="de-DE" sz="1400" i="1" dirty="0"/>
              <a:t>availability</a:t>
            </a:r>
            <a:r>
              <a:rPr lang="en-US" altLang="de-DE" sz="1400" dirty="0"/>
              <a:t> information.</a:t>
            </a:r>
            <a:br>
              <a:rPr lang="de-DE" altLang="de-DE" sz="1400" dirty="0"/>
            </a:br>
            <a:r>
              <a:rPr lang="en-US" altLang="de-DE" sz="1400" dirty="0"/>
              <a:t>Beyond the OPAC, the following resources can support </a:t>
            </a:r>
          </a:p>
          <a:p>
            <a:pPr>
              <a:buFont typeface="Wingdings" panose="05000000000000000000" pitchFamily="2" charset="2"/>
              <a:buNone/>
            </a:pPr>
            <a:r>
              <a:rPr lang="en-US" altLang="de-DE" sz="1600" b="1" dirty="0"/>
              <a:t>journal searches</a:t>
            </a:r>
            <a:r>
              <a:rPr lang="en-US" altLang="de-DE" sz="1600" dirty="0"/>
              <a:t>:</a:t>
            </a:r>
            <a:endParaRPr lang="de-DE" altLang="de-DE" sz="1600" dirty="0"/>
          </a:p>
          <a:p>
            <a:pPr lvl="1" eaLnBrk="1" hangingPunct="1">
              <a:lnSpc>
                <a:spcPct val="90000"/>
              </a:lnSpc>
            </a:pPr>
            <a:r>
              <a:rPr lang="de-DE" altLang="de-DE" sz="1400" dirty="0">
                <a:hlinkClick r:id="rId4"/>
              </a:rPr>
              <a:t>EZB</a:t>
            </a:r>
            <a:r>
              <a:rPr lang="de-DE" altLang="de-DE" sz="1400" dirty="0"/>
              <a:t> – Electronic Journals Library</a:t>
            </a:r>
          </a:p>
          <a:p>
            <a:pPr lvl="1" eaLnBrk="1" hangingPunct="1">
              <a:lnSpc>
                <a:spcPct val="90000"/>
              </a:lnSpc>
            </a:pPr>
            <a:r>
              <a:rPr lang="de-DE" altLang="de-DE" sz="1400" dirty="0">
                <a:hlinkClick r:id="rId5"/>
              </a:rPr>
              <a:t>ZDB</a:t>
            </a:r>
            <a:r>
              <a:rPr lang="de-DE" altLang="de-DE" sz="1400" dirty="0"/>
              <a:t> – Zeitschriftendatenbank Deutschland</a:t>
            </a:r>
          </a:p>
          <a:p>
            <a:pPr marL="0" indent="-4763" eaLnBrk="1" hangingPunct="1">
              <a:lnSpc>
                <a:spcPct val="90000"/>
              </a:lnSpc>
              <a:buNone/>
            </a:pPr>
            <a:r>
              <a:rPr lang="en-US" altLang="de-DE" sz="1600" dirty="0"/>
              <a:t>For non‑commercial use, researchers and employees of the university may use the </a:t>
            </a:r>
            <a:r>
              <a:rPr lang="en-US" altLang="de-DE" sz="1600" dirty="0">
                <a:hlinkClick r:id="rId6"/>
              </a:rPr>
              <a:t>TAD</a:t>
            </a:r>
            <a:r>
              <a:rPr lang="en-US" altLang="de-DE" sz="1600" dirty="0"/>
              <a:t> (Tübingen Article Delivery Service) to request scanned copies of articles that are not electronically accessible.</a:t>
            </a:r>
            <a:endParaRPr lang="de-DE" dirty="0"/>
          </a:p>
        </p:txBody>
      </p:sp>
      <p:sp>
        <p:nvSpPr>
          <p:cNvPr id="4" name="Datumsplatzhalter 3">
            <a:extLst>
              <a:ext uri="{FF2B5EF4-FFF2-40B4-BE49-F238E27FC236}">
                <a16:creationId xmlns:a16="http://schemas.microsoft.com/office/drawing/2014/main" id="{8B2F76C6-7C17-C447-59D3-CB1D44D9092E}"/>
              </a:ext>
            </a:extLst>
          </p:cNvPr>
          <p:cNvSpPr>
            <a:spLocks noGrp="1"/>
          </p:cNvSpPr>
          <p:nvPr>
            <p:ph type="dt" sz="half" idx="12"/>
          </p:nvPr>
        </p:nvSpPr>
        <p:spPr/>
        <p:txBody>
          <a:bodyPr/>
          <a:lstStyle/>
          <a:p>
            <a:r>
              <a:rPr lang="de-DE"/>
              <a:t>2026</a:t>
            </a:r>
            <a:endParaRPr lang="de-DE" dirty="0"/>
          </a:p>
        </p:txBody>
      </p:sp>
      <p:sp>
        <p:nvSpPr>
          <p:cNvPr id="5" name="Fußzeilenplatzhalter 4">
            <a:extLst>
              <a:ext uri="{FF2B5EF4-FFF2-40B4-BE49-F238E27FC236}">
                <a16:creationId xmlns:a16="http://schemas.microsoft.com/office/drawing/2014/main" id="{FE7285EE-93B3-080A-87D5-9A1EDEDE513B}"/>
              </a:ext>
            </a:extLst>
          </p:cNvPr>
          <p:cNvSpPr>
            <a:spLocks noGrp="1"/>
          </p:cNvSpPr>
          <p:nvPr>
            <p:ph type="ftr" sz="quarter" idx="13"/>
          </p:nvPr>
        </p:nvSpPr>
        <p:spPr/>
        <p:txBody>
          <a:bodyPr/>
          <a:lstStyle/>
          <a:p>
            <a:r>
              <a:rPr lang="en-US"/>
              <a:t>Short Presentation on Literature Research</a:t>
            </a:r>
            <a:endParaRPr lang="de-DE" dirty="0"/>
          </a:p>
        </p:txBody>
      </p:sp>
      <p:sp>
        <p:nvSpPr>
          <p:cNvPr id="6" name="Foliennummernplatzhalter 5">
            <a:extLst>
              <a:ext uri="{FF2B5EF4-FFF2-40B4-BE49-F238E27FC236}">
                <a16:creationId xmlns:a16="http://schemas.microsoft.com/office/drawing/2014/main" id="{1C0FC646-2554-6E37-AE67-69004D16BA3A}"/>
              </a:ext>
            </a:extLst>
          </p:cNvPr>
          <p:cNvSpPr>
            <a:spLocks noGrp="1"/>
          </p:cNvSpPr>
          <p:nvPr>
            <p:ph type="sldNum" sz="quarter" idx="14"/>
          </p:nvPr>
        </p:nvSpPr>
        <p:spPr/>
        <p:txBody>
          <a:bodyPr/>
          <a:lstStyle/>
          <a:p>
            <a:fld id="{A8BF270F-3850-4C3D-9704-E2E5588A27D4}" type="slidenum">
              <a:rPr lang="de-DE" smtClean="0"/>
              <a:pPr/>
              <a:t>25</a:t>
            </a:fld>
            <a:endParaRPr lang="de-DE" dirty="0"/>
          </a:p>
        </p:txBody>
      </p:sp>
      <p:pic>
        <p:nvPicPr>
          <p:cNvPr id="8" name="Grafik 7" descr="Ein Bild, das Entwurf, Design enthält.&#10;&#10;KI-generierte Inhalte können fehlerhaft sein.">
            <a:extLst>
              <a:ext uri="{FF2B5EF4-FFF2-40B4-BE49-F238E27FC236}">
                <a16:creationId xmlns:a16="http://schemas.microsoft.com/office/drawing/2014/main" id="{939677A8-8592-30AA-DE30-6217ADC4D7A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74530" y="2314575"/>
            <a:ext cx="485775" cy="514350"/>
          </a:xfrm>
          <a:prstGeom prst="rect">
            <a:avLst/>
          </a:prstGeom>
        </p:spPr>
      </p:pic>
      <p:pic>
        <p:nvPicPr>
          <p:cNvPr id="10" name="Grafik 9">
            <a:extLst>
              <a:ext uri="{FF2B5EF4-FFF2-40B4-BE49-F238E27FC236}">
                <a16:creationId xmlns:a16="http://schemas.microsoft.com/office/drawing/2014/main" id="{9DE5CA10-5DA2-3C8F-76D7-5E3D0CF3C78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60230" y="2969203"/>
            <a:ext cx="600075" cy="438150"/>
          </a:xfrm>
          <a:prstGeom prst="rect">
            <a:avLst/>
          </a:prstGeom>
        </p:spPr>
      </p:pic>
    </p:spTree>
    <p:extLst>
      <p:ext uri="{BB962C8B-B14F-4D97-AF65-F5344CB8AC3E}">
        <p14:creationId xmlns:p14="http://schemas.microsoft.com/office/powerpoint/2010/main" val="23800871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83354169-8CD4-8825-B43B-E39EBF601447}"/>
              </a:ext>
            </a:extLst>
          </p:cNvPr>
          <p:cNvSpPr>
            <a:spLocks noGrp="1"/>
          </p:cNvSpPr>
          <p:nvPr>
            <p:ph sz="quarter" idx="10"/>
          </p:nvPr>
        </p:nvSpPr>
        <p:spPr/>
        <p:txBody>
          <a:bodyPr/>
          <a:lstStyle/>
          <a:p>
            <a:r>
              <a:rPr lang="de-DE" altLang="de-DE" dirty="0"/>
              <a:t>Search </a:t>
            </a:r>
            <a:r>
              <a:rPr lang="de-DE" altLang="de-DE" dirty="0" err="1"/>
              <a:t>strategies</a:t>
            </a:r>
            <a:endParaRPr lang="de-DE" dirty="0"/>
          </a:p>
        </p:txBody>
      </p:sp>
      <p:sp>
        <p:nvSpPr>
          <p:cNvPr id="3" name="Textplatzhalter 2">
            <a:extLst>
              <a:ext uri="{FF2B5EF4-FFF2-40B4-BE49-F238E27FC236}">
                <a16:creationId xmlns:a16="http://schemas.microsoft.com/office/drawing/2014/main" id="{F843E501-ED65-9A2A-3B0B-F963B20BCB65}"/>
              </a:ext>
            </a:extLst>
          </p:cNvPr>
          <p:cNvSpPr>
            <a:spLocks noGrp="1"/>
          </p:cNvSpPr>
          <p:nvPr>
            <p:ph type="body" sz="quarter" idx="11"/>
          </p:nvPr>
        </p:nvSpPr>
        <p:spPr>
          <a:xfrm>
            <a:off x="1260000" y="1634400"/>
            <a:ext cx="7596000" cy="2657138"/>
          </a:xfrm>
        </p:spPr>
        <p:txBody>
          <a:bodyPr/>
          <a:lstStyle/>
          <a:p>
            <a:pPr marL="0" indent="0">
              <a:buNone/>
            </a:pPr>
            <a:r>
              <a:rPr lang="en-US" dirty="0"/>
              <a:t>Search procedure: Formal search</a:t>
            </a:r>
            <a:r>
              <a:rPr lang="de-DE" altLang="de-DE" dirty="0"/>
              <a:t>/6:</a:t>
            </a:r>
          </a:p>
          <a:p>
            <a:pPr lvl="1" eaLnBrk="1" hangingPunct="1">
              <a:buFontTx/>
              <a:buNone/>
            </a:pPr>
            <a:r>
              <a:rPr lang="en-US" altLang="de-DE" dirty="0"/>
              <a:t>Is there an </a:t>
            </a:r>
            <a:r>
              <a:rPr lang="en-US" altLang="de-DE" b="1" dirty="0"/>
              <a:t>online version</a:t>
            </a:r>
            <a:r>
              <a:rPr lang="en-US" altLang="de-DE" dirty="0"/>
              <a:t> of the title you are search for?</a:t>
            </a:r>
          </a:p>
          <a:p>
            <a:pPr lvl="1" eaLnBrk="1" hangingPunct="1">
              <a:buFontTx/>
              <a:buNone/>
            </a:pPr>
            <a:r>
              <a:rPr lang="en-US" altLang="de-DE" dirty="0"/>
              <a:t>You can consult the issues in our computer room or via any internet connection (often restricted to the university network).</a:t>
            </a:r>
          </a:p>
          <a:p>
            <a:pPr lvl="1" eaLnBrk="1" hangingPunct="1">
              <a:buFontTx/>
              <a:buNone/>
            </a:pPr>
            <a:r>
              <a:rPr lang="en-US" altLang="de-DE" dirty="0"/>
              <a:t>Depending on availability, you may also download and/or print them.</a:t>
            </a:r>
          </a:p>
          <a:p>
            <a:pPr lvl="1" eaLnBrk="1" hangingPunct="1">
              <a:buFontTx/>
              <a:buNone/>
            </a:pPr>
            <a:r>
              <a:rPr lang="en-US" altLang="de-DE" dirty="0"/>
              <a:t>To </a:t>
            </a:r>
            <a:r>
              <a:rPr lang="en-US" altLang="de-DE" b="1" dirty="0"/>
              <a:t>print</a:t>
            </a:r>
            <a:r>
              <a:rPr lang="en-US" altLang="de-DE" dirty="0"/>
              <a:t>, either choose the print option on a university computer to send the job directly to a campus copy room using your university card,</a:t>
            </a:r>
          </a:p>
          <a:p>
            <a:pPr lvl="1" eaLnBrk="1" hangingPunct="1">
              <a:buFontTx/>
              <a:buNone/>
            </a:pPr>
            <a:r>
              <a:rPr lang="en-US" altLang="de-DE" dirty="0"/>
              <a:t>or save the file locally on the computer and/or your USB drive first, before optionally printing it on one of the printers in the room.</a:t>
            </a:r>
            <a:endParaRPr lang="de-DE" dirty="0"/>
          </a:p>
        </p:txBody>
      </p:sp>
      <p:sp>
        <p:nvSpPr>
          <p:cNvPr id="4" name="Datumsplatzhalter 3">
            <a:extLst>
              <a:ext uri="{FF2B5EF4-FFF2-40B4-BE49-F238E27FC236}">
                <a16:creationId xmlns:a16="http://schemas.microsoft.com/office/drawing/2014/main" id="{F435BE30-B8B2-6325-8014-5409F9B1D944}"/>
              </a:ext>
            </a:extLst>
          </p:cNvPr>
          <p:cNvSpPr>
            <a:spLocks noGrp="1"/>
          </p:cNvSpPr>
          <p:nvPr>
            <p:ph type="dt" sz="half" idx="12"/>
          </p:nvPr>
        </p:nvSpPr>
        <p:spPr/>
        <p:txBody>
          <a:bodyPr/>
          <a:lstStyle/>
          <a:p>
            <a:r>
              <a:rPr lang="de-DE"/>
              <a:t>2026</a:t>
            </a:r>
            <a:endParaRPr lang="de-DE" dirty="0"/>
          </a:p>
        </p:txBody>
      </p:sp>
      <p:sp>
        <p:nvSpPr>
          <p:cNvPr id="5" name="Fußzeilenplatzhalter 4">
            <a:extLst>
              <a:ext uri="{FF2B5EF4-FFF2-40B4-BE49-F238E27FC236}">
                <a16:creationId xmlns:a16="http://schemas.microsoft.com/office/drawing/2014/main" id="{35BCDDFF-589F-9F6A-892D-3333A0403601}"/>
              </a:ext>
            </a:extLst>
          </p:cNvPr>
          <p:cNvSpPr>
            <a:spLocks noGrp="1"/>
          </p:cNvSpPr>
          <p:nvPr>
            <p:ph type="ftr" sz="quarter" idx="13"/>
          </p:nvPr>
        </p:nvSpPr>
        <p:spPr/>
        <p:txBody>
          <a:bodyPr/>
          <a:lstStyle/>
          <a:p>
            <a:r>
              <a:rPr lang="en-US"/>
              <a:t>Short Presentation on Literature Research</a:t>
            </a:r>
            <a:endParaRPr lang="de-DE" dirty="0"/>
          </a:p>
        </p:txBody>
      </p:sp>
      <p:sp>
        <p:nvSpPr>
          <p:cNvPr id="6" name="Foliennummernplatzhalter 5">
            <a:extLst>
              <a:ext uri="{FF2B5EF4-FFF2-40B4-BE49-F238E27FC236}">
                <a16:creationId xmlns:a16="http://schemas.microsoft.com/office/drawing/2014/main" id="{8E23CF2A-B073-5668-DDCF-965DA6AB2F66}"/>
              </a:ext>
            </a:extLst>
          </p:cNvPr>
          <p:cNvSpPr>
            <a:spLocks noGrp="1"/>
          </p:cNvSpPr>
          <p:nvPr>
            <p:ph type="sldNum" sz="quarter" idx="14"/>
          </p:nvPr>
        </p:nvSpPr>
        <p:spPr/>
        <p:txBody>
          <a:bodyPr/>
          <a:lstStyle/>
          <a:p>
            <a:fld id="{A8BF270F-3850-4C3D-9704-E2E5588A27D4}" type="slidenum">
              <a:rPr lang="de-DE" smtClean="0"/>
              <a:pPr/>
              <a:t>26</a:t>
            </a:fld>
            <a:endParaRPr lang="de-DE" dirty="0"/>
          </a:p>
        </p:txBody>
      </p:sp>
      <p:pic>
        <p:nvPicPr>
          <p:cNvPr id="8" name="Grafik 7">
            <a:extLst>
              <a:ext uri="{FF2B5EF4-FFF2-40B4-BE49-F238E27FC236}">
                <a16:creationId xmlns:a16="http://schemas.microsoft.com/office/drawing/2014/main" id="{78D4A12C-1E12-2722-22CE-F7BCE1177A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3568" y="1998951"/>
            <a:ext cx="495300" cy="466725"/>
          </a:xfrm>
          <a:prstGeom prst="rect">
            <a:avLst/>
          </a:prstGeom>
        </p:spPr>
      </p:pic>
    </p:spTree>
    <p:extLst>
      <p:ext uri="{BB962C8B-B14F-4D97-AF65-F5344CB8AC3E}">
        <p14:creationId xmlns:p14="http://schemas.microsoft.com/office/powerpoint/2010/main" val="42895145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BFEC81EC-DC9D-FBC0-8533-89457ADC7C5D}"/>
              </a:ext>
            </a:extLst>
          </p:cNvPr>
          <p:cNvSpPr>
            <a:spLocks noGrp="1"/>
          </p:cNvSpPr>
          <p:nvPr>
            <p:ph sz="quarter" idx="10"/>
          </p:nvPr>
        </p:nvSpPr>
        <p:spPr/>
        <p:txBody>
          <a:bodyPr/>
          <a:lstStyle/>
          <a:p>
            <a:r>
              <a:rPr lang="de-DE" altLang="de-DE" dirty="0"/>
              <a:t>Search </a:t>
            </a:r>
            <a:r>
              <a:rPr lang="de-DE" altLang="de-DE" dirty="0" err="1"/>
              <a:t>strategies</a:t>
            </a:r>
            <a:endParaRPr lang="de-DE" dirty="0"/>
          </a:p>
        </p:txBody>
      </p:sp>
      <p:sp>
        <p:nvSpPr>
          <p:cNvPr id="3" name="Textplatzhalter 2">
            <a:extLst>
              <a:ext uri="{FF2B5EF4-FFF2-40B4-BE49-F238E27FC236}">
                <a16:creationId xmlns:a16="http://schemas.microsoft.com/office/drawing/2014/main" id="{127ACB16-B94A-4672-7FA1-52BCC2A9369E}"/>
              </a:ext>
            </a:extLst>
          </p:cNvPr>
          <p:cNvSpPr>
            <a:spLocks noGrp="1"/>
          </p:cNvSpPr>
          <p:nvPr>
            <p:ph type="body" sz="quarter" idx="11"/>
          </p:nvPr>
        </p:nvSpPr>
        <p:spPr>
          <a:xfrm>
            <a:off x="1260000" y="1634400"/>
            <a:ext cx="7596000" cy="3518912"/>
          </a:xfrm>
        </p:spPr>
        <p:txBody>
          <a:bodyPr/>
          <a:lstStyle/>
          <a:p>
            <a:pPr marL="0" indent="0">
              <a:buNone/>
            </a:pPr>
            <a:r>
              <a:rPr lang="en-US" dirty="0"/>
              <a:t>Search procedure: Formal search</a:t>
            </a:r>
            <a:r>
              <a:rPr lang="de-DE" dirty="0"/>
              <a:t>/7</a:t>
            </a:r>
            <a:r>
              <a:rPr lang="de-DE" altLang="de-DE" dirty="0"/>
              <a:t>:</a:t>
            </a:r>
          </a:p>
          <a:p>
            <a:pPr eaLnBrk="1" hangingPunct="1">
              <a:buFont typeface="Wingdings" panose="05000000000000000000" pitchFamily="2" charset="2"/>
              <a:buNone/>
            </a:pPr>
            <a:r>
              <a:rPr lang="en-US" altLang="de-DE" sz="1600" dirty="0"/>
              <a:t>If the book or journal you need is not held by any library in Tübingen, you can extend your search to national and international catalogues:</a:t>
            </a:r>
          </a:p>
          <a:p>
            <a:pPr eaLnBrk="1" hangingPunct="1">
              <a:buFont typeface="Wingdings" panose="05000000000000000000" pitchFamily="2" charset="2"/>
              <a:buNone/>
            </a:pPr>
            <a:endParaRPr lang="de-DE" altLang="de-DE" sz="1600" dirty="0"/>
          </a:p>
          <a:p>
            <a:pPr eaLnBrk="1" hangingPunct="1"/>
            <a:r>
              <a:rPr lang="en-US" altLang="de-DE" sz="1400" dirty="0"/>
              <a:t>Beyond the university, in addition to </a:t>
            </a:r>
            <a:r>
              <a:rPr lang="en-US" altLang="de-DE" sz="1400" dirty="0">
                <a:hlinkClick r:id="rId2"/>
              </a:rPr>
              <a:t>journal databases</a:t>
            </a:r>
            <a:r>
              <a:rPr lang="en-US" altLang="de-DE" sz="1400" dirty="0"/>
              <a:t>, you may use the </a:t>
            </a:r>
            <a:r>
              <a:rPr lang="en-US" altLang="de-DE" sz="1400" dirty="0">
                <a:hlinkClick r:id="rId3"/>
              </a:rPr>
              <a:t>KVK – the Karlsruhe Virtual Catalog</a:t>
            </a:r>
            <a:r>
              <a:rPr lang="en-US" altLang="de-DE" sz="1400" dirty="0"/>
              <a:t> (a meta‑catalog that searches library and book trade catalogues worldwide through a single interface).</a:t>
            </a:r>
          </a:p>
          <a:p>
            <a:pPr eaLnBrk="1" hangingPunct="1"/>
            <a:r>
              <a:rPr lang="en-US" altLang="de-DE" sz="1400" dirty="0"/>
              <a:t>Via interlibrary loan (with a fee of 1.50 euros per item), you can also locate volumes via the OPAC and request them to be delivered to the University Library Tübingen.</a:t>
            </a:r>
          </a:p>
          <a:p>
            <a:pPr eaLnBrk="1" hangingPunct="1"/>
            <a:r>
              <a:rPr lang="en-US" altLang="de-DE" sz="1400" dirty="0">
                <a:hlinkClick r:id="rId4"/>
              </a:rPr>
              <a:t>Document delivery services</a:t>
            </a:r>
            <a:r>
              <a:rPr lang="en-US" altLang="de-DE" sz="1400" dirty="0"/>
              <a:t> may also be commissioned.</a:t>
            </a:r>
            <a:endParaRPr lang="de-DE" altLang="de-DE" sz="1400" dirty="0"/>
          </a:p>
          <a:p>
            <a:pPr eaLnBrk="1" hangingPunct="1">
              <a:buFont typeface="Wingdings" panose="05000000000000000000" pitchFamily="2" charset="2"/>
              <a:buNone/>
            </a:pPr>
            <a:endParaRPr lang="de-DE" altLang="de-DE" sz="1600" dirty="0"/>
          </a:p>
          <a:p>
            <a:pPr eaLnBrk="1" hangingPunct="1">
              <a:buFont typeface="Wingdings" panose="05000000000000000000" pitchFamily="2" charset="2"/>
              <a:buNone/>
            </a:pPr>
            <a:r>
              <a:rPr lang="de-DE" altLang="de-DE" sz="1600" dirty="0"/>
              <a:t>		</a:t>
            </a:r>
            <a:endParaRPr lang="de-DE" dirty="0"/>
          </a:p>
        </p:txBody>
      </p:sp>
      <p:sp>
        <p:nvSpPr>
          <p:cNvPr id="4" name="Datumsplatzhalter 3">
            <a:extLst>
              <a:ext uri="{FF2B5EF4-FFF2-40B4-BE49-F238E27FC236}">
                <a16:creationId xmlns:a16="http://schemas.microsoft.com/office/drawing/2014/main" id="{0F5A9A76-EB9F-53B2-8B6B-2D3E3B47209A}"/>
              </a:ext>
            </a:extLst>
          </p:cNvPr>
          <p:cNvSpPr>
            <a:spLocks noGrp="1"/>
          </p:cNvSpPr>
          <p:nvPr>
            <p:ph type="dt" sz="half" idx="12"/>
          </p:nvPr>
        </p:nvSpPr>
        <p:spPr/>
        <p:txBody>
          <a:bodyPr/>
          <a:lstStyle/>
          <a:p>
            <a:r>
              <a:rPr lang="de-DE"/>
              <a:t>2026</a:t>
            </a:r>
            <a:endParaRPr lang="de-DE" dirty="0"/>
          </a:p>
        </p:txBody>
      </p:sp>
      <p:sp>
        <p:nvSpPr>
          <p:cNvPr id="5" name="Fußzeilenplatzhalter 4">
            <a:extLst>
              <a:ext uri="{FF2B5EF4-FFF2-40B4-BE49-F238E27FC236}">
                <a16:creationId xmlns:a16="http://schemas.microsoft.com/office/drawing/2014/main" id="{ECB2C376-E4BE-88F9-9845-35CD16377110}"/>
              </a:ext>
            </a:extLst>
          </p:cNvPr>
          <p:cNvSpPr>
            <a:spLocks noGrp="1"/>
          </p:cNvSpPr>
          <p:nvPr>
            <p:ph type="ftr" sz="quarter" idx="13"/>
          </p:nvPr>
        </p:nvSpPr>
        <p:spPr/>
        <p:txBody>
          <a:bodyPr/>
          <a:lstStyle/>
          <a:p>
            <a:r>
              <a:rPr lang="en-US" dirty="0"/>
              <a:t>Short Presentation on Literature Research</a:t>
            </a:r>
            <a:endParaRPr lang="de-DE" dirty="0"/>
          </a:p>
        </p:txBody>
      </p:sp>
      <p:sp>
        <p:nvSpPr>
          <p:cNvPr id="6" name="Foliennummernplatzhalter 5">
            <a:extLst>
              <a:ext uri="{FF2B5EF4-FFF2-40B4-BE49-F238E27FC236}">
                <a16:creationId xmlns:a16="http://schemas.microsoft.com/office/drawing/2014/main" id="{163600C0-383C-70EA-B50C-673C1DDE55F6}"/>
              </a:ext>
            </a:extLst>
          </p:cNvPr>
          <p:cNvSpPr>
            <a:spLocks noGrp="1"/>
          </p:cNvSpPr>
          <p:nvPr>
            <p:ph type="sldNum" sz="quarter" idx="14"/>
          </p:nvPr>
        </p:nvSpPr>
        <p:spPr/>
        <p:txBody>
          <a:bodyPr/>
          <a:lstStyle/>
          <a:p>
            <a:fld id="{A8BF270F-3850-4C3D-9704-E2E5588A27D4}" type="slidenum">
              <a:rPr lang="de-DE" smtClean="0"/>
              <a:pPr/>
              <a:t>27</a:t>
            </a:fld>
            <a:endParaRPr lang="de-DE" dirty="0"/>
          </a:p>
        </p:txBody>
      </p:sp>
    </p:spTree>
    <p:extLst>
      <p:ext uri="{BB962C8B-B14F-4D97-AF65-F5344CB8AC3E}">
        <p14:creationId xmlns:p14="http://schemas.microsoft.com/office/powerpoint/2010/main" val="3550582112"/>
      </p:ext>
    </p:extLst>
  </p:cSld>
  <p:clrMapOvr>
    <a:masterClrMapping/>
  </p:clrMapOvr>
</p:sld>
</file>

<file path=ppt/theme/theme1.xml><?xml version="1.0" encoding="utf-8"?>
<a:theme xmlns:a="http://schemas.openxmlformats.org/drawingml/2006/main" name="Titelseite - Master">
  <a:themeElements>
    <a:clrScheme name="UT-Titel - Text schwarz">
      <a:dk1>
        <a:srgbClr val="000000"/>
      </a:dk1>
      <a:lt1>
        <a:srgbClr val="FFFFFF"/>
      </a:lt1>
      <a:dk2>
        <a:srgbClr val="A51E37"/>
      </a:dk2>
      <a:lt2>
        <a:srgbClr val="2D2015"/>
      </a:lt2>
      <a:accent1>
        <a:srgbClr val="ADB3B7"/>
      </a:accent1>
      <a:accent2>
        <a:srgbClr val="B4A069"/>
      </a:accent2>
      <a:accent3>
        <a:srgbClr val="FFFFFF"/>
      </a:accent3>
      <a:accent4>
        <a:srgbClr val="2A2A2A"/>
      </a:accent4>
      <a:accent5>
        <a:srgbClr val="D3D6D8"/>
      </a:accent5>
      <a:accent6>
        <a:srgbClr val="A3915E"/>
      </a:accent6>
      <a:hlink>
        <a:srgbClr val="32414B"/>
      </a:hlink>
      <a:folHlink>
        <a:srgbClr val="A51E37"/>
      </a:folHlink>
    </a:clrScheme>
    <a:fontScheme name="UT_TITEL">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UT_TITEL 1">
        <a:dk1>
          <a:srgbClr val="333333"/>
        </a:dk1>
        <a:lt1>
          <a:srgbClr val="FFFFFF"/>
        </a:lt1>
        <a:dk2>
          <a:srgbClr val="A51E37"/>
        </a:dk2>
        <a:lt2>
          <a:srgbClr val="2D2015"/>
        </a:lt2>
        <a:accent1>
          <a:srgbClr val="ADB3B7"/>
        </a:accent1>
        <a:accent2>
          <a:srgbClr val="B4A069"/>
        </a:accent2>
        <a:accent3>
          <a:srgbClr val="FFFFFF"/>
        </a:accent3>
        <a:accent4>
          <a:srgbClr val="2A2A2A"/>
        </a:accent4>
        <a:accent5>
          <a:srgbClr val="D3D6D8"/>
        </a:accent5>
        <a:accent6>
          <a:srgbClr val="A3915E"/>
        </a:accent6>
        <a:hlink>
          <a:srgbClr val="32414B"/>
        </a:hlink>
        <a:folHlink>
          <a:srgbClr val="A51E37"/>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16-9__PPT Vorlage UT_April 2021.pptx" id="{75B670DA-CE19-4ED1-9B8D-CAD77A729605}" vid="{E2CCD61C-40DD-4C78-874B-1A49959F9F49}"/>
    </a:ext>
  </a:extLst>
</a:theme>
</file>

<file path=ppt/theme/theme2.xml><?xml version="1.0" encoding="utf-8"?>
<a:theme xmlns:a="http://schemas.openxmlformats.org/drawingml/2006/main" name="Innenseite - Master">
  <a:themeElements>
    <a:clrScheme name="UT-Titel - Text schwarz">
      <a:dk1>
        <a:srgbClr val="000000"/>
      </a:dk1>
      <a:lt1>
        <a:srgbClr val="FFFFFF"/>
      </a:lt1>
      <a:dk2>
        <a:srgbClr val="A51E37"/>
      </a:dk2>
      <a:lt2>
        <a:srgbClr val="2D2015"/>
      </a:lt2>
      <a:accent1>
        <a:srgbClr val="ADB3B7"/>
      </a:accent1>
      <a:accent2>
        <a:srgbClr val="B4A069"/>
      </a:accent2>
      <a:accent3>
        <a:srgbClr val="FFFFFF"/>
      </a:accent3>
      <a:accent4>
        <a:srgbClr val="2A2A2A"/>
      </a:accent4>
      <a:accent5>
        <a:srgbClr val="D3D6D8"/>
      </a:accent5>
      <a:accent6>
        <a:srgbClr val="A3915E"/>
      </a:accent6>
      <a:hlink>
        <a:srgbClr val="32414B"/>
      </a:hlink>
      <a:folHlink>
        <a:srgbClr val="A51E37"/>
      </a:folHlink>
    </a:clrScheme>
    <a:fontScheme name="UT_TITEL">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UT_TITEL 1">
        <a:dk1>
          <a:srgbClr val="333333"/>
        </a:dk1>
        <a:lt1>
          <a:srgbClr val="FFFFFF"/>
        </a:lt1>
        <a:dk2>
          <a:srgbClr val="A51E37"/>
        </a:dk2>
        <a:lt2>
          <a:srgbClr val="2D2015"/>
        </a:lt2>
        <a:accent1>
          <a:srgbClr val="ADB3B7"/>
        </a:accent1>
        <a:accent2>
          <a:srgbClr val="B4A069"/>
        </a:accent2>
        <a:accent3>
          <a:srgbClr val="FFFFFF"/>
        </a:accent3>
        <a:accent4>
          <a:srgbClr val="2A2A2A"/>
        </a:accent4>
        <a:accent5>
          <a:srgbClr val="D3D6D8"/>
        </a:accent5>
        <a:accent6>
          <a:srgbClr val="A3915E"/>
        </a:accent6>
        <a:hlink>
          <a:srgbClr val="32414B"/>
        </a:hlink>
        <a:folHlink>
          <a:srgbClr val="A51E37"/>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16-9__PPT Vorlage UT_April 2021.pptx" id="{75B670DA-CE19-4ED1-9B8D-CAD77A729605}" vid="{7B7CC7F7-8468-47FC-B069-45D8151ED331}"/>
    </a:ext>
  </a:extLst>
</a:theme>
</file>

<file path=ppt/theme/theme3.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UT-Titel - Text schwarz">
    <a:dk1>
      <a:srgbClr val="000000"/>
    </a:dk1>
    <a:lt1>
      <a:srgbClr val="FFFFFF"/>
    </a:lt1>
    <a:dk2>
      <a:srgbClr val="A51E37"/>
    </a:dk2>
    <a:lt2>
      <a:srgbClr val="2D2015"/>
    </a:lt2>
    <a:accent1>
      <a:srgbClr val="ADB3B7"/>
    </a:accent1>
    <a:accent2>
      <a:srgbClr val="B4A069"/>
    </a:accent2>
    <a:accent3>
      <a:srgbClr val="FFFFFF"/>
    </a:accent3>
    <a:accent4>
      <a:srgbClr val="2A2A2A"/>
    </a:accent4>
    <a:accent5>
      <a:srgbClr val="D3D6D8"/>
    </a:accent5>
    <a:accent6>
      <a:srgbClr val="A3915E"/>
    </a:accent6>
    <a:hlink>
      <a:srgbClr val="32414B"/>
    </a:hlink>
    <a:folHlink>
      <a:srgbClr val="A51E37"/>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473B5CC2F8A7B4A82FE54F040DC8A62" ma:contentTypeVersion="6" ma:contentTypeDescription="Create a new document." ma:contentTypeScope="" ma:versionID="416045a8b0f7640ac7c952afcae2c7a3">
  <xsd:schema xmlns:xsd="http://www.w3.org/2001/XMLSchema" xmlns:xs="http://www.w3.org/2001/XMLSchema" xmlns:p="http://schemas.microsoft.com/office/2006/metadata/properties" xmlns:ns3="4cfc40f8-f1cb-421c-af68-0177d819567c" targetNamespace="http://schemas.microsoft.com/office/2006/metadata/properties" ma:root="true" ma:fieldsID="4ff92ac9504d6ffd540832445e46b93a" ns3:_="">
    <xsd:import namespace="4cfc40f8-f1cb-421c-af68-0177d819567c"/>
    <xsd:element name="properties">
      <xsd:complexType>
        <xsd:sequence>
          <xsd:element name="documentManagement">
            <xsd:complexType>
              <xsd:all>
                <xsd:element ref="ns3:MediaServiceMetadata" minOccurs="0"/>
                <xsd:element ref="ns3:MediaServiceFastMetadata" minOccurs="0"/>
                <xsd:element ref="ns3:MediaServiceSearchProperties" minOccurs="0"/>
                <xsd:element ref="ns3:MediaServiceObjectDetectorVersions" minOccurs="0"/>
                <xsd:element ref="ns3:MediaServiceDateTaken" minOccurs="0"/>
                <xsd:element ref="ns3: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cfc40f8-f1cb-421c-af68-0177d819567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_activity" ma:index="13" nillable="true" ma:displayName="_activity" ma:hidden="true" ma:internalName="_activity">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4cfc40f8-f1cb-421c-af68-0177d819567c" xsi:nil="true"/>
  </documentManagement>
</p:properties>
</file>

<file path=customXml/itemProps1.xml><?xml version="1.0" encoding="utf-8"?>
<ds:datastoreItem xmlns:ds="http://schemas.openxmlformats.org/officeDocument/2006/customXml" ds:itemID="{C70FF9B3-DCB2-4C98-9A9E-7523079DC22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cfc40f8-f1cb-421c-af68-0177d819567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F806F8E-A279-4408-977C-235571757EFE}">
  <ds:schemaRefs>
    <ds:schemaRef ds:uri="http://schemas.microsoft.com/sharepoint/v3/contenttype/forms"/>
  </ds:schemaRefs>
</ds:datastoreItem>
</file>

<file path=customXml/itemProps3.xml><?xml version="1.0" encoding="utf-8"?>
<ds:datastoreItem xmlns:ds="http://schemas.openxmlformats.org/officeDocument/2006/customXml" ds:itemID="{C96A83DF-24C3-4BD2-8A5F-ABCCCEF5CC90}">
  <ds:schemaRefs>
    <ds:schemaRef ds:uri="http://schemas.openxmlformats.org/package/2006/metadata/core-properties"/>
    <ds:schemaRef ds:uri="http://purl.org/dc/elements/1.1/"/>
    <ds:schemaRef ds:uri="http://schemas.microsoft.com/office/2006/metadata/properties"/>
    <ds:schemaRef ds:uri="http://schemas.microsoft.com/office/2006/documentManagement/types"/>
    <ds:schemaRef ds:uri="http://purl.org/dc/terms/"/>
    <ds:schemaRef ds:uri="http://purl.org/dc/dcmitype/"/>
    <ds:schemaRef ds:uri="4cfc40f8-f1cb-421c-af68-0177d819567c"/>
    <ds:schemaRef ds:uri="http://www.w3.org/XML/1998/namespace"/>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16-9__PPT_Vorlage_UT_April_2021</Template>
  <TotalTime>0</TotalTime>
  <Words>2477</Words>
  <Application>Microsoft Office PowerPoint</Application>
  <PresentationFormat>Bildschirmpräsentation (16:9)</PresentationFormat>
  <Paragraphs>255</Paragraphs>
  <Slides>27</Slides>
  <Notes>3</Notes>
  <HiddenSlides>0</HiddenSlides>
  <MMClips>0</MMClips>
  <ScaleCrop>false</ScaleCrop>
  <HeadingPairs>
    <vt:vector size="6" baseType="variant">
      <vt:variant>
        <vt:lpstr>Verwendete Schriftarten</vt:lpstr>
      </vt:variant>
      <vt:variant>
        <vt:i4>2</vt:i4>
      </vt:variant>
      <vt:variant>
        <vt:lpstr>Design</vt:lpstr>
      </vt:variant>
      <vt:variant>
        <vt:i4>2</vt:i4>
      </vt:variant>
      <vt:variant>
        <vt:lpstr>Folientitel</vt:lpstr>
      </vt:variant>
      <vt:variant>
        <vt:i4>27</vt:i4>
      </vt:variant>
    </vt:vector>
  </HeadingPairs>
  <TitlesOfParts>
    <vt:vector size="31" baseType="lpstr">
      <vt:lpstr>Wingdings</vt:lpstr>
      <vt:lpstr>Arial</vt:lpstr>
      <vt:lpstr>Titelseite - Master</vt:lpstr>
      <vt:lpstr>Innenseite - Master</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Laura Eckhard</dc:creator>
  <cp:lastModifiedBy>Natalie Ruoff</cp:lastModifiedBy>
  <cp:revision>170</cp:revision>
  <cp:lastPrinted>2018-07-25T08:04:44Z</cp:lastPrinted>
  <dcterms:created xsi:type="dcterms:W3CDTF">2026-01-27T14:16:30Z</dcterms:created>
  <dcterms:modified xsi:type="dcterms:W3CDTF">2026-09-01T12:20:08Z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0x0101003473B5CC2F8A7B4A82FE54F040DC8A62</vt:lpwstr>
  </property>
</Properties>
</file>